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2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  <p:sldMasterId id="2147483788" r:id="rId5"/>
    <p:sldMasterId id="2147483846" r:id="rId6"/>
  </p:sldMasterIdLst>
  <p:notesMasterIdLst>
    <p:notesMasterId r:id="rId35"/>
  </p:notesMasterIdLst>
  <p:handoutMasterIdLst>
    <p:handoutMasterId r:id="rId36"/>
  </p:handoutMasterIdLst>
  <p:sldIdLst>
    <p:sldId id="2148" r:id="rId7"/>
    <p:sldId id="2147" r:id="rId8"/>
    <p:sldId id="2149" r:id="rId9"/>
    <p:sldId id="2169" r:id="rId10"/>
    <p:sldId id="2152" r:id="rId11"/>
    <p:sldId id="2151" r:id="rId12"/>
    <p:sldId id="2154" r:id="rId13"/>
    <p:sldId id="2155" r:id="rId14"/>
    <p:sldId id="2156" r:id="rId15"/>
    <p:sldId id="2176" r:id="rId16"/>
    <p:sldId id="2157" r:id="rId17"/>
    <p:sldId id="2174" r:id="rId18"/>
    <p:sldId id="2179" r:id="rId19"/>
    <p:sldId id="2163" r:id="rId20"/>
    <p:sldId id="2162" r:id="rId21"/>
    <p:sldId id="2177" r:id="rId22"/>
    <p:sldId id="2164" r:id="rId23"/>
    <p:sldId id="2180" r:id="rId24"/>
    <p:sldId id="2181" r:id="rId25"/>
    <p:sldId id="2165" r:id="rId26"/>
    <p:sldId id="260" r:id="rId27"/>
    <p:sldId id="2166" r:id="rId28"/>
    <p:sldId id="2167" r:id="rId29"/>
    <p:sldId id="2168" r:id="rId30"/>
    <p:sldId id="2170" r:id="rId31"/>
    <p:sldId id="268" r:id="rId32"/>
    <p:sldId id="2178" r:id="rId33"/>
    <p:sldId id="2173" r:id="rId34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D65CD18-504B-8BA5-97AC-B6614946F2AF}" name="Reiner Kruecken" initials="RK" userId="S::reinerk@triumf.ca::22d30a24-0769-4b1b-a213-de664c0f821b" providerId="AD"/>
  <p188:author id="{AEFAA126-8D91-2C09-AA6B-A961477C7FD3}" name="Sean Lee" initials="SL" userId="S::seanlee@triumf.ca::8b52e18a-ee59-40a7-868a-d0ae763fc1da" providerId="AD"/>
  <p188:author id="{7AD025F0-35F1-2AFF-0A70-9AB6B91CC98F}" name="Oliver Kester" initials="OK" userId="S::okester@triumf.ca::b69a5804-67a3-46bb-93da-bc22b030f81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an Lee" initials="SL" lastIdx="3" clrIdx="0">
    <p:extLst>
      <p:ext uri="{19B8F6BF-5375-455C-9EA6-DF929625EA0E}">
        <p15:presenceInfo xmlns:p15="http://schemas.microsoft.com/office/powerpoint/2012/main" userId="S-1-5-21-1457323214-784042880-148131255-9527" providerId="AD"/>
      </p:ext>
    </p:extLst>
  </p:cmAuthor>
  <p:cmAuthor id="2" name="Sean Lee" initials="SL [2]" lastIdx="2" clrIdx="1">
    <p:extLst>
      <p:ext uri="{19B8F6BF-5375-455C-9EA6-DF929625EA0E}">
        <p15:presenceInfo xmlns:p15="http://schemas.microsoft.com/office/powerpoint/2012/main" userId="S::seanlee@triumf.ca::8b52e18a-ee59-40a7-868a-d0ae763fc1da" providerId="AD"/>
      </p:ext>
    </p:extLst>
  </p:cmAuthor>
  <p:cmAuthor id="3" name="Nigel Smith" initials="NS" lastIdx="2" clrIdx="2">
    <p:extLst>
      <p:ext uri="{19B8F6BF-5375-455C-9EA6-DF929625EA0E}">
        <p15:presenceInfo xmlns:p15="http://schemas.microsoft.com/office/powerpoint/2012/main" userId="S::nsmith@triumf.ca::13379f9f-ade2-44f0-929c-62714f58f4a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B07ABB-1F29-44BF-9E0B-F17F3533E27D}" v="1036" dt="2026-09-16T18:18:16.0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microsoft.com/office/2015/10/relationships/revisionInfo" Target="revisionInfo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notesMaster" Target="notesMasters/notesMaster1.xml"/><Relationship Id="rId43" Type="http://schemas.microsoft.com/office/2018/10/relationships/authors" Target="author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#1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cycle">
      <a:schemeClr val="accent3">
        <a:alpha val="8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3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3">
        <a:alpha val="7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>
        <a:alpha val="5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3">
        <a:alpha val="3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686E11-EEC3-4D3C-A434-078ABC74888E}" type="doc">
      <dgm:prSet loTypeId="urn:microsoft.com/office/officeart/2005/8/layout/list1" loCatId="list" qsTypeId="urn:microsoft.com/office/officeart/2005/8/quickstyle/simple1#2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5C7DE9F7-BB5A-4D25-85DA-5F444C4C8C46}">
      <dgm:prSet/>
      <dgm:spPr/>
      <dgm:t>
        <a:bodyPr/>
        <a:lstStyle/>
        <a:p>
          <a:r>
            <a:rPr lang="en-US"/>
            <a:t>Some PM fundamentals</a:t>
          </a:r>
        </a:p>
      </dgm:t>
    </dgm:pt>
    <dgm:pt modelId="{1DE43350-ABEA-40D9-B319-1C0C1C98D03B}" type="parTrans" cxnId="{C9D6EF19-B9B1-4107-B53D-6EBD44407F57}">
      <dgm:prSet/>
      <dgm:spPr/>
      <dgm:t>
        <a:bodyPr/>
        <a:lstStyle/>
        <a:p>
          <a:endParaRPr lang="en-US"/>
        </a:p>
      </dgm:t>
    </dgm:pt>
    <dgm:pt modelId="{04FBC272-FCE0-4F8A-92EE-2D58FBF91B5A}" type="sibTrans" cxnId="{C9D6EF19-B9B1-4107-B53D-6EBD44407F57}">
      <dgm:prSet/>
      <dgm:spPr/>
      <dgm:t>
        <a:bodyPr/>
        <a:lstStyle/>
        <a:p>
          <a:endParaRPr lang="en-US"/>
        </a:p>
      </dgm:t>
    </dgm:pt>
    <dgm:pt modelId="{B6A0E764-07FC-4AC4-840C-B0AD397D4FAA}">
      <dgm:prSet/>
      <dgm:spPr/>
      <dgm:t>
        <a:bodyPr/>
        <a:lstStyle/>
        <a:p>
          <a:r>
            <a:rPr lang="en-US"/>
            <a:t>Planning 101 – How to plan your projects</a:t>
          </a:r>
        </a:p>
      </dgm:t>
    </dgm:pt>
    <dgm:pt modelId="{EAB5ED53-DFA5-4B72-946E-D1389D0DBF17}" type="parTrans" cxnId="{733B4258-D9AE-4E72-B34A-5D4D876D2395}">
      <dgm:prSet/>
      <dgm:spPr/>
      <dgm:t>
        <a:bodyPr/>
        <a:lstStyle/>
        <a:p>
          <a:endParaRPr lang="en-US"/>
        </a:p>
      </dgm:t>
    </dgm:pt>
    <dgm:pt modelId="{9D7E136B-8024-4888-89BD-E51DDDE048A3}" type="sibTrans" cxnId="{733B4258-D9AE-4E72-B34A-5D4D876D2395}">
      <dgm:prSet/>
      <dgm:spPr/>
      <dgm:t>
        <a:bodyPr/>
        <a:lstStyle/>
        <a:p>
          <a:endParaRPr lang="en-US"/>
        </a:p>
      </dgm:t>
    </dgm:pt>
    <dgm:pt modelId="{7FEEDF7E-F8DD-4542-8032-EC3D2F489ED4}">
      <dgm:prSet/>
      <dgm:spPr/>
      <dgm:t>
        <a:bodyPr/>
        <a:lstStyle/>
        <a:p>
          <a:r>
            <a:rPr lang="en-US"/>
            <a:t>Putting the plan into action - leading project teams</a:t>
          </a:r>
        </a:p>
      </dgm:t>
    </dgm:pt>
    <dgm:pt modelId="{B0D0738B-BC5D-4DE1-9844-18209212846D}" type="parTrans" cxnId="{733ADA94-8B2C-4F85-A883-3C20660922EC}">
      <dgm:prSet/>
      <dgm:spPr/>
      <dgm:t>
        <a:bodyPr/>
        <a:lstStyle/>
        <a:p>
          <a:endParaRPr lang="en-US"/>
        </a:p>
      </dgm:t>
    </dgm:pt>
    <dgm:pt modelId="{7624D255-D290-44C5-A060-DEEBE53EAD17}" type="sibTrans" cxnId="{733ADA94-8B2C-4F85-A883-3C20660922EC}">
      <dgm:prSet/>
      <dgm:spPr/>
      <dgm:t>
        <a:bodyPr/>
        <a:lstStyle/>
        <a:p>
          <a:endParaRPr lang="en-US"/>
        </a:p>
      </dgm:t>
    </dgm:pt>
    <dgm:pt modelId="{F65AFEDB-0043-4210-AF90-6AF44829A36C}">
      <dgm:prSet/>
      <dgm:spPr/>
      <dgm:t>
        <a:bodyPr/>
        <a:lstStyle/>
        <a:p>
          <a:r>
            <a:rPr lang="en-US"/>
            <a:t>Leading discussions with project teams and stakeholders</a:t>
          </a:r>
        </a:p>
      </dgm:t>
    </dgm:pt>
    <dgm:pt modelId="{C157871F-CB1C-4020-B016-3864BBC9CB6F}" type="parTrans" cxnId="{BF941D10-8568-4C41-91B2-145EBD1696E1}">
      <dgm:prSet/>
      <dgm:spPr/>
      <dgm:t>
        <a:bodyPr/>
        <a:lstStyle/>
        <a:p>
          <a:endParaRPr lang="en-US"/>
        </a:p>
      </dgm:t>
    </dgm:pt>
    <dgm:pt modelId="{868A4380-AB98-40B9-89E0-34F372E5641C}" type="sibTrans" cxnId="{BF941D10-8568-4C41-91B2-145EBD1696E1}">
      <dgm:prSet/>
      <dgm:spPr/>
      <dgm:t>
        <a:bodyPr/>
        <a:lstStyle/>
        <a:p>
          <a:endParaRPr lang="en-US"/>
        </a:p>
      </dgm:t>
    </dgm:pt>
    <dgm:pt modelId="{C46CCAFD-F8B5-4D98-B080-4C050A7F1F5F}">
      <dgm:prSet/>
      <dgm:spPr/>
      <dgm:t>
        <a:bodyPr/>
        <a:lstStyle/>
        <a:p>
          <a:r>
            <a:rPr lang="en-US"/>
            <a:t>Why Project Management?</a:t>
          </a:r>
        </a:p>
      </dgm:t>
    </dgm:pt>
    <dgm:pt modelId="{80AC0E4F-B136-4102-9A44-34C655F2A03F}" type="parTrans" cxnId="{A176DAC0-6B06-4766-B16E-955A1237CC0A}">
      <dgm:prSet/>
      <dgm:spPr/>
      <dgm:t>
        <a:bodyPr/>
        <a:lstStyle/>
        <a:p>
          <a:endParaRPr lang="en-US"/>
        </a:p>
      </dgm:t>
    </dgm:pt>
    <dgm:pt modelId="{76099D7B-18E5-4917-BE2D-7D0DB54D6A8C}" type="sibTrans" cxnId="{A176DAC0-6B06-4766-B16E-955A1237CC0A}">
      <dgm:prSet/>
      <dgm:spPr/>
      <dgm:t>
        <a:bodyPr/>
        <a:lstStyle/>
        <a:p>
          <a:endParaRPr lang="en-US"/>
        </a:p>
      </dgm:t>
    </dgm:pt>
    <dgm:pt modelId="{1135833B-9F75-49CA-B64D-6AD6A2D71D54}" type="pres">
      <dgm:prSet presAssocID="{6F686E11-EEC3-4D3C-A434-078ABC74888E}" presName="linear" presStyleCnt="0">
        <dgm:presLayoutVars>
          <dgm:dir/>
          <dgm:animLvl val="lvl"/>
          <dgm:resizeHandles val="exact"/>
        </dgm:presLayoutVars>
      </dgm:prSet>
      <dgm:spPr/>
    </dgm:pt>
    <dgm:pt modelId="{F218E33F-4D38-40D6-AEFC-E3BC69AF6D41}" type="pres">
      <dgm:prSet presAssocID="{5C7DE9F7-BB5A-4D25-85DA-5F444C4C8C46}" presName="parentLin" presStyleCnt="0"/>
      <dgm:spPr/>
    </dgm:pt>
    <dgm:pt modelId="{4F9C4243-1BC2-4D2B-9337-E96CCCEEFAEA}" type="pres">
      <dgm:prSet presAssocID="{5C7DE9F7-BB5A-4D25-85DA-5F444C4C8C46}" presName="parentLeftMargin" presStyleLbl="node1" presStyleIdx="0" presStyleCnt="2"/>
      <dgm:spPr/>
    </dgm:pt>
    <dgm:pt modelId="{56369ADC-6AED-46FC-BC0F-20CD9E773FB6}" type="pres">
      <dgm:prSet presAssocID="{5C7DE9F7-BB5A-4D25-85DA-5F444C4C8C46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D78E765-1722-4914-AD51-D096E2BDE500}" type="pres">
      <dgm:prSet presAssocID="{5C7DE9F7-BB5A-4D25-85DA-5F444C4C8C46}" presName="negativeSpace" presStyleCnt="0"/>
      <dgm:spPr/>
    </dgm:pt>
    <dgm:pt modelId="{9DB0F61B-C14B-48C1-A32C-960B3F9295B3}" type="pres">
      <dgm:prSet presAssocID="{5C7DE9F7-BB5A-4D25-85DA-5F444C4C8C46}" presName="childText" presStyleLbl="conFgAcc1" presStyleIdx="0" presStyleCnt="2">
        <dgm:presLayoutVars>
          <dgm:bulletEnabled val="1"/>
        </dgm:presLayoutVars>
      </dgm:prSet>
      <dgm:spPr/>
    </dgm:pt>
    <dgm:pt modelId="{1EB80C5D-2355-4987-ACAC-9CF14E8CDB1C}" type="pres">
      <dgm:prSet presAssocID="{04FBC272-FCE0-4F8A-92EE-2D58FBF91B5A}" presName="spaceBetweenRectangles" presStyleCnt="0"/>
      <dgm:spPr/>
    </dgm:pt>
    <dgm:pt modelId="{93DA672D-4825-480B-B02E-E45BAE74AA89}" type="pres">
      <dgm:prSet presAssocID="{C46CCAFD-F8B5-4D98-B080-4C050A7F1F5F}" presName="parentLin" presStyleCnt="0"/>
      <dgm:spPr/>
    </dgm:pt>
    <dgm:pt modelId="{F0B373B6-DBFE-41EF-AAAB-E0DB50BC0089}" type="pres">
      <dgm:prSet presAssocID="{C46CCAFD-F8B5-4D98-B080-4C050A7F1F5F}" presName="parentLeftMargin" presStyleLbl="node1" presStyleIdx="0" presStyleCnt="2"/>
      <dgm:spPr/>
    </dgm:pt>
    <dgm:pt modelId="{4A04B1B4-F7BA-41C4-A7D4-D9C81E199BCF}" type="pres">
      <dgm:prSet presAssocID="{C46CCAFD-F8B5-4D98-B080-4C050A7F1F5F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C0E56921-E383-429C-9743-F02409935F21}" type="pres">
      <dgm:prSet presAssocID="{C46CCAFD-F8B5-4D98-B080-4C050A7F1F5F}" presName="negativeSpace" presStyleCnt="0"/>
      <dgm:spPr/>
    </dgm:pt>
    <dgm:pt modelId="{E67A3D22-84E1-4E3A-A36F-47A70A613EF9}" type="pres">
      <dgm:prSet presAssocID="{C46CCAFD-F8B5-4D98-B080-4C050A7F1F5F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BF941D10-8568-4C41-91B2-145EBD1696E1}" srcId="{5C7DE9F7-BB5A-4D25-85DA-5F444C4C8C46}" destId="{F65AFEDB-0043-4210-AF90-6AF44829A36C}" srcOrd="2" destOrd="0" parTransId="{C157871F-CB1C-4020-B016-3864BBC9CB6F}" sibTransId="{868A4380-AB98-40B9-89E0-34F372E5641C}"/>
    <dgm:cxn modelId="{C9D6EF19-B9B1-4107-B53D-6EBD44407F57}" srcId="{6F686E11-EEC3-4D3C-A434-078ABC74888E}" destId="{5C7DE9F7-BB5A-4D25-85DA-5F444C4C8C46}" srcOrd="0" destOrd="0" parTransId="{1DE43350-ABEA-40D9-B319-1C0C1C98D03B}" sibTransId="{04FBC272-FCE0-4F8A-92EE-2D58FBF91B5A}"/>
    <dgm:cxn modelId="{955E3A43-E9F4-4421-A3DE-96D90FB45A57}" type="presOf" srcId="{F65AFEDB-0043-4210-AF90-6AF44829A36C}" destId="{9DB0F61B-C14B-48C1-A32C-960B3F9295B3}" srcOrd="0" destOrd="2" presId="urn:microsoft.com/office/officeart/2005/8/layout/list1"/>
    <dgm:cxn modelId="{FEFABB52-172F-4063-8076-87570D817FE4}" type="presOf" srcId="{7FEEDF7E-F8DD-4542-8032-EC3D2F489ED4}" destId="{9DB0F61B-C14B-48C1-A32C-960B3F9295B3}" srcOrd="0" destOrd="1" presId="urn:microsoft.com/office/officeart/2005/8/layout/list1"/>
    <dgm:cxn modelId="{733B4258-D9AE-4E72-B34A-5D4D876D2395}" srcId="{5C7DE9F7-BB5A-4D25-85DA-5F444C4C8C46}" destId="{B6A0E764-07FC-4AC4-840C-B0AD397D4FAA}" srcOrd="0" destOrd="0" parTransId="{EAB5ED53-DFA5-4B72-946E-D1389D0DBF17}" sibTransId="{9D7E136B-8024-4888-89BD-E51DDDE048A3}"/>
    <dgm:cxn modelId="{E391597E-5B7C-4EC6-8784-21941502EEE0}" type="presOf" srcId="{5C7DE9F7-BB5A-4D25-85DA-5F444C4C8C46}" destId="{4F9C4243-1BC2-4D2B-9337-E96CCCEEFAEA}" srcOrd="0" destOrd="0" presId="urn:microsoft.com/office/officeart/2005/8/layout/list1"/>
    <dgm:cxn modelId="{7FF48B88-E373-498A-8BAD-A229F9068BF3}" type="presOf" srcId="{B6A0E764-07FC-4AC4-840C-B0AD397D4FAA}" destId="{9DB0F61B-C14B-48C1-A32C-960B3F9295B3}" srcOrd="0" destOrd="0" presId="urn:microsoft.com/office/officeart/2005/8/layout/list1"/>
    <dgm:cxn modelId="{5502F488-59D4-460B-B4E4-50368582D5F8}" type="presOf" srcId="{C46CCAFD-F8B5-4D98-B080-4C050A7F1F5F}" destId="{4A04B1B4-F7BA-41C4-A7D4-D9C81E199BCF}" srcOrd="1" destOrd="0" presId="urn:microsoft.com/office/officeart/2005/8/layout/list1"/>
    <dgm:cxn modelId="{D660D589-780F-48FC-87EC-82090DA1C10E}" type="presOf" srcId="{C46CCAFD-F8B5-4D98-B080-4C050A7F1F5F}" destId="{F0B373B6-DBFE-41EF-AAAB-E0DB50BC0089}" srcOrd="0" destOrd="0" presId="urn:microsoft.com/office/officeart/2005/8/layout/list1"/>
    <dgm:cxn modelId="{79582F8B-6D1A-41D1-B511-A34CB4D0FD6D}" type="presOf" srcId="{6F686E11-EEC3-4D3C-A434-078ABC74888E}" destId="{1135833B-9F75-49CA-B64D-6AD6A2D71D54}" srcOrd="0" destOrd="0" presId="urn:microsoft.com/office/officeart/2005/8/layout/list1"/>
    <dgm:cxn modelId="{733ADA94-8B2C-4F85-A883-3C20660922EC}" srcId="{5C7DE9F7-BB5A-4D25-85DA-5F444C4C8C46}" destId="{7FEEDF7E-F8DD-4542-8032-EC3D2F489ED4}" srcOrd="1" destOrd="0" parTransId="{B0D0738B-BC5D-4DE1-9844-18209212846D}" sibTransId="{7624D255-D290-44C5-A060-DEEBE53EAD17}"/>
    <dgm:cxn modelId="{A176DAC0-6B06-4766-B16E-955A1237CC0A}" srcId="{6F686E11-EEC3-4D3C-A434-078ABC74888E}" destId="{C46CCAFD-F8B5-4D98-B080-4C050A7F1F5F}" srcOrd="1" destOrd="0" parTransId="{80AC0E4F-B136-4102-9A44-34C655F2A03F}" sibTransId="{76099D7B-18E5-4917-BE2D-7D0DB54D6A8C}"/>
    <dgm:cxn modelId="{DAEC4EFF-3FDA-4EA8-A3AF-7E7D5E3B45BF}" type="presOf" srcId="{5C7DE9F7-BB5A-4D25-85DA-5F444C4C8C46}" destId="{56369ADC-6AED-46FC-BC0F-20CD9E773FB6}" srcOrd="1" destOrd="0" presId="urn:microsoft.com/office/officeart/2005/8/layout/list1"/>
    <dgm:cxn modelId="{193DF5EB-EA01-4EF0-9B15-5569013E5E6D}" type="presParOf" srcId="{1135833B-9F75-49CA-B64D-6AD6A2D71D54}" destId="{F218E33F-4D38-40D6-AEFC-E3BC69AF6D41}" srcOrd="0" destOrd="0" presId="urn:microsoft.com/office/officeart/2005/8/layout/list1"/>
    <dgm:cxn modelId="{427540EC-1338-40E3-AB30-E150C8F01E6B}" type="presParOf" srcId="{F218E33F-4D38-40D6-AEFC-E3BC69AF6D41}" destId="{4F9C4243-1BC2-4D2B-9337-E96CCCEEFAEA}" srcOrd="0" destOrd="0" presId="urn:microsoft.com/office/officeart/2005/8/layout/list1"/>
    <dgm:cxn modelId="{F9F96D3E-BB0D-4590-9532-D6C02A7DB73F}" type="presParOf" srcId="{F218E33F-4D38-40D6-AEFC-E3BC69AF6D41}" destId="{56369ADC-6AED-46FC-BC0F-20CD9E773FB6}" srcOrd="1" destOrd="0" presId="urn:microsoft.com/office/officeart/2005/8/layout/list1"/>
    <dgm:cxn modelId="{5929FA66-545F-4EDE-8E80-9EA7D436DFED}" type="presParOf" srcId="{1135833B-9F75-49CA-B64D-6AD6A2D71D54}" destId="{ED78E765-1722-4914-AD51-D096E2BDE500}" srcOrd="1" destOrd="0" presId="urn:microsoft.com/office/officeart/2005/8/layout/list1"/>
    <dgm:cxn modelId="{5413D4A4-CDE9-469F-B66D-4B78678CEF52}" type="presParOf" srcId="{1135833B-9F75-49CA-B64D-6AD6A2D71D54}" destId="{9DB0F61B-C14B-48C1-A32C-960B3F9295B3}" srcOrd="2" destOrd="0" presId="urn:microsoft.com/office/officeart/2005/8/layout/list1"/>
    <dgm:cxn modelId="{2A4735B0-0B75-46CB-8B63-93B88F3AA22F}" type="presParOf" srcId="{1135833B-9F75-49CA-B64D-6AD6A2D71D54}" destId="{1EB80C5D-2355-4987-ACAC-9CF14E8CDB1C}" srcOrd="3" destOrd="0" presId="urn:microsoft.com/office/officeart/2005/8/layout/list1"/>
    <dgm:cxn modelId="{7FE6BB7E-D017-4D2F-9EB0-55203EC680CB}" type="presParOf" srcId="{1135833B-9F75-49CA-B64D-6AD6A2D71D54}" destId="{93DA672D-4825-480B-B02E-E45BAE74AA89}" srcOrd="4" destOrd="0" presId="urn:microsoft.com/office/officeart/2005/8/layout/list1"/>
    <dgm:cxn modelId="{AC50460E-DB88-4C27-9FD1-4E0700114569}" type="presParOf" srcId="{93DA672D-4825-480B-B02E-E45BAE74AA89}" destId="{F0B373B6-DBFE-41EF-AAAB-E0DB50BC0089}" srcOrd="0" destOrd="0" presId="urn:microsoft.com/office/officeart/2005/8/layout/list1"/>
    <dgm:cxn modelId="{A78CB762-1FD4-44CD-A6A9-5C01784C515C}" type="presParOf" srcId="{93DA672D-4825-480B-B02E-E45BAE74AA89}" destId="{4A04B1B4-F7BA-41C4-A7D4-D9C81E199BCF}" srcOrd="1" destOrd="0" presId="urn:microsoft.com/office/officeart/2005/8/layout/list1"/>
    <dgm:cxn modelId="{FF30A5B8-F4D8-4E4D-A0D0-6A1473BA4E0C}" type="presParOf" srcId="{1135833B-9F75-49CA-B64D-6AD6A2D71D54}" destId="{C0E56921-E383-429C-9743-F02409935F21}" srcOrd="5" destOrd="0" presId="urn:microsoft.com/office/officeart/2005/8/layout/list1"/>
    <dgm:cxn modelId="{04C89A8D-7264-48FB-89CF-CD50AC4DCC31}" type="presParOf" srcId="{1135833B-9F75-49CA-B64D-6AD6A2D71D54}" destId="{E67A3D22-84E1-4E3A-A36F-47A70A613EF9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DDFC8D-BA43-434A-8403-626A448FD445}" type="doc">
      <dgm:prSet loTypeId="urn:microsoft.com/office/officeart/2005/8/layout/chevron1" loCatId="process" qsTypeId="urn:microsoft.com/office/officeart/2005/8/quickstyle/simple1#1" qsCatId="simple" csTypeId="urn:microsoft.com/office/officeart/2005/8/colors/accent3_5#1" csCatId="accent3" phldr="1"/>
      <dgm:spPr/>
      <dgm:t>
        <a:bodyPr/>
        <a:lstStyle/>
        <a:p>
          <a:endParaRPr lang="en-US"/>
        </a:p>
      </dgm:t>
    </dgm:pt>
    <dgm:pt modelId="{23722D81-8343-455E-AC21-09A2AC35B558}">
      <dgm:prSet phldrT="[Text]" phldr="0" custT="1"/>
      <dgm:spPr/>
      <dgm:t>
        <a:bodyPr/>
        <a:lstStyle/>
        <a:p>
          <a:r>
            <a:rPr lang="en-US" sz="2800"/>
            <a:t>Foundation</a:t>
          </a:r>
        </a:p>
      </dgm:t>
    </dgm:pt>
    <dgm:pt modelId="{30D7D641-08EA-4E2C-8CF4-6CA66D242906}" type="parTrans" cxnId="{234E5050-E0C2-451E-B063-9926F433E96B}">
      <dgm:prSet/>
      <dgm:spPr/>
      <dgm:t>
        <a:bodyPr/>
        <a:lstStyle/>
        <a:p>
          <a:endParaRPr lang="en-US" sz="2400"/>
        </a:p>
      </dgm:t>
    </dgm:pt>
    <dgm:pt modelId="{2A190C98-AC4F-48BA-BD51-E593BE92A0A2}" type="sibTrans" cxnId="{234E5050-E0C2-451E-B063-9926F433E96B}">
      <dgm:prSet/>
      <dgm:spPr/>
      <dgm:t>
        <a:bodyPr/>
        <a:lstStyle/>
        <a:p>
          <a:endParaRPr lang="en-US" sz="2400"/>
        </a:p>
      </dgm:t>
    </dgm:pt>
    <dgm:pt modelId="{AA199951-154C-4643-8D13-EB978A66EADC}">
      <dgm:prSet phldrT="[Text]" phldr="0" custT="1"/>
      <dgm:spPr/>
      <dgm:t>
        <a:bodyPr/>
        <a:lstStyle/>
        <a:p>
          <a:r>
            <a:rPr lang="en-US" sz="2800"/>
            <a:t>Walls</a:t>
          </a:r>
        </a:p>
      </dgm:t>
    </dgm:pt>
    <dgm:pt modelId="{3EF70F0D-FC9D-43BE-AD7B-A0F5AEFC749A}" type="parTrans" cxnId="{21097CF2-B959-41B4-B8FD-95414B3A3EB7}">
      <dgm:prSet/>
      <dgm:spPr/>
      <dgm:t>
        <a:bodyPr/>
        <a:lstStyle/>
        <a:p>
          <a:endParaRPr lang="en-US" sz="2400"/>
        </a:p>
      </dgm:t>
    </dgm:pt>
    <dgm:pt modelId="{C6EF6C37-6497-4F90-BFF0-3C0D4811D15E}" type="sibTrans" cxnId="{21097CF2-B959-41B4-B8FD-95414B3A3EB7}">
      <dgm:prSet/>
      <dgm:spPr/>
      <dgm:t>
        <a:bodyPr/>
        <a:lstStyle/>
        <a:p>
          <a:endParaRPr lang="en-US" sz="2400"/>
        </a:p>
      </dgm:t>
    </dgm:pt>
    <dgm:pt modelId="{CC4243CC-3273-4C8D-899E-FF16A899A9DE}">
      <dgm:prSet phldrT="[Text]" phldr="0" custT="1"/>
      <dgm:spPr/>
      <dgm:t>
        <a:bodyPr/>
        <a:lstStyle/>
        <a:p>
          <a:r>
            <a:rPr lang="en-US" sz="2800"/>
            <a:t>Roof</a:t>
          </a:r>
        </a:p>
      </dgm:t>
    </dgm:pt>
    <dgm:pt modelId="{102AC4CB-C776-4F27-A29D-C4B0EF1A7584}" type="parTrans" cxnId="{3AC82B7F-B5B2-4FDB-8447-9A29F4CA079F}">
      <dgm:prSet/>
      <dgm:spPr/>
      <dgm:t>
        <a:bodyPr/>
        <a:lstStyle/>
        <a:p>
          <a:endParaRPr lang="en-US" sz="2400"/>
        </a:p>
      </dgm:t>
    </dgm:pt>
    <dgm:pt modelId="{1F7575B3-598B-4001-A4FA-97A4A1EB40F7}" type="sibTrans" cxnId="{3AC82B7F-B5B2-4FDB-8447-9A29F4CA079F}">
      <dgm:prSet/>
      <dgm:spPr/>
      <dgm:t>
        <a:bodyPr/>
        <a:lstStyle/>
        <a:p>
          <a:endParaRPr lang="en-US" sz="2400"/>
        </a:p>
      </dgm:t>
    </dgm:pt>
    <dgm:pt modelId="{18F997A7-B784-486D-AB2E-232CE2D140BA}">
      <dgm:prSet phldrT="[Text]" phldr="0" custT="1"/>
      <dgm:spPr/>
      <dgm:t>
        <a:bodyPr/>
        <a:lstStyle/>
        <a:p>
          <a:r>
            <a:rPr lang="en-US" sz="2800"/>
            <a:t>Move in!</a:t>
          </a:r>
        </a:p>
      </dgm:t>
    </dgm:pt>
    <dgm:pt modelId="{D8C4ACBD-337A-440C-881B-103FA535F855}" type="parTrans" cxnId="{EF2425ED-D5B5-490B-8938-7949A4785CB4}">
      <dgm:prSet/>
      <dgm:spPr/>
      <dgm:t>
        <a:bodyPr/>
        <a:lstStyle/>
        <a:p>
          <a:endParaRPr lang="en-US" sz="2400"/>
        </a:p>
      </dgm:t>
    </dgm:pt>
    <dgm:pt modelId="{B92085D7-ECB5-497D-9994-ECB7D78EB4BB}" type="sibTrans" cxnId="{EF2425ED-D5B5-490B-8938-7949A4785CB4}">
      <dgm:prSet/>
      <dgm:spPr/>
      <dgm:t>
        <a:bodyPr/>
        <a:lstStyle/>
        <a:p>
          <a:endParaRPr lang="en-US" sz="2400"/>
        </a:p>
      </dgm:t>
    </dgm:pt>
    <dgm:pt modelId="{51DFC618-B174-47F3-BFDA-E938414D1CB4}">
      <dgm:prSet phldrT="[Text]" phldr="0" custT="1"/>
      <dgm:spPr/>
      <dgm:t>
        <a:bodyPr/>
        <a:lstStyle/>
        <a:p>
          <a:r>
            <a:rPr lang="en-US" sz="2800"/>
            <a:t>New House</a:t>
          </a:r>
        </a:p>
      </dgm:t>
    </dgm:pt>
    <dgm:pt modelId="{7D45000C-02D1-4B92-92B5-353FDB36BFD1}" type="parTrans" cxnId="{042EEB7B-11C6-494E-AFC9-18088E022F17}">
      <dgm:prSet/>
      <dgm:spPr/>
      <dgm:t>
        <a:bodyPr/>
        <a:lstStyle/>
        <a:p>
          <a:endParaRPr lang="en-US" sz="2400"/>
        </a:p>
      </dgm:t>
    </dgm:pt>
    <dgm:pt modelId="{CC38E458-F240-45C4-B59B-1CEA96308D6D}" type="sibTrans" cxnId="{042EEB7B-11C6-494E-AFC9-18088E022F17}">
      <dgm:prSet/>
      <dgm:spPr/>
      <dgm:t>
        <a:bodyPr/>
        <a:lstStyle/>
        <a:p>
          <a:endParaRPr lang="en-US" sz="2400"/>
        </a:p>
      </dgm:t>
    </dgm:pt>
    <dgm:pt modelId="{71D86483-D7C8-4ACA-956A-EEDB694CAD3A}" type="pres">
      <dgm:prSet presAssocID="{0FDDFC8D-BA43-434A-8403-626A448FD445}" presName="Name0" presStyleCnt="0">
        <dgm:presLayoutVars>
          <dgm:dir/>
          <dgm:animLvl val="lvl"/>
          <dgm:resizeHandles val="exact"/>
        </dgm:presLayoutVars>
      </dgm:prSet>
      <dgm:spPr/>
    </dgm:pt>
    <dgm:pt modelId="{AEF84525-F698-4012-929D-81C7800EFBD6}" type="pres">
      <dgm:prSet presAssocID="{51DFC618-B174-47F3-BFDA-E938414D1CB4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DDCD368C-6BB3-4A7E-BECC-0F94C92EBC10}" type="pres">
      <dgm:prSet presAssocID="{CC38E458-F240-45C4-B59B-1CEA96308D6D}" presName="parTxOnlySpace" presStyleCnt="0"/>
      <dgm:spPr/>
    </dgm:pt>
    <dgm:pt modelId="{19360710-003B-4C65-BB57-BB13F1EBABF7}" type="pres">
      <dgm:prSet presAssocID="{23722D81-8343-455E-AC21-09A2AC35B558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02E460FE-24E8-43EB-A297-01905F674766}" type="pres">
      <dgm:prSet presAssocID="{2A190C98-AC4F-48BA-BD51-E593BE92A0A2}" presName="parTxOnlySpace" presStyleCnt="0"/>
      <dgm:spPr/>
    </dgm:pt>
    <dgm:pt modelId="{D8F86D89-A6FA-4F4E-AC3F-C339CA3030E8}" type="pres">
      <dgm:prSet presAssocID="{AA199951-154C-4643-8D13-EB978A66EADC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FC5A407A-398B-4C1A-BA49-6F0A0B0309E1}" type="pres">
      <dgm:prSet presAssocID="{C6EF6C37-6497-4F90-BFF0-3C0D4811D15E}" presName="parTxOnlySpace" presStyleCnt="0"/>
      <dgm:spPr/>
    </dgm:pt>
    <dgm:pt modelId="{6DA26FAB-2155-4212-BD46-35CBD55070AE}" type="pres">
      <dgm:prSet presAssocID="{CC4243CC-3273-4C8D-899E-FF16A899A9DE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8DD6087F-DA81-42A1-A035-A86A6521796D}" type="pres">
      <dgm:prSet presAssocID="{1F7575B3-598B-4001-A4FA-97A4A1EB40F7}" presName="parTxOnlySpace" presStyleCnt="0"/>
      <dgm:spPr/>
    </dgm:pt>
    <dgm:pt modelId="{9A18FF49-E752-414B-BDB4-2A0E7E056757}" type="pres">
      <dgm:prSet presAssocID="{18F997A7-B784-486D-AB2E-232CE2D140BA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D015472D-6A0C-4E8E-834C-5AC08C1ABAFC}" type="presOf" srcId="{AA199951-154C-4643-8D13-EB978A66EADC}" destId="{D8F86D89-A6FA-4F4E-AC3F-C339CA3030E8}" srcOrd="0" destOrd="0" presId="urn:microsoft.com/office/officeart/2005/8/layout/chevron1"/>
    <dgm:cxn modelId="{AD2E523D-0945-4923-B7B0-95866F4AF627}" type="presOf" srcId="{0FDDFC8D-BA43-434A-8403-626A448FD445}" destId="{71D86483-D7C8-4ACA-956A-EEDB694CAD3A}" srcOrd="0" destOrd="0" presId="urn:microsoft.com/office/officeart/2005/8/layout/chevron1"/>
    <dgm:cxn modelId="{234E5050-E0C2-451E-B063-9926F433E96B}" srcId="{0FDDFC8D-BA43-434A-8403-626A448FD445}" destId="{23722D81-8343-455E-AC21-09A2AC35B558}" srcOrd="1" destOrd="0" parTransId="{30D7D641-08EA-4E2C-8CF4-6CA66D242906}" sibTransId="{2A190C98-AC4F-48BA-BD51-E593BE92A0A2}"/>
    <dgm:cxn modelId="{042EEB7B-11C6-494E-AFC9-18088E022F17}" srcId="{0FDDFC8D-BA43-434A-8403-626A448FD445}" destId="{51DFC618-B174-47F3-BFDA-E938414D1CB4}" srcOrd="0" destOrd="0" parTransId="{7D45000C-02D1-4B92-92B5-353FDB36BFD1}" sibTransId="{CC38E458-F240-45C4-B59B-1CEA96308D6D}"/>
    <dgm:cxn modelId="{3AC82B7F-B5B2-4FDB-8447-9A29F4CA079F}" srcId="{0FDDFC8D-BA43-434A-8403-626A448FD445}" destId="{CC4243CC-3273-4C8D-899E-FF16A899A9DE}" srcOrd="3" destOrd="0" parTransId="{102AC4CB-C776-4F27-A29D-C4B0EF1A7584}" sibTransId="{1F7575B3-598B-4001-A4FA-97A4A1EB40F7}"/>
    <dgm:cxn modelId="{EA0D8FAC-7658-4AD3-AAC4-2824A29242E8}" type="presOf" srcId="{23722D81-8343-455E-AC21-09A2AC35B558}" destId="{19360710-003B-4C65-BB57-BB13F1EBABF7}" srcOrd="0" destOrd="0" presId="urn:microsoft.com/office/officeart/2005/8/layout/chevron1"/>
    <dgm:cxn modelId="{6AFE6AC7-23DE-48DE-988C-CC2D7E12D823}" type="presOf" srcId="{51DFC618-B174-47F3-BFDA-E938414D1CB4}" destId="{AEF84525-F698-4012-929D-81C7800EFBD6}" srcOrd="0" destOrd="0" presId="urn:microsoft.com/office/officeart/2005/8/layout/chevron1"/>
    <dgm:cxn modelId="{B9C0F1CB-C449-4ED4-BD92-142721063E5F}" type="presOf" srcId="{18F997A7-B784-486D-AB2E-232CE2D140BA}" destId="{9A18FF49-E752-414B-BDB4-2A0E7E056757}" srcOrd="0" destOrd="0" presId="urn:microsoft.com/office/officeart/2005/8/layout/chevron1"/>
    <dgm:cxn modelId="{EF2425ED-D5B5-490B-8938-7949A4785CB4}" srcId="{0FDDFC8D-BA43-434A-8403-626A448FD445}" destId="{18F997A7-B784-486D-AB2E-232CE2D140BA}" srcOrd="4" destOrd="0" parTransId="{D8C4ACBD-337A-440C-881B-103FA535F855}" sibTransId="{B92085D7-ECB5-497D-9994-ECB7D78EB4BB}"/>
    <dgm:cxn modelId="{21097CF2-B959-41B4-B8FD-95414B3A3EB7}" srcId="{0FDDFC8D-BA43-434A-8403-626A448FD445}" destId="{AA199951-154C-4643-8D13-EB978A66EADC}" srcOrd="2" destOrd="0" parTransId="{3EF70F0D-FC9D-43BE-AD7B-A0F5AEFC749A}" sibTransId="{C6EF6C37-6497-4F90-BFF0-3C0D4811D15E}"/>
    <dgm:cxn modelId="{1BFF68FD-E426-484A-B4D6-5A475DD44E9A}" type="presOf" srcId="{CC4243CC-3273-4C8D-899E-FF16A899A9DE}" destId="{6DA26FAB-2155-4212-BD46-35CBD55070AE}" srcOrd="0" destOrd="0" presId="urn:microsoft.com/office/officeart/2005/8/layout/chevron1"/>
    <dgm:cxn modelId="{30AB8B3F-7AE3-461A-8EB1-F3068CA321EA}" type="presParOf" srcId="{71D86483-D7C8-4ACA-956A-EEDB694CAD3A}" destId="{AEF84525-F698-4012-929D-81C7800EFBD6}" srcOrd="0" destOrd="0" presId="urn:microsoft.com/office/officeart/2005/8/layout/chevron1"/>
    <dgm:cxn modelId="{32BE5157-78E7-422E-ADD9-6BD48ABC6BA9}" type="presParOf" srcId="{71D86483-D7C8-4ACA-956A-EEDB694CAD3A}" destId="{DDCD368C-6BB3-4A7E-BECC-0F94C92EBC10}" srcOrd="1" destOrd="0" presId="urn:microsoft.com/office/officeart/2005/8/layout/chevron1"/>
    <dgm:cxn modelId="{398BF380-D6E6-4225-8C1E-8E00CD5CDFA5}" type="presParOf" srcId="{71D86483-D7C8-4ACA-956A-EEDB694CAD3A}" destId="{19360710-003B-4C65-BB57-BB13F1EBABF7}" srcOrd="2" destOrd="0" presId="urn:microsoft.com/office/officeart/2005/8/layout/chevron1"/>
    <dgm:cxn modelId="{1AC013CD-E40E-4370-8DAB-A9B14E1BB6AA}" type="presParOf" srcId="{71D86483-D7C8-4ACA-956A-EEDB694CAD3A}" destId="{02E460FE-24E8-43EB-A297-01905F674766}" srcOrd="3" destOrd="0" presId="urn:microsoft.com/office/officeart/2005/8/layout/chevron1"/>
    <dgm:cxn modelId="{ECCD7F32-0C69-4B57-A42D-70DD6DFE548D}" type="presParOf" srcId="{71D86483-D7C8-4ACA-956A-EEDB694CAD3A}" destId="{D8F86D89-A6FA-4F4E-AC3F-C339CA3030E8}" srcOrd="4" destOrd="0" presId="urn:microsoft.com/office/officeart/2005/8/layout/chevron1"/>
    <dgm:cxn modelId="{AD2E6D12-0270-4E1F-9BEF-4BA5BB127577}" type="presParOf" srcId="{71D86483-D7C8-4ACA-956A-EEDB694CAD3A}" destId="{FC5A407A-398B-4C1A-BA49-6F0A0B0309E1}" srcOrd="5" destOrd="0" presId="urn:microsoft.com/office/officeart/2005/8/layout/chevron1"/>
    <dgm:cxn modelId="{22D0500C-14C9-4E23-BF92-8EF4E091EBED}" type="presParOf" srcId="{71D86483-D7C8-4ACA-956A-EEDB694CAD3A}" destId="{6DA26FAB-2155-4212-BD46-35CBD55070AE}" srcOrd="6" destOrd="0" presId="urn:microsoft.com/office/officeart/2005/8/layout/chevron1"/>
    <dgm:cxn modelId="{87E7D356-A85D-42C6-BF25-4A738DB54299}" type="presParOf" srcId="{71D86483-D7C8-4ACA-956A-EEDB694CAD3A}" destId="{8DD6087F-DA81-42A1-A035-A86A6521796D}" srcOrd="7" destOrd="0" presId="urn:microsoft.com/office/officeart/2005/8/layout/chevron1"/>
    <dgm:cxn modelId="{1FC7E8A2-9438-40B2-BF29-C3FBEE3FAA50}" type="presParOf" srcId="{71D86483-D7C8-4ACA-956A-EEDB694CAD3A}" destId="{9A18FF49-E752-414B-BDB4-2A0E7E056757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B0F61B-C14B-48C1-A32C-960B3F9295B3}">
      <dsp:nvSpPr>
        <dsp:cNvPr id="0" name=""/>
        <dsp:cNvSpPr/>
      </dsp:nvSpPr>
      <dsp:spPr>
        <a:xfrm>
          <a:off x="0" y="466248"/>
          <a:ext cx="8953827" cy="2211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4916" tIns="541528" rIns="694916" bIns="184912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/>
            <a:t>Planning 101 – How to plan your projects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/>
            <a:t>Putting the plan into action - leading project teams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/>
            <a:t>Leading discussions with project teams and stakeholders</a:t>
          </a:r>
        </a:p>
      </dsp:txBody>
      <dsp:txXfrm>
        <a:off x="0" y="466248"/>
        <a:ext cx="8953827" cy="2211300"/>
      </dsp:txXfrm>
    </dsp:sp>
    <dsp:sp modelId="{56369ADC-6AED-46FC-BC0F-20CD9E773FB6}">
      <dsp:nvSpPr>
        <dsp:cNvPr id="0" name=""/>
        <dsp:cNvSpPr/>
      </dsp:nvSpPr>
      <dsp:spPr>
        <a:xfrm>
          <a:off x="447691" y="82488"/>
          <a:ext cx="6267678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903" tIns="0" rIns="236903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Some PM fundamentals</a:t>
          </a:r>
        </a:p>
      </dsp:txBody>
      <dsp:txXfrm>
        <a:off x="485158" y="119955"/>
        <a:ext cx="6192744" cy="692586"/>
      </dsp:txXfrm>
    </dsp:sp>
    <dsp:sp modelId="{E67A3D22-84E1-4E3A-A36F-47A70A613EF9}">
      <dsp:nvSpPr>
        <dsp:cNvPr id="0" name=""/>
        <dsp:cNvSpPr/>
      </dsp:nvSpPr>
      <dsp:spPr>
        <a:xfrm>
          <a:off x="0" y="3201709"/>
          <a:ext cx="8953827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04B1B4-F7BA-41C4-A7D4-D9C81E199BCF}">
      <dsp:nvSpPr>
        <dsp:cNvPr id="0" name=""/>
        <dsp:cNvSpPr/>
      </dsp:nvSpPr>
      <dsp:spPr>
        <a:xfrm>
          <a:off x="447691" y="2817949"/>
          <a:ext cx="6267678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903" tIns="0" rIns="236903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Why Project Management?</a:t>
          </a:r>
        </a:p>
      </dsp:txBody>
      <dsp:txXfrm>
        <a:off x="485158" y="2855416"/>
        <a:ext cx="6192744" cy="6925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F84525-F698-4012-929D-81C7800EFBD6}">
      <dsp:nvSpPr>
        <dsp:cNvPr id="0" name=""/>
        <dsp:cNvSpPr/>
      </dsp:nvSpPr>
      <dsp:spPr>
        <a:xfrm>
          <a:off x="2643" y="1205800"/>
          <a:ext cx="2352993" cy="941197"/>
        </a:xfrm>
        <a:prstGeom prst="chevron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New House</a:t>
          </a:r>
        </a:p>
      </dsp:txBody>
      <dsp:txXfrm>
        <a:off x="473242" y="1205800"/>
        <a:ext cx="1411796" cy="941197"/>
      </dsp:txXfrm>
    </dsp:sp>
    <dsp:sp modelId="{19360710-003B-4C65-BB57-BB13F1EBABF7}">
      <dsp:nvSpPr>
        <dsp:cNvPr id="0" name=""/>
        <dsp:cNvSpPr/>
      </dsp:nvSpPr>
      <dsp:spPr>
        <a:xfrm>
          <a:off x="2120338" y="1205800"/>
          <a:ext cx="2352993" cy="941197"/>
        </a:xfrm>
        <a:prstGeom prst="chevron">
          <a:avLst/>
        </a:prstGeom>
        <a:solidFill>
          <a:schemeClr val="accent3">
            <a:alpha val="90000"/>
            <a:hueOff val="0"/>
            <a:satOff val="0"/>
            <a:lumOff val="0"/>
            <a:alphaOff val="-1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Foundation</a:t>
          </a:r>
        </a:p>
      </dsp:txBody>
      <dsp:txXfrm>
        <a:off x="2590937" y="1205800"/>
        <a:ext cx="1411796" cy="941197"/>
      </dsp:txXfrm>
    </dsp:sp>
    <dsp:sp modelId="{D8F86D89-A6FA-4F4E-AC3F-C339CA3030E8}">
      <dsp:nvSpPr>
        <dsp:cNvPr id="0" name=""/>
        <dsp:cNvSpPr/>
      </dsp:nvSpPr>
      <dsp:spPr>
        <a:xfrm>
          <a:off x="4238032" y="1205800"/>
          <a:ext cx="2352993" cy="941197"/>
        </a:xfrm>
        <a:prstGeom prst="chevron">
          <a:avLst/>
        </a:prstGeom>
        <a:solidFill>
          <a:schemeClr val="accent3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Walls</a:t>
          </a:r>
        </a:p>
      </dsp:txBody>
      <dsp:txXfrm>
        <a:off x="4708631" y="1205800"/>
        <a:ext cx="1411796" cy="941197"/>
      </dsp:txXfrm>
    </dsp:sp>
    <dsp:sp modelId="{6DA26FAB-2155-4212-BD46-35CBD55070AE}">
      <dsp:nvSpPr>
        <dsp:cNvPr id="0" name=""/>
        <dsp:cNvSpPr/>
      </dsp:nvSpPr>
      <dsp:spPr>
        <a:xfrm>
          <a:off x="6355726" y="1205800"/>
          <a:ext cx="2352993" cy="941197"/>
        </a:xfrm>
        <a:prstGeom prst="chevron">
          <a:avLst/>
        </a:prstGeom>
        <a:solidFill>
          <a:schemeClr val="accent3">
            <a:alpha val="90000"/>
            <a:hueOff val="0"/>
            <a:satOff val="0"/>
            <a:lumOff val="0"/>
            <a:alphaOff val="-3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Roof</a:t>
          </a:r>
        </a:p>
      </dsp:txBody>
      <dsp:txXfrm>
        <a:off x="6826325" y="1205800"/>
        <a:ext cx="1411796" cy="941197"/>
      </dsp:txXfrm>
    </dsp:sp>
    <dsp:sp modelId="{9A18FF49-E752-414B-BDB4-2A0E7E056757}">
      <dsp:nvSpPr>
        <dsp:cNvPr id="0" name=""/>
        <dsp:cNvSpPr/>
      </dsp:nvSpPr>
      <dsp:spPr>
        <a:xfrm>
          <a:off x="8473420" y="1205800"/>
          <a:ext cx="2352993" cy="941197"/>
        </a:xfrm>
        <a:prstGeom prst="chevron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Move in!</a:t>
          </a:r>
        </a:p>
      </dsp:txBody>
      <dsp:txXfrm>
        <a:off x="8944019" y="1205800"/>
        <a:ext cx="1411796" cy="9411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379C447-8DEC-4BD0-9C67-181FAEB1C5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3169810" cy="481370"/>
          </a:xfrm>
          <a:prstGeom prst="rect">
            <a:avLst/>
          </a:prstGeom>
        </p:spPr>
        <p:txBody>
          <a:bodyPr vert="horz" lIns="94699" tIns="47350" rIns="94699" bIns="4735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56EE6D-D4D5-491E-B1FC-DFACE88C8B1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737" y="1"/>
            <a:ext cx="3169810" cy="481370"/>
          </a:xfrm>
          <a:prstGeom prst="rect">
            <a:avLst/>
          </a:prstGeom>
        </p:spPr>
        <p:txBody>
          <a:bodyPr vert="horz" lIns="94699" tIns="47350" rIns="94699" bIns="47350" rtlCol="0"/>
          <a:lstStyle>
            <a:lvl1pPr algn="r">
              <a:defRPr sz="1200"/>
            </a:lvl1pPr>
          </a:lstStyle>
          <a:p>
            <a:fld id="{9CE41FEB-D69B-4CEF-9547-FDA257E4FB9C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17DBC4-3B9D-400A-AEE2-F72DB7D1FD3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119830"/>
            <a:ext cx="3169810" cy="481370"/>
          </a:xfrm>
          <a:prstGeom prst="rect">
            <a:avLst/>
          </a:prstGeom>
        </p:spPr>
        <p:txBody>
          <a:bodyPr vert="horz" lIns="94699" tIns="47350" rIns="94699" bIns="4735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665578-E131-443D-A331-27A45FEE25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737" y="9119830"/>
            <a:ext cx="3169810" cy="481370"/>
          </a:xfrm>
          <a:prstGeom prst="rect">
            <a:avLst/>
          </a:prstGeom>
        </p:spPr>
        <p:txBody>
          <a:bodyPr vert="horz" lIns="94699" tIns="47350" rIns="94699" bIns="47350" rtlCol="0" anchor="b"/>
          <a:lstStyle>
            <a:lvl1pPr algn="r">
              <a:defRPr sz="1200"/>
            </a:lvl1pPr>
          </a:lstStyle>
          <a:p>
            <a:fld id="{6DBAB9C7-5575-4A3F-90F8-4AD3BB041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251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8"/>
          </a:xfrm>
          <a:prstGeom prst="rect">
            <a:avLst/>
          </a:prstGeom>
        </p:spPr>
        <p:txBody>
          <a:bodyPr vert="horz" lIns="96650" tIns="48325" rIns="96650" bIns="4832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0"/>
            <a:ext cx="3169920" cy="481728"/>
          </a:xfrm>
          <a:prstGeom prst="rect">
            <a:avLst/>
          </a:prstGeom>
        </p:spPr>
        <p:txBody>
          <a:bodyPr vert="horz" lIns="96650" tIns="48325" rIns="96650" bIns="48325" rtlCol="0"/>
          <a:lstStyle>
            <a:lvl1pPr algn="r">
              <a:defRPr sz="1200"/>
            </a:lvl1pPr>
          </a:lstStyle>
          <a:p>
            <a:fld id="{DFB1D062-BE3C-4322-AB9B-9B765B3FE0FB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0" tIns="48325" rIns="96650" bIns="4832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2"/>
          </a:xfrm>
          <a:prstGeom prst="rect">
            <a:avLst/>
          </a:prstGeom>
        </p:spPr>
        <p:txBody>
          <a:bodyPr vert="horz" lIns="96650" tIns="48325" rIns="96650" bIns="48325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7"/>
          </a:xfrm>
          <a:prstGeom prst="rect">
            <a:avLst/>
          </a:prstGeom>
        </p:spPr>
        <p:txBody>
          <a:bodyPr vert="horz" lIns="96650" tIns="48325" rIns="96650" bIns="4832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9119475"/>
            <a:ext cx="3169920" cy="481727"/>
          </a:xfrm>
          <a:prstGeom prst="rect">
            <a:avLst/>
          </a:prstGeom>
        </p:spPr>
        <p:txBody>
          <a:bodyPr vert="horz" lIns="96650" tIns="48325" rIns="96650" bIns="48325" rtlCol="0" anchor="b"/>
          <a:lstStyle>
            <a:lvl1pPr algn="r">
              <a:defRPr sz="1200"/>
            </a:lvl1pPr>
          </a:lstStyle>
          <a:p>
            <a:fld id="{A82A3A9D-33BC-4412-8D68-8751AAD53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344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A3A9D-33BC-4412-8D68-8751AAD538E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242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A3A9D-33BC-4412-8D68-8751AAD538E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212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A3A9D-33BC-4412-8D68-8751AAD538E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6404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Very brief introduction to planning</a:t>
            </a:r>
          </a:p>
          <a:p>
            <a:r>
              <a:rPr lang="en-US"/>
              <a:t>Some of it may seem like common sense – if so, that’s great, you’re already thinking like a project manager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A3A9D-33BC-4412-8D68-8751AAD538E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531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A3A9D-33BC-4412-8D68-8751AAD538E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399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A3A9D-33BC-4412-8D68-8751AAD538E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056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A3A9D-33BC-4412-8D68-8751AAD538E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3201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55AD9-B12B-9E50-9085-4CDD5D6E9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53BFD7-ABF2-4FF5-EB3E-224F217325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CCB09A-060C-F318-845A-0321F53C66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2D39C9-B674-92CF-1CD3-BC708A814E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A3A9D-33BC-4412-8D68-8751AAD538E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5937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A3A9D-33BC-4412-8D68-8751AAD538E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3955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942CE-F97D-44C4-BC4C-7D8F2AC53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5E40A0-C677-FA49-5600-52AABEB67D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58785A-EB9A-8BC0-CC30-7905E577FC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5029E5-3695-03D3-3A9C-D81C092CE4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A3A9D-33BC-4412-8D68-8751AAD538E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8649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A3A9D-33BC-4412-8D68-8751AAD538E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970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That’s  a whole other presentation</a:t>
            </a:r>
          </a:p>
          <a:p>
            <a:endParaRPr lang="en-US"/>
          </a:p>
          <a:p>
            <a:r>
              <a:rPr lang="en-US"/>
              <a:t>Lets assume that </a:t>
            </a:r>
            <a:r>
              <a:rPr lang="en-US" err="1"/>
              <a:t>you;ve</a:t>
            </a:r>
            <a:r>
              <a:rPr lang="en-US"/>
              <a:t> used your estimates and </a:t>
            </a:r>
            <a:r>
              <a:rPr lang="en-US" err="1"/>
              <a:t>favourite</a:t>
            </a:r>
            <a:r>
              <a:rPr lang="en-US"/>
              <a:t> tool for scheduling …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A3A9D-33BC-4412-8D68-8751AAD538E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3954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ARIEL schedule has 6000 lines</a:t>
            </a:r>
          </a:p>
          <a:p>
            <a:r>
              <a:rPr lang="en-US"/>
              <a:t>If we graded success on how good the original schedule maybe C+</a:t>
            </a:r>
          </a:p>
          <a:p>
            <a:r>
              <a:rPr lang="en-US"/>
              <a:t>Tasks change constantly</a:t>
            </a:r>
          </a:p>
          <a:p>
            <a:endParaRPr lang="en-US"/>
          </a:p>
          <a:p>
            <a:r>
              <a:rPr lang="en-US"/>
              <a:t>If we graded the team on how well they’ve adapted this year to change the schedule every week of the LS26, A+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A3A9D-33BC-4412-8D68-8751AAD538E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6380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A3A9D-33BC-4412-8D68-8751AAD538E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0370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A3A9D-33BC-4412-8D68-8751AAD538E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3847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A3A9D-33BC-4412-8D68-8751AAD538E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4591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A3A9D-33BC-4412-8D68-8751AAD538E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2189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A3A9D-33BC-4412-8D68-8751AAD538E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5481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54724A-20C5-B5A4-B8C2-B169EA2DF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9BDCDE-9048-79C8-6D9B-CC74815601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E3CAC5-6F21-CF28-1E58-EC0421221F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7821D9-504E-1E01-D1E0-5F21AEB98F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A3A9D-33BC-4412-8D68-8751AAD538E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2110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A3A9D-33BC-4412-8D68-8751AAD538E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1625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Young and new workers are statistically most at risk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A3A9D-33BC-4412-8D68-8751AAD538E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4399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A3A9D-33BC-4412-8D68-8751AAD538E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1186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Minutes: women – don’t get caught being the secretary. It happens</a:t>
            </a:r>
          </a:p>
          <a:p>
            <a:r>
              <a:rPr lang="en-US"/>
              <a:t>Guys: don’t ask your female peers unless its ok with them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A3A9D-33BC-4412-8D68-8751AAD538E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0465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A3A9D-33BC-4412-8D68-8751AAD538E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9123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A3A9D-33BC-4412-8D68-8751AAD538E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1297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A3A9D-33BC-4412-8D68-8751AAD538E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9168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A3A9D-33BC-4412-8D68-8751AAD538E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9568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A3A9D-33BC-4412-8D68-8751AAD538E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757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2026-09-16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68246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727989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2026-09-16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805820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2026-09-16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119662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2026-09-16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224675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97968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5520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28808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42679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73410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34694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73411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73410" y="3337854"/>
            <a:ext cx="4869744" cy="30402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5968074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A9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3337854"/>
            <a:ext cx="4869744" cy="3040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73410" y="979687"/>
            <a:ext cx="10064407" cy="63707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A9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82299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075864" y="2032776"/>
            <a:ext cx="5446278" cy="3931442"/>
          </a:xfrm>
          <a:prstGeom prst="rect">
            <a:avLst/>
          </a:prstGeom>
        </p:spPr>
        <p:txBody>
          <a:bodyPr anchor="ctr"/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2266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91784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7687507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947791" y="979688"/>
            <a:ext cx="7687507" cy="66358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19246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6921889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7116880" y="3953881"/>
            <a:ext cx="4439522" cy="59731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982405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8183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64978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75048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99855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73095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894722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094807" y="698270"/>
            <a:ext cx="9258993" cy="676102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35768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8912040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952574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2516720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3774214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6869125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7829248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ud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17652" y="0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2980313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865350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6715760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4545635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761503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ote Handling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2163694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F NI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1497403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976461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PH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561987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4741687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847067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ium Recyc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7352448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81756942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-13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5726907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8725227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A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0161065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er Tap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3771909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Draf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2663097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bbit 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31248165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hine Sh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8698078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188361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5545808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ol Room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5297677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per Clip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7766534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2026-09-16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9FD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0834045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1302538"/>
            <a:ext cx="788893" cy="5555461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9FD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1705845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9FD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2026-09-16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02431611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9FD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2026-09-16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73805203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9FD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2026-09-16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68855885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270273" y="6263723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97968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400" b="1" i="0">
                <a:solidFill>
                  <a:srgbClr val="009FD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526274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09389720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9FD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5095721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73410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6715421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73411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9FD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73410" y="3337854"/>
            <a:ext cx="4869744" cy="30402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5968074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9FD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3337854"/>
            <a:ext cx="4869744" cy="3040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73410" y="979687"/>
            <a:ext cx="10064407" cy="63707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400" b="1" i="0">
                <a:solidFill>
                  <a:srgbClr val="009FD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8880518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>
                <a:solidFill>
                  <a:srgbClr val="009FD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075864" y="2032776"/>
            <a:ext cx="5446278" cy="3931442"/>
          </a:xfrm>
          <a:prstGeom prst="rect">
            <a:avLst/>
          </a:prstGeom>
        </p:spPr>
        <p:txBody>
          <a:bodyPr anchor="ctr"/>
          <a:lstStyle>
            <a:lvl1pPr marL="2286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A9FF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088942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9FD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275774955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7687507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947791" y="979688"/>
            <a:ext cx="7687507" cy="66358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7694412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6921889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7116880" y="3953881"/>
            <a:ext cx="4439522" cy="59731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0719937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9FD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9FDF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88267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2026-09-16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5181935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2026-09-16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05167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2026-09-16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897728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2026-09-16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286560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2026-09-16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110195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2026-09-16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7411953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2026-09-16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5908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2026-09-16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001202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2026-09-16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899164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2026-09-16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31968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2026-09-16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908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67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95" r:id="rId18"/>
    <p:sldLayoutId id="2147483696" r:id="rId19"/>
    <p:sldLayoutId id="2147483697" r:id="rId20"/>
    <p:sldLayoutId id="2147483698" r:id="rId21"/>
    <p:sldLayoutId id="2147483699" r:id="rId22"/>
    <p:sldLayoutId id="2147483700" r:id="rId23"/>
    <p:sldLayoutId id="2147483701" r:id="rId24"/>
    <p:sldLayoutId id="2147483702" r:id="rId25"/>
    <p:sldLayoutId id="2147483703" r:id="rId26"/>
    <p:sldLayoutId id="2147483704" r:id="rId27"/>
    <p:sldLayoutId id="2147483705" r:id="rId28"/>
    <p:sldLayoutId id="2147483706" r:id="rId29"/>
    <p:sldLayoutId id="2147483707" r:id="rId30"/>
    <p:sldLayoutId id="2147483708" r:id="rId31"/>
    <p:sldLayoutId id="2147483709" r:id="rId32"/>
    <p:sldLayoutId id="2147483710" r:id="rId33"/>
    <p:sldLayoutId id="2147483711" r:id="rId34"/>
    <p:sldLayoutId id="2147483712" r:id="rId35"/>
    <p:sldLayoutId id="2147483713" r:id="rId36"/>
    <p:sldLayoutId id="2147483714" r:id="rId37"/>
    <p:sldLayoutId id="2147483715" r:id="rId38"/>
    <p:sldLayoutId id="2147483716" r:id="rId39"/>
    <p:sldLayoutId id="2147483717" r:id="rId40"/>
    <p:sldLayoutId id="2147483718" r:id="rId41"/>
    <p:sldLayoutId id="2147483719" r:id="rId42"/>
    <p:sldLayoutId id="2147483720" r:id="rId43"/>
    <p:sldLayoutId id="2147483721" r:id="rId44"/>
    <p:sldLayoutId id="2147483722" r:id="rId45"/>
    <p:sldLayoutId id="2147483723" r:id="rId46"/>
    <p:sldLayoutId id="2147483724" r:id="rId47"/>
    <p:sldLayoutId id="2147483725" r:id="rId48"/>
    <p:sldLayoutId id="2147483726" r:id="rId49"/>
    <p:sldLayoutId id="2147483727" r:id="rId50"/>
    <p:sldLayoutId id="2147483728" r:id="rId5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6998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8E902-ADCA-455A-ADA8-458F2BD8F5B2}" type="datetimeFigureOut">
              <a:rPr lang="en-CA" smtClean="0"/>
              <a:t>2026-09-16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41DE15-18D3-4E2F-9E4A-A34F7A85E1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71643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riumf.ca/people/land-acknowledgement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3.png"/><Relationship Id="rId5" Type="http://schemas.openxmlformats.org/officeDocument/2006/relationships/hyperlink" Target="https://web.accel.triumf.ca/ncr/dbfault.pl" TargetMode="External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8.jpe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BD6AA-57CD-CE97-5D03-4397AFB16E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 Brief Introduction to Project Management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01B50F-F1B4-0254-9C28-A0523424AF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Peter Bayliss</a:t>
            </a:r>
          </a:p>
          <a:p>
            <a:r>
              <a:rPr lang="en-US"/>
              <a:t>Director, Project Management</a:t>
            </a:r>
          </a:p>
        </p:txBody>
      </p:sp>
    </p:spTree>
    <p:extLst>
      <p:ext uri="{BB962C8B-B14F-4D97-AF65-F5344CB8AC3E}">
        <p14:creationId xmlns:p14="http://schemas.microsoft.com/office/powerpoint/2010/main" val="2244867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7E20533-48F8-A339-E53F-536F474E2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EB833A-A7E0-BD9C-9DAA-1023789CAA4C}"/>
              </a:ext>
            </a:extLst>
          </p:cNvPr>
          <p:cNvSpPr txBox="1"/>
          <p:nvPr/>
        </p:nvSpPr>
        <p:spPr>
          <a:xfrm>
            <a:off x="1520516" y="1736229"/>
            <a:ext cx="9144001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>
                <a:latin typeface="Arial" panose="020B0604020202020204" pitchFamily="34" charset="0"/>
                <a:cs typeface="Arial" panose="020B0604020202020204" pitchFamily="34" charset="0"/>
              </a:rPr>
              <a:t>TRIUMF is located on the traditional, ancestral, and unceded territory of the </a:t>
            </a:r>
            <a:r>
              <a:rPr lang="en-US" sz="2800" i="1" err="1">
                <a:latin typeface="Arial" panose="020B0604020202020204" pitchFamily="34" charset="0"/>
                <a:cs typeface="Arial" panose="020B0604020202020204" pitchFamily="34" charset="0"/>
              </a:rPr>
              <a:t>xʷmə</a:t>
            </a:r>
            <a:r>
              <a:rPr lang="el-GR" sz="2800" i="1">
                <a:latin typeface="Arial" panose="020B0604020202020204" pitchFamily="34" charset="0"/>
                <a:cs typeface="Arial" panose="020B0604020202020204" pitchFamily="34" charset="0"/>
              </a:rPr>
              <a:t>θ</a:t>
            </a:r>
            <a:r>
              <a:rPr lang="en-US" sz="2800" i="1" err="1">
                <a:latin typeface="Arial" panose="020B0604020202020204" pitchFamily="34" charset="0"/>
                <a:cs typeface="Arial" panose="020B0604020202020204" pitchFamily="34" charset="0"/>
              </a:rPr>
              <a:t>kʷəy̓əm</a:t>
            </a:r>
            <a:r>
              <a:rPr lang="en-US" sz="2800" i="1">
                <a:latin typeface="Arial" panose="020B0604020202020204" pitchFamily="34" charset="0"/>
                <a:cs typeface="Arial" panose="020B0604020202020204" pitchFamily="34" charset="0"/>
              </a:rPr>
              <a:t> (Musqueam) People, who for millennia have passed on their culture, history, and traditions from one generation to the next on this site. </a:t>
            </a:r>
          </a:p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i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TRIUMF’s home has always been a seat of learning. </a:t>
            </a:r>
            <a:endParaRPr lang="en-US" sz="280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9E5215-63DB-B59E-B208-0FF62F62E40E}"/>
              </a:ext>
            </a:extLst>
          </p:cNvPr>
          <p:cNvSpPr txBox="1"/>
          <p:nvPr/>
        </p:nvSpPr>
        <p:spPr>
          <a:xfrm>
            <a:off x="1520516" y="5568349"/>
            <a:ext cx="7696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i="1">
                <a:latin typeface="Arial" panose="020B0604020202020204" pitchFamily="34" charset="0"/>
                <a:cs typeface="Arial" panose="020B0604020202020204" pitchFamily="34" charset="0"/>
              </a:rPr>
              <a:t>Learn more: </a:t>
            </a:r>
            <a:r>
              <a:rPr lang="en-CA" i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https://triumf.ca/people/land-acknowledgements</a:t>
            </a:r>
            <a:r>
              <a:rPr lang="en-CA" i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84043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164F99C-2278-6603-5976-9B83AB09D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471" y="979687"/>
            <a:ext cx="8953827" cy="650329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A55F907F-E026-E58E-D07C-231328AE7A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8701480"/>
              </p:ext>
            </p:extLst>
          </p:nvPr>
        </p:nvGraphicFramePr>
        <p:xfrm>
          <a:off x="681471" y="2032777"/>
          <a:ext cx="8953827" cy="39393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31470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3CC38-07DD-8F06-2006-6A10B8413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Planning 101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59CC59-D529-CC31-82B3-064B1E6EBEB7}"/>
              </a:ext>
            </a:extLst>
          </p:cNvPr>
          <p:cNvSpPr>
            <a:spLocks noGrp="1"/>
          </p:cNvSpPr>
          <p:nvPr>
            <p:ph type="subTitle" idx="11"/>
          </p:nvPr>
        </p:nvSpPr>
        <p:spPr/>
        <p:txBody>
          <a:bodyPr/>
          <a:lstStyle/>
          <a:p>
            <a:r>
              <a:rPr lang="en-US"/>
              <a:t>PLANNING YOUR OWN PROJECTS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20ED40-148B-175F-0318-9199F08F4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Scope</a:t>
            </a:r>
          </a:p>
          <a:p>
            <a:r>
              <a:rPr lang="en-US" sz="2400"/>
              <a:t>Work Breakdown Structure (WBS)</a:t>
            </a:r>
          </a:p>
          <a:p>
            <a:r>
              <a:rPr lang="en-US" sz="2400"/>
              <a:t>Estimating : time and cost</a:t>
            </a:r>
          </a:p>
          <a:p>
            <a:r>
              <a:rPr lang="en-US" sz="2400"/>
              <a:t>Making a Schedule</a:t>
            </a:r>
          </a:p>
          <a:p>
            <a:r>
              <a:rPr lang="en-US" sz="2400"/>
              <a:t>(Risk)</a:t>
            </a:r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211926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CCAFB-1E57-CDF3-4307-2F7C742BA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Planning ≠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C0353-6576-765A-AE12-1C3263229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71" y="1309133"/>
            <a:ext cx="8953827" cy="1669273"/>
          </a:xfrm>
        </p:spPr>
        <p:txBody>
          <a:bodyPr>
            <a:normAutofit/>
          </a:bodyPr>
          <a:lstStyle/>
          <a:p>
            <a:r>
              <a:rPr lang="en-US"/>
              <a:t>Don’t being with scheduling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0636FCD4-8EF1-1E9B-53F5-E58975A3C8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2645350"/>
              </p:ext>
            </p:extLst>
          </p:nvPr>
        </p:nvGraphicFramePr>
        <p:xfrm>
          <a:off x="681471" y="2914650"/>
          <a:ext cx="10829058" cy="3352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&quot;Not Allowed&quot; Symbol 8">
            <a:extLst>
              <a:ext uri="{FF2B5EF4-FFF2-40B4-BE49-F238E27FC236}">
                <a16:creationId xmlns:a16="http://schemas.microsoft.com/office/drawing/2014/main" id="{DC082758-E413-786F-3E1E-9F01A69D90E1}"/>
              </a:ext>
            </a:extLst>
          </p:cNvPr>
          <p:cNvSpPr/>
          <p:nvPr/>
        </p:nvSpPr>
        <p:spPr>
          <a:xfrm>
            <a:off x="4550735" y="2978406"/>
            <a:ext cx="3211033" cy="3211033"/>
          </a:xfrm>
          <a:prstGeom prst="noSmoking">
            <a:avLst>
              <a:gd name="adj" fmla="val 5037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835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5D282-1862-6DF4-83D9-1C8F46FE9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Scope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9C048-E68B-9A4D-25F3-2E22B70181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/>
              <a:t>What will your project do?</a:t>
            </a:r>
          </a:p>
          <a:p>
            <a:pPr lvl="1"/>
            <a:r>
              <a:rPr lang="en-US"/>
              <a:t>Be specific</a:t>
            </a:r>
          </a:p>
          <a:p>
            <a:pPr lvl="2"/>
            <a:r>
              <a:rPr lang="en-US"/>
              <a:t>A House.</a:t>
            </a:r>
          </a:p>
          <a:p>
            <a:pPr lvl="2"/>
            <a:r>
              <a:rPr lang="en-US"/>
              <a:t>How many bedrooms? Bathrooms? </a:t>
            </a:r>
          </a:p>
          <a:p>
            <a:pPr lvl="1"/>
            <a:r>
              <a:rPr lang="en-US"/>
              <a:t>Be realistic</a:t>
            </a:r>
          </a:p>
          <a:p>
            <a:pPr lvl="2"/>
            <a:r>
              <a:rPr lang="en-US"/>
              <a:t>Swimming pool(s)?</a:t>
            </a:r>
          </a:p>
          <a:p>
            <a:pPr lvl="1"/>
            <a:r>
              <a:rPr lang="en-US"/>
              <a:t>Write it down</a:t>
            </a:r>
          </a:p>
          <a:p>
            <a:pPr lvl="1"/>
            <a:r>
              <a:rPr lang="en-US"/>
              <a:t>And get your stakeholders (team, supervisors, </a:t>
            </a:r>
            <a:r>
              <a:rPr lang="en-US" err="1"/>
              <a:t>etc</a:t>
            </a:r>
            <a:r>
              <a:rPr lang="en-US"/>
              <a:t>) to agree</a:t>
            </a:r>
          </a:p>
          <a:p>
            <a:pPr lvl="1"/>
            <a:r>
              <a:rPr lang="en-US"/>
              <a:t>Be careful of adding (scope creep)</a:t>
            </a:r>
          </a:p>
          <a:p>
            <a:pPr lvl="2"/>
            <a:r>
              <a:rPr lang="en-US"/>
              <a:t>We need to add a games room!</a:t>
            </a:r>
          </a:p>
        </p:txBody>
      </p:sp>
    </p:spTree>
    <p:extLst>
      <p:ext uri="{BB962C8B-B14F-4D97-AF65-F5344CB8AC3E}">
        <p14:creationId xmlns:p14="http://schemas.microsoft.com/office/powerpoint/2010/main" val="1243393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CAC0D-303B-0D53-62DA-945492634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CCF9C4B-AC02-E11F-D722-0E06080E8A51}"/>
              </a:ext>
            </a:extLst>
          </p:cNvPr>
          <p:cNvSpPr/>
          <p:nvPr/>
        </p:nvSpPr>
        <p:spPr>
          <a:xfrm>
            <a:off x="5358644" y="3207271"/>
            <a:ext cx="188414" cy="146963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469634"/>
                </a:lnTo>
                <a:lnTo>
                  <a:pt x="188414" y="1469634"/>
                </a:lnTo>
              </a:path>
            </a:pathLst>
          </a:custGeom>
          <a:noFill/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B1B871B-9E7A-66D4-CBCA-AA7645A3DB04}"/>
              </a:ext>
            </a:extLst>
          </p:cNvPr>
          <p:cNvSpPr/>
          <p:nvPr/>
        </p:nvSpPr>
        <p:spPr>
          <a:xfrm>
            <a:off x="5358644" y="3207271"/>
            <a:ext cx="188414" cy="57780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577804"/>
                </a:lnTo>
                <a:lnTo>
                  <a:pt x="188414" y="577804"/>
                </a:lnTo>
              </a:path>
            </a:pathLst>
          </a:custGeom>
          <a:noFill/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E90DEB9-DF00-E2CB-3AB1-AB7261D77D1B}"/>
              </a:ext>
            </a:extLst>
          </p:cNvPr>
          <p:cNvSpPr/>
          <p:nvPr/>
        </p:nvSpPr>
        <p:spPr>
          <a:xfrm>
            <a:off x="3581265" y="2315442"/>
            <a:ext cx="2279817" cy="26378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31890"/>
                </a:lnTo>
                <a:lnTo>
                  <a:pt x="2279817" y="131890"/>
                </a:lnTo>
                <a:lnTo>
                  <a:pt x="2279817" y="263780"/>
                </a:lnTo>
              </a:path>
            </a:pathLst>
          </a:custGeom>
          <a:noFill/>
        </p:spPr>
        <p:style>
          <a:lnRef idx="2">
            <a:schemeClr val="accent2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F5BC836-7C45-30F9-33D6-E64247A8E9C0}"/>
              </a:ext>
            </a:extLst>
          </p:cNvPr>
          <p:cNvSpPr/>
          <p:nvPr/>
        </p:nvSpPr>
        <p:spPr>
          <a:xfrm>
            <a:off x="3838765" y="3207271"/>
            <a:ext cx="188414" cy="146963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469634"/>
                </a:lnTo>
                <a:lnTo>
                  <a:pt x="188414" y="1469634"/>
                </a:lnTo>
              </a:path>
            </a:pathLst>
          </a:custGeom>
          <a:noFill/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37D47EE-1480-8A6B-E44A-19D7B4A6A8F2}"/>
              </a:ext>
            </a:extLst>
          </p:cNvPr>
          <p:cNvSpPr/>
          <p:nvPr/>
        </p:nvSpPr>
        <p:spPr>
          <a:xfrm>
            <a:off x="3838765" y="3207271"/>
            <a:ext cx="188414" cy="57780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577804"/>
                </a:lnTo>
                <a:lnTo>
                  <a:pt x="188414" y="577804"/>
                </a:lnTo>
              </a:path>
            </a:pathLst>
          </a:custGeom>
          <a:noFill/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187D1E2-8FFB-56AB-A876-A10E5C94E0CD}"/>
              </a:ext>
            </a:extLst>
          </p:cNvPr>
          <p:cNvSpPr/>
          <p:nvPr/>
        </p:nvSpPr>
        <p:spPr>
          <a:xfrm>
            <a:off x="3581265" y="2315442"/>
            <a:ext cx="759939" cy="26378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31890"/>
                </a:lnTo>
                <a:lnTo>
                  <a:pt x="759939" y="131890"/>
                </a:lnTo>
                <a:lnTo>
                  <a:pt x="759939" y="263780"/>
                </a:lnTo>
              </a:path>
            </a:pathLst>
          </a:custGeom>
          <a:noFill/>
        </p:spPr>
        <p:style>
          <a:lnRef idx="2">
            <a:schemeClr val="accent2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B28D1E3-C3F3-5599-8045-7FA7BF5E35F4}"/>
              </a:ext>
            </a:extLst>
          </p:cNvPr>
          <p:cNvSpPr/>
          <p:nvPr/>
        </p:nvSpPr>
        <p:spPr>
          <a:xfrm>
            <a:off x="2821326" y="2315442"/>
            <a:ext cx="759939" cy="26378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759939" y="0"/>
                </a:moveTo>
                <a:lnTo>
                  <a:pt x="759939" y="131890"/>
                </a:lnTo>
                <a:lnTo>
                  <a:pt x="0" y="131890"/>
                </a:lnTo>
                <a:lnTo>
                  <a:pt x="0" y="263780"/>
                </a:lnTo>
              </a:path>
            </a:pathLst>
          </a:custGeom>
          <a:noFill/>
        </p:spPr>
        <p:style>
          <a:lnRef idx="2">
            <a:schemeClr val="accent2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5CDCC02-89A7-3114-B136-112A783648D4}"/>
              </a:ext>
            </a:extLst>
          </p:cNvPr>
          <p:cNvSpPr/>
          <p:nvPr/>
        </p:nvSpPr>
        <p:spPr>
          <a:xfrm>
            <a:off x="799009" y="3207271"/>
            <a:ext cx="188414" cy="236146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2361463"/>
                </a:lnTo>
                <a:lnTo>
                  <a:pt x="188414" y="2361463"/>
                </a:lnTo>
              </a:path>
            </a:pathLst>
          </a:custGeom>
          <a:noFill/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6AAF7EF-59B3-A8AA-5A7C-032E1059E2A5}"/>
              </a:ext>
            </a:extLst>
          </p:cNvPr>
          <p:cNvSpPr/>
          <p:nvPr/>
        </p:nvSpPr>
        <p:spPr>
          <a:xfrm>
            <a:off x="799009" y="3207271"/>
            <a:ext cx="188414" cy="146963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469634"/>
                </a:lnTo>
                <a:lnTo>
                  <a:pt x="188414" y="1469634"/>
                </a:lnTo>
              </a:path>
            </a:pathLst>
          </a:custGeom>
          <a:noFill/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E76FA85-89D4-9208-E5FE-7731BE7D488C}"/>
              </a:ext>
            </a:extLst>
          </p:cNvPr>
          <p:cNvSpPr/>
          <p:nvPr/>
        </p:nvSpPr>
        <p:spPr>
          <a:xfrm>
            <a:off x="799009" y="3207271"/>
            <a:ext cx="188414" cy="57780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577804"/>
                </a:lnTo>
                <a:lnTo>
                  <a:pt x="188414" y="577804"/>
                </a:lnTo>
              </a:path>
            </a:pathLst>
          </a:custGeom>
          <a:noFill/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A7A11C90-E24E-CD66-82E1-F885B59295E0}"/>
              </a:ext>
            </a:extLst>
          </p:cNvPr>
          <p:cNvSpPr/>
          <p:nvPr/>
        </p:nvSpPr>
        <p:spPr>
          <a:xfrm>
            <a:off x="1301448" y="2315442"/>
            <a:ext cx="2279817" cy="26378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279817" y="0"/>
                </a:moveTo>
                <a:lnTo>
                  <a:pt x="2279817" y="131890"/>
                </a:lnTo>
                <a:lnTo>
                  <a:pt x="0" y="131890"/>
                </a:lnTo>
                <a:lnTo>
                  <a:pt x="0" y="263780"/>
                </a:lnTo>
              </a:path>
            </a:pathLst>
          </a:custGeom>
          <a:noFill/>
        </p:spPr>
        <p:style>
          <a:lnRef idx="2">
            <a:schemeClr val="accent2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2C41F332-76B8-9CAC-6552-225B516DDC52}"/>
              </a:ext>
            </a:extLst>
          </p:cNvPr>
          <p:cNvSpPr/>
          <p:nvPr/>
        </p:nvSpPr>
        <p:spPr>
          <a:xfrm>
            <a:off x="2953216" y="1687393"/>
            <a:ext cx="1256097" cy="628048"/>
          </a:xfrm>
          <a:custGeom>
            <a:avLst/>
            <a:gdLst>
              <a:gd name="csX0" fmla="*/ 0 w 1256097"/>
              <a:gd name="csY0" fmla="*/ 0 h 628048"/>
              <a:gd name="csX1" fmla="*/ 1256097 w 1256097"/>
              <a:gd name="csY1" fmla="*/ 0 h 628048"/>
              <a:gd name="csX2" fmla="*/ 1256097 w 1256097"/>
              <a:gd name="csY2" fmla="*/ 628048 h 628048"/>
              <a:gd name="csX3" fmla="*/ 0 w 1256097"/>
              <a:gd name="csY3" fmla="*/ 628048 h 628048"/>
              <a:gd name="csX4" fmla="*/ 0 w 1256097"/>
              <a:gd name="csY4" fmla="*/ 0 h 6280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56097" h="628048">
                <a:moveTo>
                  <a:pt x="0" y="0"/>
                </a:moveTo>
                <a:lnTo>
                  <a:pt x="1256097" y="0"/>
                </a:lnTo>
                <a:lnTo>
                  <a:pt x="1256097" y="628048"/>
                </a:lnTo>
                <a:lnTo>
                  <a:pt x="0" y="62804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/>
              <a:t>New House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73F3DAA-C260-91DD-8473-A12B24076736}"/>
              </a:ext>
            </a:extLst>
          </p:cNvPr>
          <p:cNvSpPr/>
          <p:nvPr/>
        </p:nvSpPr>
        <p:spPr>
          <a:xfrm>
            <a:off x="673399" y="2579222"/>
            <a:ext cx="1256097" cy="628048"/>
          </a:xfrm>
          <a:custGeom>
            <a:avLst/>
            <a:gdLst>
              <a:gd name="csX0" fmla="*/ 0 w 1256097"/>
              <a:gd name="csY0" fmla="*/ 0 h 628048"/>
              <a:gd name="csX1" fmla="*/ 1256097 w 1256097"/>
              <a:gd name="csY1" fmla="*/ 0 h 628048"/>
              <a:gd name="csX2" fmla="*/ 1256097 w 1256097"/>
              <a:gd name="csY2" fmla="*/ 628048 h 628048"/>
              <a:gd name="csX3" fmla="*/ 0 w 1256097"/>
              <a:gd name="csY3" fmla="*/ 628048 h 628048"/>
              <a:gd name="csX4" fmla="*/ 0 w 1256097"/>
              <a:gd name="csY4" fmla="*/ 0 h 6280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56097" h="628048">
                <a:moveTo>
                  <a:pt x="0" y="0"/>
                </a:moveTo>
                <a:lnTo>
                  <a:pt x="1256097" y="0"/>
                </a:lnTo>
                <a:lnTo>
                  <a:pt x="1256097" y="628048"/>
                </a:lnTo>
                <a:lnTo>
                  <a:pt x="0" y="62804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/>
              <a:t>Roof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B371EAE-DBC7-335A-47F7-8B527E6D6675}"/>
              </a:ext>
            </a:extLst>
          </p:cNvPr>
          <p:cNvSpPr/>
          <p:nvPr/>
        </p:nvSpPr>
        <p:spPr>
          <a:xfrm>
            <a:off x="987423" y="3471052"/>
            <a:ext cx="1256097" cy="628048"/>
          </a:xfrm>
          <a:custGeom>
            <a:avLst/>
            <a:gdLst>
              <a:gd name="csX0" fmla="*/ 0 w 1256097"/>
              <a:gd name="csY0" fmla="*/ 0 h 628048"/>
              <a:gd name="csX1" fmla="*/ 1256097 w 1256097"/>
              <a:gd name="csY1" fmla="*/ 0 h 628048"/>
              <a:gd name="csX2" fmla="*/ 1256097 w 1256097"/>
              <a:gd name="csY2" fmla="*/ 628048 h 628048"/>
              <a:gd name="csX3" fmla="*/ 0 w 1256097"/>
              <a:gd name="csY3" fmla="*/ 628048 h 628048"/>
              <a:gd name="csX4" fmla="*/ 0 w 1256097"/>
              <a:gd name="csY4" fmla="*/ 0 h 6280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56097" h="628048">
                <a:moveTo>
                  <a:pt x="0" y="0"/>
                </a:moveTo>
                <a:lnTo>
                  <a:pt x="1256097" y="0"/>
                </a:lnTo>
                <a:lnTo>
                  <a:pt x="1256097" y="628048"/>
                </a:lnTo>
                <a:lnTo>
                  <a:pt x="0" y="62804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/>
              <a:t>Shingles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04A73E3-35ED-9A47-0558-172EBF49DA2A}"/>
              </a:ext>
            </a:extLst>
          </p:cNvPr>
          <p:cNvSpPr/>
          <p:nvPr/>
        </p:nvSpPr>
        <p:spPr>
          <a:xfrm>
            <a:off x="987423" y="4362881"/>
            <a:ext cx="1256097" cy="628048"/>
          </a:xfrm>
          <a:custGeom>
            <a:avLst/>
            <a:gdLst>
              <a:gd name="csX0" fmla="*/ 0 w 1256097"/>
              <a:gd name="csY0" fmla="*/ 0 h 628048"/>
              <a:gd name="csX1" fmla="*/ 1256097 w 1256097"/>
              <a:gd name="csY1" fmla="*/ 0 h 628048"/>
              <a:gd name="csX2" fmla="*/ 1256097 w 1256097"/>
              <a:gd name="csY2" fmla="*/ 628048 h 628048"/>
              <a:gd name="csX3" fmla="*/ 0 w 1256097"/>
              <a:gd name="csY3" fmla="*/ 628048 h 628048"/>
              <a:gd name="csX4" fmla="*/ 0 w 1256097"/>
              <a:gd name="csY4" fmla="*/ 0 h 6280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56097" h="628048">
                <a:moveTo>
                  <a:pt x="0" y="0"/>
                </a:moveTo>
                <a:lnTo>
                  <a:pt x="1256097" y="0"/>
                </a:lnTo>
                <a:lnTo>
                  <a:pt x="1256097" y="628048"/>
                </a:lnTo>
                <a:lnTo>
                  <a:pt x="0" y="62804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/>
              <a:t>Rafters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1A3051C8-B871-889D-A518-057334265DC5}"/>
              </a:ext>
            </a:extLst>
          </p:cNvPr>
          <p:cNvSpPr/>
          <p:nvPr/>
        </p:nvSpPr>
        <p:spPr>
          <a:xfrm>
            <a:off x="987423" y="5254710"/>
            <a:ext cx="1256097" cy="628048"/>
          </a:xfrm>
          <a:custGeom>
            <a:avLst/>
            <a:gdLst>
              <a:gd name="csX0" fmla="*/ 0 w 1256097"/>
              <a:gd name="csY0" fmla="*/ 0 h 628048"/>
              <a:gd name="csX1" fmla="*/ 1256097 w 1256097"/>
              <a:gd name="csY1" fmla="*/ 0 h 628048"/>
              <a:gd name="csX2" fmla="*/ 1256097 w 1256097"/>
              <a:gd name="csY2" fmla="*/ 628048 h 628048"/>
              <a:gd name="csX3" fmla="*/ 0 w 1256097"/>
              <a:gd name="csY3" fmla="*/ 628048 h 628048"/>
              <a:gd name="csX4" fmla="*/ 0 w 1256097"/>
              <a:gd name="csY4" fmla="*/ 0 h 6280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56097" h="628048">
                <a:moveTo>
                  <a:pt x="0" y="0"/>
                </a:moveTo>
                <a:lnTo>
                  <a:pt x="1256097" y="0"/>
                </a:lnTo>
                <a:lnTo>
                  <a:pt x="1256097" y="628048"/>
                </a:lnTo>
                <a:lnTo>
                  <a:pt x="0" y="62804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/>
              <a:t>Gutters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106B5E42-74F7-BDE4-F5F3-C52B6DD43938}"/>
              </a:ext>
            </a:extLst>
          </p:cNvPr>
          <p:cNvSpPr/>
          <p:nvPr/>
        </p:nvSpPr>
        <p:spPr>
          <a:xfrm>
            <a:off x="2193277" y="2579222"/>
            <a:ext cx="1256097" cy="628048"/>
          </a:xfrm>
          <a:custGeom>
            <a:avLst/>
            <a:gdLst>
              <a:gd name="csX0" fmla="*/ 0 w 1256097"/>
              <a:gd name="csY0" fmla="*/ 0 h 628048"/>
              <a:gd name="csX1" fmla="*/ 1256097 w 1256097"/>
              <a:gd name="csY1" fmla="*/ 0 h 628048"/>
              <a:gd name="csX2" fmla="*/ 1256097 w 1256097"/>
              <a:gd name="csY2" fmla="*/ 628048 h 628048"/>
              <a:gd name="csX3" fmla="*/ 0 w 1256097"/>
              <a:gd name="csY3" fmla="*/ 628048 h 628048"/>
              <a:gd name="csX4" fmla="*/ 0 w 1256097"/>
              <a:gd name="csY4" fmla="*/ 0 h 6280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56097" h="628048">
                <a:moveTo>
                  <a:pt x="0" y="0"/>
                </a:moveTo>
                <a:lnTo>
                  <a:pt x="1256097" y="0"/>
                </a:lnTo>
                <a:lnTo>
                  <a:pt x="1256097" y="628048"/>
                </a:lnTo>
                <a:lnTo>
                  <a:pt x="0" y="62804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/>
              <a:t>Foundation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6AD4881F-FB76-3D7E-30B2-28EFBFB46B4C}"/>
              </a:ext>
            </a:extLst>
          </p:cNvPr>
          <p:cNvSpPr/>
          <p:nvPr/>
        </p:nvSpPr>
        <p:spPr>
          <a:xfrm>
            <a:off x="3713156" y="2579222"/>
            <a:ext cx="1256097" cy="628048"/>
          </a:xfrm>
          <a:custGeom>
            <a:avLst/>
            <a:gdLst>
              <a:gd name="csX0" fmla="*/ 0 w 1256097"/>
              <a:gd name="csY0" fmla="*/ 0 h 628048"/>
              <a:gd name="csX1" fmla="*/ 1256097 w 1256097"/>
              <a:gd name="csY1" fmla="*/ 0 h 628048"/>
              <a:gd name="csX2" fmla="*/ 1256097 w 1256097"/>
              <a:gd name="csY2" fmla="*/ 628048 h 628048"/>
              <a:gd name="csX3" fmla="*/ 0 w 1256097"/>
              <a:gd name="csY3" fmla="*/ 628048 h 628048"/>
              <a:gd name="csX4" fmla="*/ 0 w 1256097"/>
              <a:gd name="csY4" fmla="*/ 0 h 6280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56097" h="628048">
                <a:moveTo>
                  <a:pt x="0" y="0"/>
                </a:moveTo>
                <a:lnTo>
                  <a:pt x="1256097" y="0"/>
                </a:lnTo>
                <a:lnTo>
                  <a:pt x="1256097" y="628048"/>
                </a:lnTo>
                <a:lnTo>
                  <a:pt x="0" y="62804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/>
              <a:t>Walls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B317DD59-806B-F292-2900-AB952D8E1BA1}"/>
              </a:ext>
            </a:extLst>
          </p:cNvPr>
          <p:cNvSpPr/>
          <p:nvPr/>
        </p:nvSpPr>
        <p:spPr>
          <a:xfrm>
            <a:off x="4027180" y="3471052"/>
            <a:ext cx="1256097" cy="628048"/>
          </a:xfrm>
          <a:custGeom>
            <a:avLst/>
            <a:gdLst>
              <a:gd name="csX0" fmla="*/ 0 w 1256097"/>
              <a:gd name="csY0" fmla="*/ 0 h 628048"/>
              <a:gd name="csX1" fmla="*/ 1256097 w 1256097"/>
              <a:gd name="csY1" fmla="*/ 0 h 628048"/>
              <a:gd name="csX2" fmla="*/ 1256097 w 1256097"/>
              <a:gd name="csY2" fmla="*/ 628048 h 628048"/>
              <a:gd name="csX3" fmla="*/ 0 w 1256097"/>
              <a:gd name="csY3" fmla="*/ 628048 h 628048"/>
              <a:gd name="csX4" fmla="*/ 0 w 1256097"/>
              <a:gd name="csY4" fmla="*/ 0 h 6280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56097" h="628048">
                <a:moveTo>
                  <a:pt x="0" y="0"/>
                </a:moveTo>
                <a:lnTo>
                  <a:pt x="1256097" y="0"/>
                </a:lnTo>
                <a:lnTo>
                  <a:pt x="1256097" y="628048"/>
                </a:lnTo>
                <a:lnTo>
                  <a:pt x="0" y="62804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/>
              <a:t>Framing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FF5E5A80-A182-39D3-52FD-8A1841313A5B}"/>
              </a:ext>
            </a:extLst>
          </p:cNvPr>
          <p:cNvSpPr/>
          <p:nvPr/>
        </p:nvSpPr>
        <p:spPr>
          <a:xfrm>
            <a:off x="4027180" y="4362881"/>
            <a:ext cx="1256097" cy="628048"/>
          </a:xfrm>
          <a:custGeom>
            <a:avLst/>
            <a:gdLst>
              <a:gd name="csX0" fmla="*/ 0 w 1256097"/>
              <a:gd name="csY0" fmla="*/ 0 h 628048"/>
              <a:gd name="csX1" fmla="*/ 1256097 w 1256097"/>
              <a:gd name="csY1" fmla="*/ 0 h 628048"/>
              <a:gd name="csX2" fmla="*/ 1256097 w 1256097"/>
              <a:gd name="csY2" fmla="*/ 628048 h 628048"/>
              <a:gd name="csX3" fmla="*/ 0 w 1256097"/>
              <a:gd name="csY3" fmla="*/ 628048 h 628048"/>
              <a:gd name="csX4" fmla="*/ 0 w 1256097"/>
              <a:gd name="csY4" fmla="*/ 0 h 6280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56097" h="628048">
                <a:moveTo>
                  <a:pt x="0" y="0"/>
                </a:moveTo>
                <a:lnTo>
                  <a:pt x="1256097" y="0"/>
                </a:lnTo>
                <a:lnTo>
                  <a:pt x="1256097" y="628048"/>
                </a:lnTo>
                <a:lnTo>
                  <a:pt x="0" y="62804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/>
              <a:t>Drywall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2BF4633E-225B-51F4-CC77-20F64C36FCED}"/>
              </a:ext>
            </a:extLst>
          </p:cNvPr>
          <p:cNvSpPr/>
          <p:nvPr/>
        </p:nvSpPr>
        <p:spPr>
          <a:xfrm>
            <a:off x="5233034" y="2579222"/>
            <a:ext cx="1256097" cy="628048"/>
          </a:xfrm>
          <a:custGeom>
            <a:avLst/>
            <a:gdLst>
              <a:gd name="csX0" fmla="*/ 0 w 1256097"/>
              <a:gd name="csY0" fmla="*/ 0 h 628048"/>
              <a:gd name="csX1" fmla="*/ 1256097 w 1256097"/>
              <a:gd name="csY1" fmla="*/ 0 h 628048"/>
              <a:gd name="csX2" fmla="*/ 1256097 w 1256097"/>
              <a:gd name="csY2" fmla="*/ 628048 h 628048"/>
              <a:gd name="csX3" fmla="*/ 0 w 1256097"/>
              <a:gd name="csY3" fmla="*/ 628048 h 628048"/>
              <a:gd name="csX4" fmla="*/ 0 w 1256097"/>
              <a:gd name="csY4" fmla="*/ 0 h 6280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56097" h="628048">
                <a:moveTo>
                  <a:pt x="0" y="0"/>
                </a:moveTo>
                <a:lnTo>
                  <a:pt x="1256097" y="0"/>
                </a:lnTo>
                <a:lnTo>
                  <a:pt x="1256097" y="628048"/>
                </a:lnTo>
                <a:lnTo>
                  <a:pt x="0" y="6280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/>
              <a:t>Regulatory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CF5803B-7E84-533B-92E3-65C90ADCCC69}"/>
              </a:ext>
            </a:extLst>
          </p:cNvPr>
          <p:cNvSpPr/>
          <p:nvPr/>
        </p:nvSpPr>
        <p:spPr>
          <a:xfrm>
            <a:off x="5547058" y="3471052"/>
            <a:ext cx="1256097" cy="628048"/>
          </a:xfrm>
          <a:custGeom>
            <a:avLst/>
            <a:gdLst>
              <a:gd name="csX0" fmla="*/ 0 w 1256097"/>
              <a:gd name="csY0" fmla="*/ 0 h 628048"/>
              <a:gd name="csX1" fmla="*/ 1256097 w 1256097"/>
              <a:gd name="csY1" fmla="*/ 0 h 628048"/>
              <a:gd name="csX2" fmla="*/ 1256097 w 1256097"/>
              <a:gd name="csY2" fmla="*/ 628048 h 628048"/>
              <a:gd name="csX3" fmla="*/ 0 w 1256097"/>
              <a:gd name="csY3" fmla="*/ 628048 h 628048"/>
              <a:gd name="csX4" fmla="*/ 0 w 1256097"/>
              <a:gd name="csY4" fmla="*/ 0 h 6280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56097" h="628048">
                <a:moveTo>
                  <a:pt x="0" y="0"/>
                </a:moveTo>
                <a:lnTo>
                  <a:pt x="1256097" y="0"/>
                </a:lnTo>
                <a:lnTo>
                  <a:pt x="1256097" y="628048"/>
                </a:lnTo>
                <a:lnTo>
                  <a:pt x="0" y="6280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/>
              <a:t>Permits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9AB0F4D7-01B1-5C31-2F92-E93C74D01653}"/>
              </a:ext>
            </a:extLst>
          </p:cNvPr>
          <p:cNvSpPr/>
          <p:nvPr/>
        </p:nvSpPr>
        <p:spPr>
          <a:xfrm>
            <a:off x="5547058" y="4362881"/>
            <a:ext cx="1256097" cy="628048"/>
          </a:xfrm>
          <a:custGeom>
            <a:avLst/>
            <a:gdLst>
              <a:gd name="csX0" fmla="*/ 0 w 1256097"/>
              <a:gd name="csY0" fmla="*/ 0 h 628048"/>
              <a:gd name="csX1" fmla="*/ 1256097 w 1256097"/>
              <a:gd name="csY1" fmla="*/ 0 h 628048"/>
              <a:gd name="csX2" fmla="*/ 1256097 w 1256097"/>
              <a:gd name="csY2" fmla="*/ 628048 h 628048"/>
              <a:gd name="csX3" fmla="*/ 0 w 1256097"/>
              <a:gd name="csY3" fmla="*/ 628048 h 628048"/>
              <a:gd name="csX4" fmla="*/ 0 w 1256097"/>
              <a:gd name="csY4" fmla="*/ 0 h 6280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56097" h="628048">
                <a:moveTo>
                  <a:pt x="0" y="0"/>
                </a:moveTo>
                <a:lnTo>
                  <a:pt x="1256097" y="0"/>
                </a:lnTo>
                <a:lnTo>
                  <a:pt x="1256097" y="628048"/>
                </a:lnTo>
                <a:lnTo>
                  <a:pt x="0" y="6280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/>
              <a:t>Engineering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CF13E-A079-3DAC-6C47-778A8D4F86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28599" y="1254643"/>
            <a:ext cx="3919092" cy="2332074"/>
          </a:xfrm>
        </p:spPr>
        <p:txBody>
          <a:bodyPr>
            <a:normAutofit/>
          </a:bodyPr>
          <a:lstStyle/>
          <a:p>
            <a:r>
              <a:rPr lang="en-US" sz="2000"/>
              <a:t>Take some time with your team to define the work</a:t>
            </a:r>
          </a:p>
          <a:p>
            <a:r>
              <a:rPr lang="en-US" sz="2000"/>
              <a:t>Use a tool or whiteboard with sticky notes</a:t>
            </a:r>
          </a:p>
          <a:p>
            <a:r>
              <a:rPr lang="en-US" sz="2000"/>
              <a:t>Ask yourself what have you missed?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067526-E41A-3B0C-EDFE-F94E5EF9D313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Work Breakdown Structure (WBS)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776100-FBDB-16ED-F69D-FE156C2E01BA}"/>
              </a:ext>
            </a:extLst>
          </p:cNvPr>
          <p:cNvSpPr txBox="1"/>
          <p:nvPr/>
        </p:nvSpPr>
        <p:spPr>
          <a:xfrm>
            <a:off x="7328599" y="3861673"/>
            <a:ext cx="4620073" cy="2670512"/>
          </a:xfrm>
          <a:prstGeom prst="cloud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lvl="0" fontAlgn="ctr"/>
            <a:r>
              <a:rPr lang="en-CA">
                <a:solidFill>
                  <a:schemeClr val="bg1"/>
                </a:solidFill>
              </a:rPr>
              <a:t>Think about </a:t>
            </a:r>
            <a:r>
              <a:rPr lang="en-CA" b="1">
                <a:solidFill>
                  <a:schemeClr val="bg1"/>
                </a:solidFill>
              </a:rPr>
              <a:t>interfaces</a:t>
            </a:r>
            <a:r>
              <a:rPr lang="en-CA">
                <a:solidFill>
                  <a:schemeClr val="bg1"/>
                </a:solidFill>
              </a:rPr>
              <a:t>.</a:t>
            </a:r>
          </a:p>
          <a:p>
            <a:pPr lvl="0" fontAlgn="ctr"/>
            <a:r>
              <a:rPr lang="en-CA">
                <a:solidFill>
                  <a:schemeClr val="bg1"/>
                </a:solidFill>
              </a:rPr>
              <a:t>How do the pieces fit together? That’s where projects can often fail, </a:t>
            </a:r>
          </a:p>
          <a:p>
            <a:pPr lvl="0" fontAlgn="ctr"/>
            <a:r>
              <a:rPr lang="en-CA">
                <a:solidFill>
                  <a:schemeClr val="bg1"/>
                </a:solidFill>
              </a:rPr>
              <a:t>especially when there are different teams or locations</a:t>
            </a:r>
          </a:p>
        </p:txBody>
      </p:sp>
    </p:spTree>
    <p:extLst>
      <p:ext uri="{BB962C8B-B14F-4D97-AF65-F5344CB8AC3E}">
        <p14:creationId xmlns:p14="http://schemas.microsoft.com/office/powerpoint/2010/main" val="1813938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33" grpId="0" animBg="1"/>
      <p:bldP spid="34" grpId="0" animBg="1"/>
      <p:bldP spid="35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76F0-3A29-96B7-D945-49179FB0A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F48CA51-A1BF-CA2A-E63B-9939ABEC0B6F}"/>
              </a:ext>
            </a:extLst>
          </p:cNvPr>
          <p:cNvSpPr/>
          <p:nvPr/>
        </p:nvSpPr>
        <p:spPr>
          <a:xfrm>
            <a:off x="3838765" y="3207271"/>
            <a:ext cx="188414" cy="146963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469634"/>
                </a:lnTo>
                <a:lnTo>
                  <a:pt x="188414" y="1469634"/>
                </a:lnTo>
              </a:path>
            </a:pathLst>
          </a:custGeom>
          <a:noFill/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BD64A03-9CC0-254F-2D51-1C1BDFBC9E61}"/>
              </a:ext>
            </a:extLst>
          </p:cNvPr>
          <p:cNvSpPr/>
          <p:nvPr/>
        </p:nvSpPr>
        <p:spPr>
          <a:xfrm>
            <a:off x="3838765" y="3207271"/>
            <a:ext cx="188414" cy="57780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577804"/>
                </a:lnTo>
                <a:lnTo>
                  <a:pt x="188414" y="577804"/>
                </a:lnTo>
              </a:path>
            </a:pathLst>
          </a:custGeom>
          <a:noFill/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B302A52-3378-58F5-4E9F-374EB847AD6C}"/>
              </a:ext>
            </a:extLst>
          </p:cNvPr>
          <p:cNvSpPr/>
          <p:nvPr/>
        </p:nvSpPr>
        <p:spPr>
          <a:xfrm>
            <a:off x="3581265" y="2315442"/>
            <a:ext cx="759939" cy="26378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31890"/>
                </a:lnTo>
                <a:lnTo>
                  <a:pt x="759939" y="131890"/>
                </a:lnTo>
                <a:lnTo>
                  <a:pt x="759939" y="263780"/>
                </a:lnTo>
              </a:path>
            </a:pathLst>
          </a:custGeom>
          <a:noFill/>
        </p:spPr>
        <p:style>
          <a:lnRef idx="2">
            <a:schemeClr val="accent2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049D2C3-B6E6-4F69-6506-9649EB881ACD}"/>
              </a:ext>
            </a:extLst>
          </p:cNvPr>
          <p:cNvSpPr/>
          <p:nvPr/>
        </p:nvSpPr>
        <p:spPr>
          <a:xfrm>
            <a:off x="2821326" y="2315442"/>
            <a:ext cx="759939" cy="26378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759939" y="0"/>
                </a:moveTo>
                <a:lnTo>
                  <a:pt x="759939" y="131890"/>
                </a:lnTo>
                <a:lnTo>
                  <a:pt x="0" y="131890"/>
                </a:lnTo>
                <a:lnTo>
                  <a:pt x="0" y="263780"/>
                </a:lnTo>
              </a:path>
            </a:pathLst>
          </a:custGeom>
          <a:noFill/>
        </p:spPr>
        <p:style>
          <a:lnRef idx="2">
            <a:schemeClr val="accent2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399D987-54EB-E6D2-195E-49DF66BEA5D2}"/>
              </a:ext>
            </a:extLst>
          </p:cNvPr>
          <p:cNvSpPr/>
          <p:nvPr/>
        </p:nvSpPr>
        <p:spPr>
          <a:xfrm>
            <a:off x="799009" y="3207271"/>
            <a:ext cx="188414" cy="236146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2361463"/>
                </a:lnTo>
                <a:lnTo>
                  <a:pt x="188414" y="2361463"/>
                </a:lnTo>
              </a:path>
            </a:pathLst>
          </a:custGeom>
          <a:noFill/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04A7F1C-65EE-F597-8A47-C3A3A1A18A25}"/>
              </a:ext>
            </a:extLst>
          </p:cNvPr>
          <p:cNvSpPr/>
          <p:nvPr/>
        </p:nvSpPr>
        <p:spPr>
          <a:xfrm>
            <a:off x="799009" y="3207271"/>
            <a:ext cx="188414" cy="146963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469634"/>
                </a:lnTo>
                <a:lnTo>
                  <a:pt x="188414" y="1469634"/>
                </a:lnTo>
              </a:path>
            </a:pathLst>
          </a:custGeom>
          <a:noFill/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AE33CD0-81E5-455B-AE27-D49CFBB723E6}"/>
              </a:ext>
            </a:extLst>
          </p:cNvPr>
          <p:cNvSpPr/>
          <p:nvPr/>
        </p:nvSpPr>
        <p:spPr>
          <a:xfrm>
            <a:off x="799009" y="3207271"/>
            <a:ext cx="188414" cy="57780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577804"/>
                </a:lnTo>
                <a:lnTo>
                  <a:pt x="188414" y="577804"/>
                </a:lnTo>
              </a:path>
            </a:pathLst>
          </a:custGeom>
          <a:noFill/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A0C7C4E-DE78-C8ED-5FD5-BD03EB86D05D}"/>
              </a:ext>
            </a:extLst>
          </p:cNvPr>
          <p:cNvSpPr/>
          <p:nvPr/>
        </p:nvSpPr>
        <p:spPr>
          <a:xfrm>
            <a:off x="1301448" y="2315442"/>
            <a:ext cx="2279817" cy="26378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279817" y="0"/>
                </a:moveTo>
                <a:lnTo>
                  <a:pt x="2279817" y="131890"/>
                </a:lnTo>
                <a:lnTo>
                  <a:pt x="0" y="131890"/>
                </a:lnTo>
                <a:lnTo>
                  <a:pt x="0" y="263780"/>
                </a:lnTo>
              </a:path>
            </a:pathLst>
          </a:custGeom>
          <a:noFill/>
        </p:spPr>
        <p:style>
          <a:lnRef idx="2">
            <a:schemeClr val="accent2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CA6F79F-20E2-13BE-DCBC-107EC77EC273}"/>
              </a:ext>
            </a:extLst>
          </p:cNvPr>
          <p:cNvSpPr/>
          <p:nvPr/>
        </p:nvSpPr>
        <p:spPr>
          <a:xfrm>
            <a:off x="2953216" y="1687393"/>
            <a:ext cx="1256097" cy="628048"/>
          </a:xfrm>
          <a:custGeom>
            <a:avLst/>
            <a:gdLst>
              <a:gd name="csX0" fmla="*/ 0 w 1256097"/>
              <a:gd name="csY0" fmla="*/ 0 h 628048"/>
              <a:gd name="csX1" fmla="*/ 1256097 w 1256097"/>
              <a:gd name="csY1" fmla="*/ 0 h 628048"/>
              <a:gd name="csX2" fmla="*/ 1256097 w 1256097"/>
              <a:gd name="csY2" fmla="*/ 628048 h 628048"/>
              <a:gd name="csX3" fmla="*/ 0 w 1256097"/>
              <a:gd name="csY3" fmla="*/ 628048 h 628048"/>
              <a:gd name="csX4" fmla="*/ 0 w 1256097"/>
              <a:gd name="csY4" fmla="*/ 0 h 6280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56097" h="628048">
                <a:moveTo>
                  <a:pt x="0" y="0"/>
                </a:moveTo>
                <a:lnTo>
                  <a:pt x="1256097" y="0"/>
                </a:lnTo>
                <a:lnTo>
                  <a:pt x="1256097" y="628048"/>
                </a:lnTo>
                <a:lnTo>
                  <a:pt x="0" y="62804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/>
              <a:t>New House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1FC8377-E29E-D9BB-A330-4DFB609C136D}"/>
              </a:ext>
            </a:extLst>
          </p:cNvPr>
          <p:cNvSpPr/>
          <p:nvPr/>
        </p:nvSpPr>
        <p:spPr>
          <a:xfrm>
            <a:off x="673399" y="2579222"/>
            <a:ext cx="1256097" cy="628048"/>
          </a:xfrm>
          <a:custGeom>
            <a:avLst/>
            <a:gdLst>
              <a:gd name="csX0" fmla="*/ 0 w 1256097"/>
              <a:gd name="csY0" fmla="*/ 0 h 628048"/>
              <a:gd name="csX1" fmla="*/ 1256097 w 1256097"/>
              <a:gd name="csY1" fmla="*/ 0 h 628048"/>
              <a:gd name="csX2" fmla="*/ 1256097 w 1256097"/>
              <a:gd name="csY2" fmla="*/ 628048 h 628048"/>
              <a:gd name="csX3" fmla="*/ 0 w 1256097"/>
              <a:gd name="csY3" fmla="*/ 628048 h 628048"/>
              <a:gd name="csX4" fmla="*/ 0 w 1256097"/>
              <a:gd name="csY4" fmla="*/ 0 h 6280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56097" h="628048">
                <a:moveTo>
                  <a:pt x="0" y="0"/>
                </a:moveTo>
                <a:lnTo>
                  <a:pt x="1256097" y="0"/>
                </a:lnTo>
                <a:lnTo>
                  <a:pt x="1256097" y="628048"/>
                </a:lnTo>
                <a:lnTo>
                  <a:pt x="0" y="62804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/>
              <a:t>Roof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AE68304-692A-B2E5-819D-C226873A531D}"/>
              </a:ext>
            </a:extLst>
          </p:cNvPr>
          <p:cNvSpPr/>
          <p:nvPr/>
        </p:nvSpPr>
        <p:spPr>
          <a:xfrm>
            <a:off x="987423" y="3471052"/>
            <a:ext cx="1256097" cy="628048"/>
          </a:xfrm>
          <a:custGeom>
            <a:avLst/>
            <a:gdLst>
              <a:gd name="csX0" fmla="*/ 0 w 1256097"/>
              <a:gd name="csY0" fmla="*/ 0 h 628048"/>
              <a:gd name="csX1" fmla="*/ 1256097 w 1256097"/>
              <a:gd name="csY1" fmla="*/ 0 h 628048"/>
              <a:gd name="csX2" fmla="*/ 1256097 w 1256097"/>
              <a:gd name="csY2" fmla="*/ 628048 h 628048"/>
              <a:gd name="csX3" fmla="*/ 0 w 1256097"/>
              <a:gd name="csY3" fmla="*/ 628048 h 628048"/>
              <a:gd name="csX4" fmla="*/ 0 w 1256097"/>
              <a:gd name="csY4" fmla="*/ 0 h 6280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56097" h="628048">
                <a:moveTo>
                  <a:pt x="0" y="0"/>
                </a:moveTo>
                <a:lnTo>
                  <a:pt x="1256097" y="0"/>
                </a:lnTo>
                <a:lnTo>
                  <a:pt x="1256097" y="628048"/>
                </a:lnTo>
                <a:lnTo>
                  <a:pt x="0" y="62804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/>
              <a:t>Shingles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DAD88D3-4FE1-8ECC-4FDA-EEBF987CFDD0}"/>
              </a:ext>
            </a:extLst>
          </p:cNvPr>
          <p:cNvSpPr/>
          <p:nvPr/>
        </p:nvSpPr>
        <p:spPr>
          <a:xfrm>
            <a:off x="987423" y="4362881"/>
            <a:ext cx="1256097" cy="628048"/>
          </a:xfrm>
          <a:custGeom>
            <a:avLst/>
            <a:gdLst>
              <a:gd name="csX0" fmla="*/ 0 w 1256097"/>
              <a:gd name="csY0" fmla="*/ 0 h 628048"/>
              <a:gd name="csX1" fmla="*/ 1256097 w 1256097"/>
              <a:gd name="csY1" fmla="*/ 0 h 628048"/>
              <a:gd name="csX2" fmla="*/ 1256097 w 1256097"/>
              <a:gd name="csY2" fmla="*/ 628048 h 628048"/>
              <a:gd name="csX3" fmla="*/ 0 w 1256097"/>
              <a:gd name="csY3" fmla="*/ 628048 h 628048"/>
              <a:gd name="csX4" fmla="*/ 0 w 1256097"/>
              <a:gd name="csY4" fmla="*/ 0 h 6280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56097" h="628048">
                <a:moveTo>
                  <a:pt x="0" y="0"/>
                </a:moveTo>
                <a:lnTo>
                  <a:pt x="1256097" y="0"/>
                </a:lnTo>
                <a:lnTo>
                  <a:pt x="1256097" y="628048"/>
                </a:lnTo>
                <a:lnTo>
                  <a:pt x="0" y="62804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/>
              <a:t>Rafters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BC96208-6DAD-81B9-7578-5579842B7F1A}"/>
              </a:ext>
            </a:extLst>
          </p:cNvPr>
          <p:cNvSpPr/>
          <p:nvPr/>
        </p:nvSpPr>
        <p:spPr>
          <a:xfrm>
            <a:off x="987423" y="5254710"/>
            <a:ext cx="1256097" cy="628048"/>
          </a:xfrm>
          <a:custGeom>
            <a:avLst/>
            <a:gdLst>
              <a:gd name="csX0" fmla="*/ 0 w 1256097"/>
              <a:gd name="csY0" fmla="*/ 0 h 628048"/>
              <a:gd name="csX1" fmla="*/ 1256097 w 1256097"/>
              <a:gd name="csY1" fmla="*/ 0 h 628048"/>
              <a:gd name="csX2" fmla="*/ 1256097 w 1256097"/>
              <a:gd name="csY2" fmla="*/ 628048 h 628048"/>
              <a:gd name="csX3" fmla="*/ 0 w 1256097"/>
              <a:gd name="csY3" fmla="*/ 628048 h 628048"/>
              <a:gd name="csX4" fmla="*/ 0 w 1256097"/>
              <a:gd name="csY4" fmla="*/ 0 h 6280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56097" h="628048">
                <a:moveTo>
                  <a:pt x="0" y="0"/>
                </a:moveTo>
                <a:lnTo>
                  <a:pt x="1256097" y="0"/>
                </a:lnTo>
                <a:lnTo>
                  <a:pt x="1256097" y="628048"/>
                </a:lnTo>
                <a:lnTo>
                  <a:pt x="0" y="62804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/>
              <a:t>Gutters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EA8A200-4D12-197F-9716-9EE4413D58C5}"/>
              </a:ext>
            </a:extLst>
          </p:cNvPr>
          <p:cNvSpPr/>
          <p:nvPr/>
        </p:nvSpPr>
        <p:spPr>
          <a:xfrm>
            <a:off x="2193277" y="2579222"/>
            <a:ext cx="1256097" cy="628048"/>
          </a:xfrm>
          <a:custGeom>
            <a:avLst/>
            <a:gdLst>
              <a:gd name="csX0" fmla="*/ 0 w 1256097"/>
              <a:gd name="csY0" fmla="*/ 0 h 628048"/>
              <a:gd name="csX1" fmla="*/ 1256097 w 1256097"/>
              <a:gd name="csY1" fmla="*/ 0 h 628048"/>
              <a:gd name="csX2" fmla="*/ 1256097 w 1256097"/>
              <a:gd name="csY2" fmla="*/ 628048 h 628048"/>
              <a:gd name="csX3" fmla="*/ 0 w 1256097"/>
              <a:gd name="csY3" fmla="*/ 628048 h 628048"/>
              <a:gd name="csX4" fmla="*/ 0 w 1256097"/>
              <a:gd name="csY4" fmla="*/ 0 h 6280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56097" h="628048">
                <a:moveTo>
                  <a:pt x="0" y="0"/>
                </a:moveTo>
                <a:lnTo>
                  <a:pt x="1256097" y="0"/>
                </a:lnTo>
                <a:lnTo>
                  <a:pt x="1256097" y="628048"/>
                </a:lnTo>
                <a:lnTo>
                  <a:pt x="0" y="62804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/>
              <a:t>Foundation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14D9356-8CA3-F635-2ED8-3DE10043C7A7}"/>
              </a:ext>
            </a:extLst>
          </p:cNvPr>
          <p:cNvSpPr/>
          <p:nvPr/>
        </p:nvSpPr>
        <p:spPr>
          <a:xfrm>
            <a:off x="3713156" y="2579222"/>
            <a:ext cx="1256097" cy="628048"/>
          </a:xfrm>
          <a:custGeom>
            <a:avLst/>
            <a:gdLst>
              <a:gd name="csX0" fmla="*/ 0 w 1256097"/>
              <a:gd name="csY0" fmla="*/ 0 h 628048"/>
              <a:gd name="csX1" fmla="*/ 1256097 w 1256097"/>
              <a:gd name="csY1" fmla="*/ 0 h 628048"/>
              <a:gd name="csX2" fmla="*/ 1256097 w 1256097"/>
              <a:gd name="csY2" fmla="*/ 628048 h 628048"/>
              <a:gd name="csX3" fmla="*/ 0 w 1256097"/>
              <a:gd name="csY3" fmla="*/ 628048 h 628048"/>
              <a:gd name="csX4" fmla="*/ 0 w 1256097"/>
              <a:gd name="csY4" fmla="*/ 0 h 6280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56097" h="628048">
                <a:moveTo>
                  <a:pt x="0" y="0"/>
                </a:moveTo>
                <a:lnTo>
                  <a:pt x="1256097" y="0"/>
                </a:lnTo>
                <a:lnTo>
                  <a:pt x="1256097" y="628048"/>
                </a:lnTo>
                <a:lnTo>
                  <a:pt x="0" y="62804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/>
              <a:t>Walls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69C9E7D3-AA1E-C42A-A560-695002A9FD42}"/>
              </a:ext>
            </a:extLst>
          </p:cNvPr>
          <p:cNvSpPr/>
          <p:nvPr/>
        </p:nvSpPr>
        <p:spPr>
          <a:xfrm>
            <a:off x="4027180" y="3471052"/>
            <a:ext cx="1256097" cy="628048"/>
          </a:xfrm>
          <a:custGeom>
            <a:avLst/>
            <a:gdLst>
              <a:gd name="csX0" fmla="*/ 0 w 1256097"/>
              <a:gd name="csY0" fmla="*/ 0 h 628048"/>
              <a:gd name="csX1" fmla="*/ 1256097 w 1256097"/>
              <a:gd name="csY1" fmla="*/ 0 h 628048"/>
              <a:gd name="csX2" fmla="*/ 1256097 w 1256097"/>
              <a:gd name="csY2" fmla="*/ 628048 h 628048"/>
              <a:gd name="csX3" fmla="*/ 0 w 1256097"/>
              <a:gd name="csY3" fmla="*/ 628048 h 628048"/>
              <a:gd name="csX4" fmla="*/ 0 w 1256097"/>
              <a:gd name="csY4" fmla="*/ 0 h 6280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56097" h="628048">
                <a:moveTo>
                  <a:pt x="0" y="0"/>
                </a:moveTo>
                <a:lnTo>
                  <a:pt x="1256097" y="0"/>
                </a:lnTo>
                <a:lnTo>
                  <a:pt x="1256097" y="628048"/>
                </a:lnTo>
                <a:lnTo>
                  <a:pt x="0" y="62804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/>
              <a:t>Framing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F129283D-1CF9-64E1-3201-1F7C98CF9436}"/>
              </a:ext>
            </a:extLst>
          </p:cNvPr>
          <p:cNvSpPr/>
          <p:nvPr/>
        </p:nvSpPr>
        <p:spPr>
          <a:xfrm>
            <a:off x="4027180" y="4362881"/>
            <a:ext cx="1256097" cy="628048"/>
          </a:xfrm>
          <a:custGeom>
            <a:avLst/>
            <a:gdLst>
              <a:gd name="csX0" fmla="*/ 0 w 1256097"/>
              <a:gd name="csY0" fmla="*/ 0 h 628048"/>
              <a:gd name="csX1" fmla="*/ 1256097 w 1256097"/>
              <a:gd name="csY1" fmla="*/ 0 h 628048"/>
              <a:gd name="csX2" fmla="*/ 1256097 w 1256097"/>
              <a:gd name="csY2" fmla="*/ 628048 h 628048"/>
              <a:gd name="csX3" fmla="*/ 0 w 1256097"/>
              <a:gd name="csY3" fmla="*/ 628048 h 628048"/>
              <a:gd name="csX4" fmla="*/ 0 w 1256097"/>
              <a:gd name="csY4" fmla="*/ 0 h 6280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56097" h="628048">
                <a:moveTo>
                  <a:pt x="0" y="0"/>
                </a:moveTo>
                <a:lnTo>
                  <a:pt x="1256097" y="0"/>
                </a:lnTo>
                <a:lnTo>
                  <a:pt x="1256097" y="628048"/>
                </a:lnTo>
                <a:lnTo>
                  <a:pt x="0" y="62804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/>
              <a:t>Drywall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9762EC-D0CA-C74D-08E1-7CCCE7184684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Estimating Cost – Use the WBS as a framework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31BA8F-3A0C-C36E-76E0-E1547F2D9172}"/>
              </a:ext>
            </a:extLst>
          </p:cNvPr>
          <p:cNvSpPr/>
          <p:nvPr/>
        </p:nvSpPr>
        <p:spPr>
          <a:xfrm>
            <a:off x="3227977" y="2260404"/>
            <a:ext cx="5514651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600" b="0" cap="none" spc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$$$ ?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F4825E1-AE48-6BAA-B7DD-15C7E05676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29888"/>
              </p:ext>
            </p:extLst>
          </p:nvPr>
        </p:nvGraphicFramePr>
        <p:xfrm>
          <a:off x="6924438" y="2909722"/>
          <a:ext cx="3996258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2332">
                  <a:extLst>
                    <a:ext uri="{9D8B030D-6E8A-4147-A177-3AD203B41FA5}">
                      <a16:colId xmlns:a16="http://schemas.microsoft.com/office/drawing/2014/main" val="125058146"/>
                    </a:ext>
                  </a:extLst>
                </a:gridCol>
                <a:gridCol w="945778">
                  <a:extLst>
                    <a:ext uri="{9D8B030D-6E8A-4147-A177-3AD203B41FA5}">
                      <a16:colId xmlns:a16="http://schemas.microsoft.com/office/drawing/2014/main" val="1954227044"/>
                    </a:ext>
                  </a:extLst>
                </a:gridCol>
                <a:gridCol w="2278148">
                  <a:extLst>
                    <a:ext uri="{9D8B030D-6E8A-4147-A177-3AD203B41FA5}">
                      <a16:colId xmlns:a16="http://schemas.microsoft.com/office/drawing/2014/main" val="428600265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/>
                        <a:t>WBS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306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Roof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Shingle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$X per sq foot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814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Roof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Gutters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Sub-Contractor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085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023399"/>
                  </a:ext>
                </a:extLst>
              </a:tr>
            </a:tbl>
          </a:graphicData>
        </a:graphic>
      </p:graphicFrame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801062E-FBD3-2AD8-5079-48F8DCBD21D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15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D495BCF-F811-4305-B189-0935448E0E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5613" y="459592"/>
            <a:ext cx="5284357" cy="296940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6B4D3-C05F-699B-4B18-7F2EE0D12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4172" y="1691766"/>
            <a:ext cx="4869744" cy="3040252"/>
          </a:xfrm>
        </p:spPr>
        <p:txBody>
          <a:bodyPr/>
          <a:lstStyle/>
          <a:p>
            <a:r>
              <a:rPr lang="en-US" sz="2400"/>
              <a:t>Its hard!</a:t>
            </a:r>
          </a:p>
          <a:p>
            <a:pPr lvl="1"/>
            <a:r>
              <a:rPr lang="en-US" sz="2400"/>
              <a:t>Particularly when you’re estimating something unique</a:t>
            </a:r>
          </a:p>
          <a:p>
            <a:pPr marL="457200" lvl="1" indent="0">
              <a:buNone/>
            </a:pPr>
            <a:endParaRPr lang="en-US" sz="2400"/>
          </a:p>
          <a:p>
            <a:r>
              <a:rPr lang="en-US" sz="2400"/>
              <a:t>People typically don’t like it!</a:t>
            </a:r>
          </a:p>
          <a:p>
            <a:pPr lvl="1"/>
            <a:r>
              <a:rPr lang="en-US" sz="2400"/>
              <a:t>Giving estimates makes people uncomfortable</a:t>
            </a:r>
          </a:p>
          <a:p>
            <a:pPr lvl="1"/>
            <a:r>
              <a:rPr lang="en-US" sz="2400"/>
              <a:t>May not want to commit </a:t>
            </a:r>
          </a:p>
          <a:p>
            <a:pPr lvl="1"/>
            <a:r>
              <a:rPr lang="en-US" sz="2400"/>
              <a:t>Or be fear being blamed</a:t>
            </a:r>
          </a:p>
          <a:p>
            <a:endParaRPr lang="en-US" sz="2400"/>
          </a:p>
          <a:p>
            <a:pPr lvl="1"/>
            <a:endParaRPr lang="en-US" sz="2400"/>
          </a:p>
          <a:p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C91DA5-D8B9-AC72-EFD7-F98903DED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Estimating </a:t>
            </a:r>
            <a:r>
              <a:rPr lang="en-US" err="1"/>
              <a:t>Labour</a:t>
            </a:r>
            <a:r>
              <a:rPr lang="en-US"/>
              <a:t> Effort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93F5D01-8878-578B-2BEC-12691681A5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5613" y="3592668"/>
            <a:ext cx="5284357" cy="288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873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C80FC-35F4-662A-BA1A-B25B812AC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AAAF48-EB60-4D79-7682-DE07C6874282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73409" y="1616764"/>
            <a:ext cx="10822845" cy="4784036"/>
          </a:xfrm>
        </p:spPr>
        <p:txBody>
          <a:bodyPr numCol="2"/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000">
                <a:solidFill>
                  <a:srgbClr val="00B050"/>
                </a:solidFill>
              </a:rPr>
              <a:t>Involve the person doing the job in the estimating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>
                <a:solidFill>
                  <a:srgbClr val="00B050"/>
                </a:solidFill>
              </a:rPr>
              <a:t>You’ll get a better estimate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>
                <a:solidFill>
                  <a:srgbClr val="00B050"/>
                </a:solidFill>
              </a:rPr>
              <a:t>and more buy-in from the person doing the work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US" sz="2000">
              <a:solidFill>
                <a:srgbClr val="00B05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000">
                <a:solidFill>
                  <a:srgbClr val="00B050"/>
                </a:solidFill>
              </a:rPr>
              <a:t>Be a facilitator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>
                <a:solidFill>
                  <a:srgbClr val="00B050"/>
                </a:solidFill>
              </a:rPr>
              <a:t>Ask questions … what problems or delays might there be?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>
                <a:solidFill>
                  <a:srgbClr val="00B050"/>
                </a:solidFill>
              </a:rPr>
              <a:t>How long would it take if you do it?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000">
                <a:solidFill>
                  <a:srgbClr val="00B050"/>
                </a:solidFill>
              </a:rPr>
              <a:t>What if someone else does the work?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>
                <a:solidFill>
                  <a:srgbClr val="00B050"/>
                </a:solidFill>
              </a:rPr>
              <a:t>(or ask yourself …)</a:t>
            </a:r>
          </a:p>
          <a:p>
            <a:pPr lvl="2">
              <a:buFont typeface="Wingdings" panose="05000000000000000000" pitchFamily="2" charset="2"/>
              <a:buChar char="ü"/>
            </a:pPr>
            <a:endParaRPr lang="en-US" sz="2000">
              <a:solidFill>
                <a:srgbClr val="00B05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000">
                <a:solidFill>
                  <a:srgbClr val="00B050"/>
                </a:solidFill>
              </a:rPr>
              <a:t>Consider a 3-point weighted average estimate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>
                <a:solidFill>
                  <a:srgbClr val="00B050"/>
                </a:solidFill>
              </a:rPr>
              <a:t>Optimistic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>
                <a:solidFill>
                  <a:srgbClr val="00B050"/>
                </a:solidFill>
              </a:rPr>
              <a:t>Likely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>
                <a:solidFill>
                  <a:srgbClr val="00B050"/>
                </a:solidFill>
              </a:rPr>
              <a:t>Pessimistic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>
                <a:solidFill>
                  <a:srgbClr val="00B050"/>
                </a:solidFill>
              </a:rPr>
              <a:t>Eg: 1 day, 1 week or 1  month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000">
              <a:solidFill>
                <a:srgbClr val="00B05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000">
                <a:solidFill>
                  <a:srgbClr val="00B050"/>
                </a:solidFill>
              </a:rPr>
              <a:t>Add some risk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000">
              <a:solidFill>
                <a:srgbClr val="00B05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000">
                <a:solidFill>
                  <a:srgbClr val="00B050"/>
                </a:solidFill>
              </a:rPr>
              <a:t>“but I don’t know how long this will take!”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>
                <a:solidFill>
                  <a:srgbClr val="00B050"/>
                </a:solidFill>
              </a:rPr>
              <a:t>(but I will let you know when I’m finished)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B422E4-D3F2-BE03-9448-A05C34CB6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Estimating </a:t>
            </a:r>
            <a:r>
              <a:rPr lang="en-US" err="1"/>
              <a:t>Labour</a:t>
            </a:r>
            <a:r>
              <a:rPr lang="en-US"/>
              <a:t> Effort – Tips and Techniques</a:t>
            </a:r>
          </a:p>
        </p:txBody>
      </p:sp>
    </p:spTree>
    <p:extLst>
      <p:ext uri="{BB962C8B-B14F-4D97-AF65-F5344CB8AC3E}">
        <p14:creationId xmlns:p14="http://schemas.microsoft.com/office/powerpoint/2010/main" val="365992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D6DBC-70DD-3A68-BDDF-3BA3E8E50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Validating your estimates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ACC5C-6956-EE50-CFC5-C2EE2B4D3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/>
              <a:t>Previous process was bottom up estimate</a:t>
            </a:r>
          </a:p>
          <a:p>
            <a:r>
              <a:rPr lang="en-US" sz="2400"/>
              <a:t>Top Down:</a:t>
            </a:r>
          </a:p>
          <a:p>
            <a:pPr lvl="1"/>
            <a:r>
              <a:rPr lang="en-US" sz="2400"/>
              <a:t>Gives a comparison to bottom up</a:t>
            </a:r>
          </a:p>
          <a:p>
            <a:pPr lvl="1"/>
            <a:r>
              <a:rPr lang="en-US" sz="2400"/>
              <a:t>Another similar project was more/less complex than my project</a:t>
            </a:r>
          </a:p>
          <a:p>
            <a:pPr lvl="1"/>
            <a:r>
              <a:rPr lang="en-US" sz="2400"/>
              <a:t>But costs have increased by estimated 20% </a:t>
            </a:r>
          </a:p>
          <a:p>
            <a:pPr lvl="1"/>
            <a:r>
              <a:rPr lang="en-US" sz="2400"/>
              <a:t>What if the 2 methods don’t match?</a:t>
            </a:r>
          </a:p>
          <a:p>
            <a:pPr lvl="1"/>
            <a:endParaRPr lang="en-US" sz="2400"/>
          </a:p>
          <a:p>
            <a:pPr lvl="1"/>
            <a:endParaRPr lang="en-US" sz="2400"/>
          </a:p>
          <a:p>
            <a:r>
              <a:rPr lang="en-US" sz="2400"/>
              <a:t>Ask AI?</a:t>
            </a:r>
          </a:p>
          <a:p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914310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303011B6-2449-4A3C-37A1-DF6C516DC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Now you can make a schedule!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41008518-CFA1-CFB5-DEC9-484FDF6A05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65F1821-8596-205E-5263-C98360E22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471" y="1528011"/>
            <a:ext cx="10154195" cy="494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077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D1A16-F0F3-84D0-D748-59E456EB3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plan is a basis for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818DA3-0EBA-E7CC-78CE-07142A796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71" y="2032777"/>
            <a:ext cx="11039474" cy="3939398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Change is inevitable</a:t>
            </a:r>
          </a:p>
          <a:p>
            <a:pPr marL="0" indent="0">
              <a:buNone/>
            </a:pPr>
            <a:endParaRPr lang="en-US" i="1"/>
          </a:p>
          <a:p>
            <a:pPr marL="0" indent="0">
              <a:buNone/>
            </a:pPr>
            <a:endParaRPr lang="en-US" i="1"/>
          </a:p>
          <a:p>
            <a:pPr marL="0" indent="0" algn="ctr">
              <a:buNone/>
            </a:pPr>
            <a:r>
              <a:rPr lang="en-US" i="1"/>
              <a:t>“Plans are worthless, but planning is everything.“</a:t>
            </a:r>
          </a:p>
          <a:p>
            <a:pPr marL="457200" lvl="1" indent="0" algn="ctr">
              <a:buNone/>
            </a:pPr>
            <a:r>
              <a:rPr lang="en-US"/>
              <a:t>- </a:t>
            </a:r>
            <a:r>
              <a:rPr lang="en-US" sz="2400"/>
              <a:t>Dwight D. Eisenhower</a:t>
            </a:r>
          </a:p>
          <a:p>
            <a:pPr marL="457200" lvl="1" indent="0" algn="ctr">
              <a:buNone/>
            </a:pPr>
            <a:endParaRPr lang="en-US"/>
          </a:p>
          <a:p>
            <a:pPr marL="457200" lvl="1" indent="0" algn="ctr">
              <a:buNone/>
            </a:pPr>
            <a:endParaRPr lang="en-US"/>
          </a:p>
          <a:p>
            <a:pPr marL="0" indent="0" algn="ctr">
              <a:buNone/>
            </a:pPr>
            <a:r>
              <a:rPr lang="en-US" i="1"/>
              <a:t>"Everyone has a plan until they get punched in the mouth".</a:t>
            </a:r>
          </a:p>
          <a:p>
            <a:pPr marL="457200" lvl="1" indent="0" algn="ctr">
              <a:buNone/>
            </a:pPr>
            <a:r>
              <a:rPr lang="en-US" sz="2400"/>
              <a:t>- Mike Tyson</a:t>
            </a:r>
          </a:p>
        </p:txBody>
      </p:sp>
    </p:spTree>
    <p:extLst>
      <p:ext uri="{BB962C8B-B14F-4D97-AF65-F5344CB8AC3E}">
        <p14:creationId xmlns:p14="http://schemas.microsoft.com/office/powerpoint/2010/main" val="3256060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B9746-46F4-FC7B-FE8E-CC2425A8D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Putting the plan into action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0385B2-B15A-0BD4-588A-324C5D28A98E}"/>
              </a:ext>
            </a:extLst>
          </p:cNvPr>
          <p:cNvSpPr>
            <a:spLocks noGrp="1"/>
          </p:cNvSpPr>
          <p:nvPr>
            <p:ph type="subTitle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0DD9F-CEA3-0784-5D4C-18EA44194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Leading successful project teams</a:t>
            </a:r>
          </a:p>
        </p:txBody>
      </p:sp>
    </p:spTree>
    <p:extLst>
      <p:ext uri="{BB962C8B-B14F-4D97-AF65-F5344CB8AC3E}">
        <p14:creationId xmlns:p14="http://schemas.microsoft.com/office/powerpoint/2010/main" val="2616615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96E7B-458C-3920-2F38-86BD472FD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Managing and Leading Teams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ED73D6-502A-2404-5043-D792CD64F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71" y="2032777"/>
            <a:ext cx="10759162" cy="3939398"/>
          </a:xfrm>
        </p:spPr>
        <p:txBody>
          <a:bodyPr>
            <a:normAutofit fontScale="55000" lnSpcReduction="20000"/>
          </a:bodyPr>
          <a:lstStyle/>
          <a:p>
            <a:r>
              <a:rPr lang="en-US"/>
              <a:t>Getting the best out of your team by enabling not micro-managing</a:t>
            </a:r>
          </a:p>
          <a:p>
            <a:pPr lvl="1"/>
            <a:r>
              <a:rPr lang="en-US"/>
              <a:t>“What do you need?” …. not “why aren’t you finished”</a:t>
            </a:r>
          </a:p>
          <a:p>
            <a:endParaRPr lang="en-US"/>
          </a:p>
          <a:p>
            <a:r>
              <a:rPr lang="en-US"/>
              <a:t>Honesty:</a:t>
            </a:r>
          </a:p>
          <a:p>
            <a:pPr lvl="1"/>
            <a:r>
              <a:rPr lang="en-US"/>
              <a:t>Be honest with your team</a:t>
            </a:r>
          </a:p>
          <a:p>
            <a:pPr lvl="2"/>
            <a:r>
              <a:rPr lang="en-US" b="1"/>
              <a:t>Explain the Why </a:t>
            </a:r>
          </a:p>
          <a:p>
            <a:pPr lvl="2"/>
            <a:r>
              <a:rPr lang="en-US"/>
              <a:t>Share the project goals and deadlines</a:t>
            </a:r>
          </a:p>
          <a:p>
            <a:pPr lvl="2"/>
            <a:r>
              <a:rPr lang="en-US"/>
              <a:t>Try to avoid hiding the real deadline</a:t>
            </a:r>
          </a:p>
          <a:p>
            <a:pPr lvl="3"/>
            <a:r>
              <a:rPr lang="en-US"/>
              <a:t>E.g. don’t set a Tuesday deadline if its really due Friday</a:t>
            </a:r>
          </a:p>
          <a:p>
            <a:pPr lvl="3"/>
            <a:endParaRPr lang="en-US"/>
          </a:p>
          <a:p>
            <a:pPr lvl="1"/>
            <a:r>
              <a:rPr lang="en-US"/>
              <a:t>Encourage the team to be honest with you about their progress</a:t>
            </a:r>
          </a:p>
          <a:p>
            <a:pPr lvl="1"/>
            <a:endParaRPr lang="en-US"/>
          </a:p>
          <a:p>
            <a:pPr lvl="1"/>
            <a:r>
              <a:rPr lang="en-US"/>
              <a:t>All this encourages accountability </a:t>
            </a:r>
          </a:p>
          <a:p>
            <a:pPr lvl="2"/>
            <a:r>
              <a:rPr lang="en-US" b="1"/>
              <a:t>for most people</a:t>
            </a:r>
          </a:p>
          <a:p>
            <a:pPr lvl="2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199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5F71D-8D72-1D8E-E5E7-7FDAE4A99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Managing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58FDA-C072-0C68-F123-951D2E17D5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Be firm, but you have to find your own voice </a:t>
            </a:r>
          </a:p>
          <a:p>
            <a:r>
              <a:rPr lang="en-US"/>
              <a:t>Treat people the way you’d want to be treated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717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DFA56-3B95-49C5-0AB9-95219805A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Managing your own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1F3B3B-5BC8-487F-75C2-831DB484A0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Lead by example</a:t>
            </a:r>
          </a:p>
          <a:p>
            <a:pPr lvl="1"/>
            <a:r>
              <a:rPr lang="en-US"/>
              <a:t>In what you do </a:t>
            </a:r>
          </a:p>
          <a:p>
            <a:pPr lvl="1"/>
            <a:r>
              <a:rPr lang="en-US"/>
              <a:t>and how you do it</a:t>
            </a:r>
          </a:p>
          <a:p>
            <a:r>
              <a:rPr lang="en-US"/>
              <a:t>But don’t be a hero and burn yourself out</a:t>
            </a:r>
          </a:p>
        </p:txBody>
      </p:sp>
    </p:spTree>
    <p:extLst>
      <p:ext uri="{BB962C8B-B14F-4D97-AF65-F5344CB8AC3E}">
        <p14:creationId xmlns:p14="http://schemas.microsoft.com/office/powerpoint/2010/main" val="21195559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63A9AB93-F812-6511-6111-F528B6AF4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3410" y="2032777"/>
            <a:ext cx="4869744" cy="4345329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Things will still go wrong!</a:t>
            </a:r>
          </a:p>
        </p:txBody>
      </p:sp>
      <p:pic>
        <p:nvPicPr>
          <p:cNvPr id="5" name="Content Placeholder 4" descr="Sad face outline with solid fill">
            <a:extLst>
              <a:ext uri="{FF2B5EF4-FFF2-40B4-BE49-F238E27FC236}">
                <a16:creationId xmlns:a16="http://schemas.microsoft.com/office/drawing/2014/main" id="{6A1EC126-EC5B-3C00-3A17-D096995F99CF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230280" y="2032777"/>
            <a:ext cx="4345329" cy="4345329"/>
          </a:xfrm>
        </p:spPr>
      </p:pic>
    </p:spTree>
    <p:extLst>
      <p:ext uri="{BB962C8B-B14F-4D97-AF65-F5344CB8AC3E}">
        <p14:creationId xmlns:p14="http://schemas.microsoft.com/office/powerpoint/2010/main" val="4217574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33E64-1CE4-459F-8BC1-64B77899A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30AD8259-FC8A-69A1-C4D6-40149A8973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3410" y="2032777"/>
            <a:ext cx="4869744" cy="4345329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Celebrate the successes!</a:t>
            </a:r>
          </a:p>
        </p:txBody>
      </p:sp>
      <p:pic>
        <p:nvPicPr>
          <p:cNvPr id="5" name="Content Placeholder 4" descr="Smiling face with solid fill with solid fill">
            <a:extLst>
              <a:ext uri="{FF2B5EF4-FFF2-40B4-BE49-F238E27FC236}">
                <a16:creationId xmlns:a16="http://schemas.microsoft.com/office/drawing/2014/main" id="{579ED3BA-31BE-DD2D-6317-C258FB8B531E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230280" y="2032777"/>
            <a:ext cx="4345329" cy="4345329"/>
          </a:xfrm>
        </p:spPr>
      </p:pic>
    </p:spTree>
    <p:extLst>
      <p:ext uri="{BB962C8B-B14F-4D97-AF65-F5344CB8AC3E}">
        <p14:creationId xmlns:p14="http://schemas.microsoft.com/office/powerpoint/2010/main" val="12718830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633EE-9309-CF03-566C-6E4C359C2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8FAE1-9BE4-27CB-0D6E-8FA9CD938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71" y="2032777"/>
            <a:ext cx="10142473" cy="3939398"/>
          </a:xfrm>
        </p:spPr>
        <p:txBody>
          <a:bodyPr>
            <a:normAutofit fontScale="85000" lnSpcReduction="20000"/>
          </a:bodyPr>
          <a:lstStyle/>
          <a:p>
            <a:r>
              <a:rPr lang="en-US" sz="2400">
                <a:solidFill>
                  <a:srgbClr val="FF0000"/>
                </a:solidFill>
              </a:rPr>
              <a:t>New and Young workers are most at risk of injury</a:t>
            </a:r>
          </a:p>
          <a:p>
            <a:endParaRPr lang="en-US" sz="2400">
              <a:solidFill>
                <a:srgbClr val="FF0000"/>
              </a:solidFill>
            </a:endParaRPr>
          </a:p>
          <a:p>
            <a:r>
              <a:rPr lang="en-US" sz="2400"/>
              <a:t>If you’re supervising a young/new worker you have an extra duty of care for them</a:t>
            </a:r>
          </a:p>
          <a:p>
            <a:r>
              <a:rPr lang="en-US" sz="2400"/>
              <a:t>And to yourself </a:t>
            </a:r>
          </a:p>
          <a:p>
            <a:endParaRPr lang="en-US" sz="2400">
              <a:solidFill>
                <a:srgbClr val="FF0000"/>
              </a:solidFill>
            </a:endParaRPr>
          </a:p>
          <a:p>
            <a:r>
              <a:rPr lang="en-US" sz="2400"/>
              <a:t>No project deadline is worth someone getting hurt</a:t>
            </a:r>
          </a:p>
          <a:p>
            <a:endParaRPr lang="en-US" sz="2400"/>
          </a:p>
          <a:p>
            <a:r>
              <a:rPr lang="en-US" sz="2400"/>
              <a:t>All workers have the right to refuse unsafe work</a:t>
            </a:r>
          </a:p>
          <a:p>
            <a:endParaRPr lang="en-US" sz="2400"/>
          </a:p>
          <a:p>
            <a:r>
              <a:rPr lang="en-US" sz="2400"/>
              <a:t>How we do the work is as important as what we do, including Safety</a:t>
            </a:r>
          </a:p>
          <a:p>
            <a:r>
              <a:rPr lang="en-US" sz="2400"/>
              <a:t>Do your TRIUMF Supervisor training</a:t>
            </a:r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51005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3EFF9-A651-0869-65AE-FC182EB8C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1BC649B-1EB5-BA68-448D-5908E12FA23F}"/>
              </a:ext>
            </a:extLst>
          </p:cNvPr>
          <p:cNvSpPr/>
          <p:nvPr/>
        </p:nvSpPr>
        <p:spPr>
          <a:xfrm>
            <a:off x="-2868" y="168289"/>
            <a:ext cx="12194868" cy="1236242"/>
          </a:xfrm>
          <a:prstGeom prst="rect">
            <a:avLst/>
          </a:prstGeom>
          <a:solidFill>
            <a:srgbClr val="009FD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F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4BC7AF-5C88-710D-E88D-9B3B3F4383ED}"/>
              </a:ext>
            </a:extLst>
          </p:cNvPr>
          <p:cNvSpPr txBox="1">
            <a:spLocks/>
          </p:cNvSpPr>
          <p:nvPr/>
        </p:nvSpPr>
        <p:spPr>
          <a:xfrm>
            <a:off x="1153465" y="465307"/>
            <a:ext cx="9885070" cy="74469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000">
                <a:solidFill>
                  <a:schemeClr val="bg1"/>
                </a:solidFill>
                <a:highlight>
                  <a:srgbClr val="009FDF"/>
                </a:highlight>
                <a:latin typeface="Helvetica" panose="020B0604020202020204" pitchFamily="34" charset="0"/>
                <a:cs typeface="Helvetica" panose="020B0604020202020204" pitchFamily="34" charset="0"/>
              </a:rPr>
              <a:t>Think Safe, Act Safe, Stay Safe</a:t>
            </a:r>
          </a:p>
        </p:txBody>
      </p:sp>
      <p:pic>
        <p:nvPicPr>
          <p:cNvPr id="12" name="Picture 1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C332B902-0C2F-B898-41A6-BD5818A62C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9" y="998205"/>
            <a:ext cx="1009946" cy="321102"/>
          </a:xfrm>
          <a:prstGeom prst="rect">
            <a:avLst/>
          </a:prstGeom>
        </p:spPr>
      </p:pic>
      <p:pic>
        <p:nvPicPr>
          <p:cNvPr id="14" name="Picture 13" descr="A blue and black logo&#10;&#10;Description automatically generated">
            <a:extLst>
              <a:ext uri="{FF2B5EF4-FFF2-40B4-BE49-F238E27FC236}">
                <a16:creationId xmlns:a16="http://schemas.microsoft.com/office/drawing/2014/main" id="{52C3D3F4-3D99-BD67-ADFD-FD1FE855CA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7856" y="6358899"/>
            <a:ext cx="1797580" cy="33081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9322645-C3F0-407F-A2D4-3481AE4519D4}"/>
              </a:ext>
            </a:extLst>
          </p:cNvPr>
          <p:cNvSpPr txBox="1"/>
          <p:nvPr/>
        </p:nvSpPr>
        <p:spPr>
          <a:xfrm>
            <a:off x="69609" y="2409610"/>
            <a:ext cx="690035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9FDF"/>
              </a:buClr>
              <a:buFont typeface="Wingdings" panose="05000000000000000000" pitchFamily="2" charset="2"/>
              <a:buChar char="ü"/>
            </a:pPr>
            <a:r>
              <a:rPr lang="en-US" sz="1600">
                <a:latin typeface="Helvetica" panose="020B0604020202020204" pitchFamily="34" charset="0"/>
                <a:cs typeface="Helvetica" panose="020B0604020202020204" pitchFamily="34" charset="0"/>
              </a:rPr>
              <a:t>In case of emergency </a:t>
            </a:r>
            <a:r>
              <a:rPr lang="en-US" sz="1600" b="1" u="sng">
                <a:latin typeface="Helvetica" panose="020B0604020202020204" pitchFamily="34" charset="0"/>
                <a:cs typeface="Helvetica" panose="020B0604020202020204" pitchFamily="34" charset="0"/>
              </a:rPr>
              <a:t>ALWAYS</a:t>
            </a:r>
            <a:r>
              <a:rPr lang="en-US" sz="1600">
                <a:latin typeface="Helvetica" panose="020B0604020202020204" pitchFamily="34" charset="0"/>
                <a:cs typeface="Helvetica" panose="020B0604020202020204" pitchFamily="34" charset="0"/>
              </a:rPr>
              <a:t> call the Driver Control Room first</a:t>
            </a:r>
            <a:r>
              <a:rPr lang="en-US" sz="1600" baseline="30000">
                <a:latin typeface="Helvetica" panose="020B0604020202020204" pitchFamily="34" charset="0"/>
                <a:cs typeface="Helvetica" panose="020B0604020202020204" pitchFamily="34" charset="0"/>
              </a:rPr>
              <a:t>1</a:t>
            </a:r>
          </a:p>
          <a:p>
            <a:pPr marL="285750" indent="-285750">
              <a:buClr>
                <a:srgbClr val="009FDF"/>
              </a:buClr>
              <a:buFont typeface="Wingdings" panose="05000000000000000000" pitchFamily="2" charset="2"/>
              <a:buChar char="ü"/>
            </a:pPr>
            <a:endParaRPr lang="en-US" sz="1600" b="1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buClr>
                <a:srgbClr val="009FDF"/>
              </a:buClr>
              <a:buFont typeface="Wingdings" panose="05000000000000000000" pitchFamily="2" charset="2"/>
              <a:buChar char="ü"/>
            </a:pPr>
            <a:r>
              <a:rPr lang="en-US" sz="1600" b="1">
                <a:latin typeface="Helvetica" panose="020B0604020202020204" pitchFamily="34" charset="0"/>
                <a:cs typeface="Helvetica" panose="020B0604020202020204" pitchFamily="34" charset="0"/>
              </a:rPr>
              <a:t>Report all incidents and near-misses and hazards </a:t>
            </a:r>
            <a:r>
              <a:rPr lang="en-US" sz="1600">
                <a:latin typeface="Helvetica" panose="020B0604020202020204" pitchFamily="34" charset="0"/>
                <a:cs typeface="Helvetica" panose="020B0604020202020204" pitchFamily="34" charset="0"/>
              </a:rPr>
              <a:t>to your supervisor or EHS immediately (</a:t>
            </a:r>
            <a:r>
              <a:rPr lang="en-US" sz="1600">
                <a:latin typeface="Helvetica" panose="020B0604020202020204" pitchFamily="34" charset="0"/>
                <a:cs typeface="Helvetica" panose="020B0604020202020204" pitchFamily="34" charset="0"/>
                <a:hlinkClick r:id="rId5"/>
              </a:rPr>
              <a:t>https://web.accel.triumf.ca/ncr/dbfault.pl</a:t>
            </a:r>
            <a:r>
              <a:rPr lang="en-US" sz="1600">
                <a:latin typeface="Helvetica" panose="020B0604020202020204" pitchFamily="34" charset="0"/>
                <a:cs typeface="Helvetica" panose="020B0604020202020204" pitchFamily="34" charset="0"/>
              </a:rPr>
              <a:t>) </a:t>
            </a:r>
          </a:p>
          <a:p>
            <a:pPr>
              <a:buClr>
                <a:srgbClr val="009FDF"/>
              </a:buClr>
            </a:pPr>
            <a:endParaRPr lang="en-US" sz="160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buClr>
                <a:srgbClr val="009FDF"/>
              </a:buClr>
              <a:buFont typeface="Wingdings" panose="05000000000000000000" pitchFamily="2" charset="2"/>
              <a:buChar char="ü"/>
            </a:pPr>
            <a:r>
              <a:rPr lang="en-US" sz="1600" b="1">
                <a:latin typeface="Helvetica" panose="020B0604020202020204" pitchFamily="34" charset="0"/>
                <a:cs typeface="Helvetica" panose="020B0604020202020204" pitchFamily="34" charset="0"/>
              </a:rPr>
              <a:t>Radiation contamination/spill incidents </a:t>
            </a:r>
            <a:r>
              <a:rPr lang="en-US" sz="1600">
                <a:latin typeface="Helvetica" panose="020B0604020202020204" pitchFamily="34" charset="0"/>
                <a:cs typeface="Helvetica" panose="020B0604020202020204" pitchFamily="34" charset="0"/>
              </a:rPr>
              <a:t>must be reported to RPG via the Driver Control Room (x7333 or 604-222-7333) without delay</a:t>
            </a:r>
          </a:p>
          <a:p>
            <a:pPr>
              <a:buClr>
                <a:srgbClr val="009FDF"/>
              </a:buClr>
            </a:pPr>
            <a:endParaRPr lang="en-US" sz="160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buClr>
                <a:srgbClr val="009FDF"/>
              </a:buClr>
              <a:buFont typeface="Wingdings" panose="05000000000000000000" pitchFamily="2" charset="2"/>
              <a:buChar char="ü"/>
            </a:pPr>
            <a:r>
              <a:rPr lang="en-US" sz="1600" b="1">
                <a:latin typeface="Helvetica" panose="020B0604020202020204" pitchFamily="34" charset="0"/>
                <a:cs typeface="Helvetica" panose="020B0604020202020204" pitchFamily="34" charset="0"/>
              </a:rPr>
              <a:t>Know the alarms and emergency exits, </a:t>
            </a:r>
            <a:r>
              <a:rPr lang="en-US" sz="1600">
                <a:latin typeface="Helvetica" panose="020B0604020202020204" pitchFamily="34" charset="0"/>
                <a:cs typeface="Helvetica" panose="020B0604020202020204" pitchFamily="34" charset="0"/>
              </a:rPr>
              <a:t>if you hear an alarm evacuate quickly and safely and proceed to the closest assembly location</a:t>
            </a:r>
          </a:p>
          <a:p>
            <a:pPr marL="285750" indent="-285750">
              <a:buClr>
                <a:srgbClr val="009FDF"/>
              </a:buClr>
              <a:buFont typeface="Wingdings" panose="05000000000000000000" pitchFamily="2" charset="2"/>
              <a:buChar char="ü"/>
            </a:pPr>
            <a:endParaRPr lang="en-US" sz="160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buClr>
                <a:srgbClr val="009FDF"/>
              </a:buClr>
              <a:buFont typeface="Wingdings" panose="05000000000000000000" pitchFamily="2" charset="2"/>
              <a:buChar char="ü"/>
            </a:pPr>
            <a:r>
              <a:rPr lang="en-US" sz="1600">
                <a:latin typeface="Helvetica" panose="020B0604020202020204" pitchFamily="34" charset="0"/>
                <a:cs typeface="Helvetica" panose="020B0604020202020204" pitchFamily="34" charset="0"/>
              </a:rPr>
              <a:t>If the alarm goes off in the badge room </a:t>
            </a:r>
            <a:r>
              <a:rPr lang="en-US" sz="1600" b="1">
                <a:latin typeface="Helvetica" panose="020B0604020202020204" pitchFamily="34" charset="0"/>
                <a:cs typeface="Helvetica" panose="020B0604020202020204" pitchFamily="34" charset="0"/>
              </a:rPr>
              <a:t>DO NOT LEAVE THE BADGE ROOM, stay calm and</a:t>
            </a:r>
            <a:r>
              <a:rPr lang="en-US" sz="1600">
                <a:latin typeface="Helvetica" panose="020B0604020202020204" pitchFamily="34" charset="0"/>
                <a:cs typeface="Helvetica" panose="020B0604020202020204" pitchFamily="34" charset="0"/>
              </a:rPr>
              <a:t> report it to the Driver Control Room immediately. Use the phone provided in the badge room.</a:t>
            </a:r>
          </a:p>
          <a:p>
            <a:pPr marL="285750" indent="-285750">
              <a:buClr>
                <a:srgbClr val="009FDF"/>
              </a:buClr>
              <a:buFont typeface="Wingdings" panose="05000000000000000000" pitchFamily="2" charset="2"/>
              <a:buChar char="ü"/>
            </a:pPr>
            <a:endParaRPr lang="en-US" sz="160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buClr>
                <a:srgbClr val="009FDF"/>
              </a:buClr>
              <a:buFont typeface="Wingdings" panose="05000000000000000000" pitchFamily="2" charset="2"/>
              <a:buChar char="ü"/>
            </a:pPr>
            <a:endParaRPr lang="en-US" sz="160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CA" sz="160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CA" sz="16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AC3493E1-5D09-76AD-EF73-6D94C26E0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9" y="1646684"/>
            <a:ext cx="12005827" cy="762926"/>
          </a:xfrm>
        </p:spPr>
        <p:txBody>
          <a:bodyPr/>
          <a:lstStyle/>
          <a:p>
            <a:r>
              <a:rPr lang="en-CA">
                <a:latin typeface="Helvetica" panose="020B0604020202020204" pitchFamily="34" charset="0"/>
                <a:cs typeface="Helvetica" panose="020B0604020202020204" pitchFamily="34" charset="0"/>
              </a:rPr>
              <a:t>Safety is everyone’s responsibility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BAC33C-77C0-C284-A88E-4B1D32C798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5998" y="2409610"/>
            <a:ext cx="5184089" cy="32377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55109C3-1F62-C8C7-FC6D-DC02BFA5287B}"/>
              </a:ext>
            </a:extLst>
          </p:cNvPr>
          <p:cNvSpPr txBox="1"/>
          <p:nvPr/>
        </p:nvSpPr>
        <p:spPr>
          <a:xfrm>
            <a:off x="7263818" y="6358899"/>
            <a:ext cx="2883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aseline="30000">
                <a:latin typeface="Helvetica" panose="020B0604020202020204" pitchFamily="34" charset="0"/>
                <a:cs typeface="Helvetica" panose="020B0604020202020204" pitchFamily="34" charset="0"/>
              </a:rPr>
              <a:t>1</a:t>
            </a:r>
            <a:r>
              <a:rPr lang="en-US" sz="1200">
                <a:latin typeface="Helvetica" panose="020B0604020202020204" pitchFamily="34" charset="0"/>
                <a:cs typeface="Helvetica" panose="020B0604020202020204" pitchFamily="34" charset="0"/>
              </a:rPr>
              <a:t>911 can be called directly if impractical</a:t>
            </a:r>
          </a:p>
          <a:p>
            <a:endParaRPr lang="en-CA" sz="1200"/>
          </a:p>
        </p:txBody>
      </p:sp>
    </p:spTree>
    <p:extLst>
      <p:ext uri="{BB962C8B-B14F-4D97-AF65-F5344CB8AC3E}">
        <p14:creationId xmlns:p14="http://schemas.microsoft.com/office/powerpoint/2010/main" val="39307798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4D863-AED7-3C03-3AF3-3E8734BD1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471" y="979687"/>
            <a:ext cx="8953827" cy="650329"/>
          </a:xfrm>
        </p:spPr>
        <p:txBody>
          <a:bodyPr>
            <a:normAutofit/>
          </a:bodyPr>
          <a:lstStyle/>
          <a:p>
            <a:r>
              <a:rPr lang="en-US"/>
              <a:t>Leading discussions with project teams and stakeholders</a:t>
            </a:r>
            <a:br>
              <a:rPr lang="en-US"/>
            </a:b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17C809-A0ED-EF05-B0C4-B774A8A495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" r="2" b="18703"/>
          <a:stretch>
            <a:fillRect/>
          </a:stretch>
        </p:blipFill>
        <p:spPr>
          <a:xfrm>
            <a:off x="681471" y="2032777"/>
            <a:ext cx="8953827" cy="39393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19283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C0568-D25C-6ACB-398A-3B4DB099A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Meetings: Plan Ahead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3E1BF-6545-8E58-B6D6-FACBCD297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/>
              <a:t>Decide what is </a:t>
            </a:r>
            <a:r>
              <a:rPr lang="en-US" u="sng"/>
              <a:t>your</a:t>
            </a:r>
            <a:r>
              <a:rPr lang="en-US"/>
              <a:t> objective for the meeting</a:t>
            </a:r>
          </a:p>
          <a:p>
            <a:endParaRPr lang="en-US"/>
          </a:p>
          <a:p>
            <a:r>
              <a:rPr lang="en-US"/>
              <a:t>Plan what you want to say</a:t>
            </a:r>
          </a:p>
          <a:p>
            <a:pPr lvl="1"/>
            <a:r>
              <a:rPr lang="en-US"/>
              <a:t>Time and effort to prepare should be proportional to the importance of the meeting</a:t>
            </a:r>
          </a:p>
          <a:p>
            <a:pPr lvl="1"/>
            <a:r>
              <a:rPr lang="en-US"/>
              <a:t>Anticipate questions</a:t>
            </a:r>
          </a:p>
          <a:p>
            <a:pPr marL="457200" lvl="1" indent="0">
              <a:buNone/>
            </a:pPr>
            <a:endParaRPr lang="en-US"/>
          </a:p>
          <a:p>
            <a:r>
              <a:rPr lang="en-US"/>
              <a:t>The basics:</a:t>
            </a:r>
          </a:p>
          <a:p>
            <a:pPr lvl="1"/>
            <a:r>
              <a:rPr lang="en-US"/>
              <a:t>Have an agenda, try to stick to it</a:t>
            </a:r>
          </a:p>
          <a:p>
            <a:pPr lvl="1"/>
            <a:r>
              <a:rPr lang="en-US"/>
              <a:t>Keep minutes</a:t>
            </a:r>
          </a:p>
          <a:p>
            <a:pPr lvl="2"/>
            <a:r>
              <a:rPr lang="en-US"/>
              <a:t>For larger meetings (more than 3 people), ask someone else because it’s hard to run the meeting and take notes</a:t>
            </a:r>
          </a:p>
          <a:p>
            <a:pPr marL="914400" lvl="2" indent="0">
              <a:buNone/>
            </a:pPr>
            <a:r>
              <a:rPr lang="en-US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302046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A3E62-7C39-86CE-2763-374B96D24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Team meetings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D6600D-72BC-A043-554C-A1829A98F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71" y="2032777"/>
            <a:ext cx="10135385" cy="3939398"/>
          </a:xfrm>
        </p:spPr>
        <p:txBody>
          <a:bodyPr>
            <a:normAutofit fontScale="92500" lnSpcReduction="10000"/>
          </a:bodyPr>
          <a:lstStyle/>
          <a:p>
            <a:r>
              <a:rPr lang="en-US" sz="2400"/>
              <a:t>Don’t forget that it’s your meeting</a:t>
            </a:r>
          </a:p>
          <a:p>
            <a:r>
              <a:rPr lang="en-US" sz="2400"/>
              <a:t>Don’t let someone else hijack the meeting (even if unintentional)</a:t>
            </a:r>
          </a:p>
          <a:p>
            <a:r>
              <a:rPr lang="en-US" sz="2400"/>
              <a:t>Don’t lose control of the agenda</a:t>
            </a:r>
          </a:p>
          <a:p>
            <a:r>
              <a:rPr lang="en-US" sz="2400"/>
              <a:t>Watch the time. Discussion is good but cut it off if you need to</a:t>
            </a:r>
          </a:p>
          <a:p>
            <a:endParaRPr lang="en-US" sz="2400"/>
          </a:p>
          <a:p>
            <a:r>
              <a:rPr lang="en-US" sz="2400">
                <a:solidFill>
                  <a:srgbClr val="FF0000"/>
                </a:solidFill>
              </a:rPr>
              <a:t>Tip</a:t>
            </a:r>
            <a:r>
              <a:rPr lang="en-US" sz="2400"/>
              <a:t>: </a:t>
            </a:r>
          </a:p>
          <a:p>
            <a:r>
              <a:rPr lang="en-US" sz="2400"/>
              <a:t>Don’t get caught in a 1-on-1 conversation with someone who asks a question</a:t>
            </a:r>
          </a:p>
          <a:p>
            <a:pPr lvl="1"/>
            <a:r>
              <a:rPr lang="en-US" sz="2400"/>
              <a:t>Respond to them directly, </a:t>
            </a:r>
          </a:p>
          <a:p>
            <a:pPr lvl="1"/>
            <a:r>
              <a:rPr lang="en-US" sz="2400"/>
              <a:t>then answer the question to the whole room,</a:t>
            </a:r>
          </a:p>
          <a:p>
            <a:pPr lvl="1"/>
            <a:r>
              <a:rPr lang="en-US" sz="2400"/>
              <a:t>which gives you back control of the meeting </a:t>
            </a:r>
          </a:p>
        </p:txBody>
      </p:sp>
    </p:spTree>
    <p:extLst>
      <p:ext uri="{BB962C8B-B14F-4D97-AF65-F5344CB8AC3E}">
        <p14:creationId xmlns:p14="http://schemas.microsoft.com/office/powerpoint/2010/main" val="3555070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A1E6E-5C36-5054-8217-0F2A4D086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Project Management?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CE733-2D9F-30A2-8B53-EC50156F82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To stifle your creativity?</a:t>
            </a:r>
          </a:p>
          <a:p>
            <a:r>
              <a:rPr lang="en-US"/>
              <a:t>To give you and your project the best chance of success …</a:t>
            </a:r>
          </a:p>
          <a:p>
            <a:pPr lvl="1"/>
            <a:r>
              <a:rPr lang="en-US"/>
              <a:t>To meet your objectives</a:t>
            </a:r>
          </a:p>
          <a:p>
            <a:pPr lvl="1"/>
            <a:r>
              <a:rPr lang="en-US"/>
              <a:t>Stay within budget and schedule</a:t>
            </a:r>
          </a:p>
          <a:p>
            <a:pPr lvl="1"/>
            <a:r>
              <a:rPr lang="en-US"/>
              <a:t>Leave some room for issues </a:t>
            </a:r>
            <a:r>
              <a:rPr lang="en-US" strike="sngStrike"/>
              <a:t>if </a:t>
            </a:r>
            <a:r>
              <a:rPr lang="en-US"/>
              <a:t>when they arise </a:t>
            </a:r>
          </a:p>
          <a:p>
            <a:pPr lvl="1"/>
            <a:r>
              <a:rPr lang="en-US"/>
              <a:t>Build a great team</a:t>
            </a:r>
          </a:p>
          <a:p>
            <a:endParaRPr lang="en-US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CC351795-5AAB-819E-9AFB-86F4B82D4DD5}"/>
              </a:ext>
            </a:extLst>
          </p:cNvPr>
          <p:cNvSpPr>
            <a:spLocks noGrp="1"/>
          </p:cNvSpPr>
          <p:nvPr>
            <p:ph type="subTitle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852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2522" y="1444317"/>
            <a:ext cx="474394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Thank</a:t>
            </a:r>
            <a:r>
              <a:rPr kumimoji="0" lang="fr-FR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You!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Merci!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5128" y="4093539"/>
            <a:ext cx="47439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www.triumf.ca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@</a:t>
            </a:r>
            <a:r>
              <a:rPr kumimoji="0" lang="fr-FR" sz="2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TRIUMFLab</a:t>
            </a:r>
            <a:endParaRPr kumimoji="0" lang="fr-FR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26" y="543057"/>
            <a:ext cx="2062716" cy="37569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47" y="5165436"/>
            <a:ext cx="411481" cy="41148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116" y="5168484"/>
            <a:ext cx="408433" cy="4084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32F1BD-709B-E843-9FFD-6E8D7AB0C6B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3" r="10296"/>
          <a:stretch/>
        </p:blipFill>
        <p:spPr>
          <a:xfrm>
            <a:off x="4579964" y="417444"/>
            <a:ext cx="7349768" cy="602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7568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FD447-1911-14DD-86CC-FA09D16FD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TRIUMF PMO Team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12A241F-4138-4795-79AA-609152EAFB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2518551"/>
            <a:ext cx="12266134" cy="355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2887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28E87-7FAD-1FCC-10F4-1D7305889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32F2961-E312-163B-1E64-97AEB3B54F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92597" y="382343"/>
            <a:ext cx="9976167" cy="609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94216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_Light_03" id="{4D894E19-41A3-8842-A464-3F12065EEF05}" vid="{B960C763-9EE8-8C4A-B0B5-CE3D986AFAEE}"/>
    </a:ext>
  </a:extLst>
</a:theme>
</file>

<file path=ppt/theme/theme2.xml><?xml version="1.0" encoding="utf-8"?>
<a:theme xmlns:a="http://schemas.openxmlformats.org/drawingml/2006/main" name="2_Custom Design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_Light_03" id="{4D894E19-41A3-8842-A464-3F12065EEF05}" vid="{B960C763-9EE8-8C4A-B0B5-CE3D986AFAEE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6">
    <wetp:webextensionref xmlns:r="http://schemas.openxmlformats.org/officeDocument/2006/relationships" r:id="rId1"/>
  </wetp:taskpane>
  <wetp:taskpane dockstate="right" visibility="0" width="438" row="3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5E1911EF-4A70-48C1-80E7-5D46D6BF7B4B}">
  <we:reference id="wa104381063" version="1.0.0.0" store="en-US" storeType="OMEX"/>
  <we:alternateReferences>
    <we:reference id="wa104381063" version="1.0.0.0" store="wa104381063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35376A41-A27B-4AFC-B721-3A16A0F637F5}">
  <we:reference id="4b785c87-866c-4bad-85d8-5d1ae467ac9a" version="3.27.2.0" store="EXCatalog" storeType="EXCatalog"/>
  <we:alternateReferences>
    <we:reference id="WA104381909" version="3.27.2.0" store="en-US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b4d58eb-cdae-4509-83d5-6741cd34d45d" xsi:nil="true"/>
    <lcf76f155ced4ddcb4097134ff3c332f xmlns="4d3615c5-0ef9-4f96-9626-83ea1de0b3e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2D7F1444ADD04A8272D151328F1F73" ma:contentTypeVersion="11" ma:contentTypeDescription="Create a new document." ma:contentTypeScope="" ma:versionID="ff68c645dc9eea6a8f581fbd9b89895a">
  <xsd:schema xmlns:xsd="http://www.w3.org/2001/XMLSchema" xmlns:xs="http://www.w3.org/2001/XMLSchema" xmlns:p="http://schemas.microsoft.com/office/2006/metadata/properties" xmlns:ns2="4d3615c5-0ef9-4f96-9626-83ea1de0b3e8" xmlns:ns3="bb4d58eb-cdae-4509-83d5-6741cd34d45d" targetNamespace="http://schemas.microsoft.com/office/2006/metadata/properties" ma:root="true" ma:fieldsID="9677087f495347f6b2148826383b6a21" ns2:_="" ns3:_="">
    <xsd:import namespace="4d3615c5-0ef9-4f96-9626-83ea1de0b3e8"/>
    <xsd:import namespace="bb4d58eb-cdae-4509-83d5-6741cd34d4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3615c5-0ef9-4f96-9626-83ea1de0b3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ae3b54c-c226-4f74-9573-cd9558e4dc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4d58eb-cdae-4509-83d5-6741cd34d45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b5d05f3a-c157-4b0c-bcad-8b3955705660}" ma:internalName="TaxCatchAll" ma:showField="CatchAllData" ma:web="bb4d58eb-cdae-4509-83d5-6741cd34d4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99BC95E-E291-453C-8EA2-B18AFE4FF5CB}">
  <ds:schemaRefs>
    <ds:schemaRef ds:uri="4d3615c5-0ef9-4f96-9626-83ea1de0b3e8"/>
    <ds:schemaRef ds:uri="bb4d58eb-cdae-4509-83d5-6741cd34d45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D43F5E0-C79D-4769-8225-2394A566D6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5244AE-5538-48AB-9510-BEBC977F6EAA}">
  <ds:schemaRefs>
    <ds:schemaRef ds:uri="4d3615c5-0ef9-4f96-9626-83ea1de0b3e8"/>
    <ds:schemaRef ds:uri="bb4d58eb-cdae-4509-83d5-6741cd34d45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28</Slides>
  <Notes>28</Notes>
  <HiddenSlides>3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Custom Design</vt:lpstr>
      <vt:lpstr>2_Custom Design</vt:lpstr>
      <vt:lpstr>Office Theme</vt:lpstr>
      <vt:lpstr>A Brief Introduction to Project Management</vt:lpstr>
      <vt:lpstr>PowerPoint Presentation</vt:lpstr>
      <vt:lpstr>PowerPoint Presentation</vt:lpstr>
      <vt:lpstr>Planning 101</vt:lpstr>
      <vt:lpstr>Planning ≠ Scheduling</vt:lpstr>
      <vt:lpstr>Scope</vt:lpstr>
      <vt:lpstr>Work Breakdown Structure (WBS)</vt:lpstr>
      <vt:lpstr>Estimating Cost – Use the WBS as a framework</vt:lpstr>
      <vt:lpstr>Estimating Labour Effort</vt:lpstr>
      <vt:lpstr>Estimating Labour Effort – Tips and Techniques</vt:lpstr>
      <vt:lpstr>Validating your estimates</vt:lpstr>
      <vt:lpstr>Now you can make a schedule!</vt:lpstr>
      <vt:lpstr>A plan is a basis for change</vt:lpstr>
      <vt:lpstr>Putting the plan into action</vt:lpstr>
      <vt:lpstr>Managing and Leading Teams</vt:lpstr>
      <vt:lpstr>Managing work</vt:lpstr>
      <vt:lpstr>Managing your own time</vt:lpstr>
      <vt:lpstr>PowerPoint Presentation</vt:lpstr>
      <vt:lpstr>PowerPoint Presentation</vt:lpstr>
      <vt:lpstr>Safety</vt:lpstr>
      <vt:lpstr>Safety is everyone’s responsibility</vt:lpstr>
      <vt:lpstr>Leading discussions with project teams and stakeholders </vt:lpstr>
      <vt:lpstr>Meetings: Plan Ahead</vt:lpstr>
      <vt:lpstr>Team meetings</vt:lpstr>
      <vt:lpstr>Why Project Management?</vt:lpstr>
      <vt:lpstr>PowerPoint Presentation</vt:lpstr>
      <vt:lpstr>TRIUMF PMO Team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Sean Lee</dc:creator>
  <cp:revision>2</cp:revision>
  <cp:lastPrinted>2022-07-27T00:25:46Z</cp:lastPrinted>
  <dcterms:created xsi:type="dcterms:W3CDTF">2020-10-03T19:52:03Z</dcterms:created>
  <dcterms:modified xsi:type="dcterms:W3CDTF">2026-09-16T18:29:43Z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0x0101000F2D7F1444ADD04A8272D151328F1F73</vt:lpwstr>
  </property>
  <property fmtid="{D5CDD505-2E9C-101B-9397-08002B2CF9AE}" pid="3" name="MediaServiceImageTags">
    <vt:lpwstr/>
  </property>
</Properties>
</file>