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4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7" r:id="rId5"/>
    <p:sldMasterId id="2147483732" r:id="rId6"/>
    <p:sldMasterId id="2147483784" r:id="rId7"/>
    <p:sldMasterId id="2147483839" r:id="rId8"/>
  </p:sldMasterIdLst>
  <p:notesMasterIdLst>
    <p:notesMasterId r:id="rId42"/>
  </p:notesMasterIdLst>
  <p:handoutMasterIdLst>
    <p:handoutMasterId r:id="rId43"/>
  </p:handoutMasterIdLst>
  <p:sldIdLst>
    <p:sldId id="256" r:id="rId9"/>
    <p:sldId id="377" r:id="rId10"/>
    <p:sldId id="1746" r:id="rId11"/>
    <p:sldId id="276" r:id="rId12"/>
    <p:sldId id="1472" r:id="rId13"/>
    <p:sldId id="309" r:id="rId14"/>
    <p:sldId id="1734" r:id="rId15"/>
    <p:sldId id="1477" r:id="rId16"/>
    <p:sldId id="272" r:id="rId17"/>
    <p:sldId id="1883" r:id="rId18"/>
    <p:sldId id="1638" r:id="rId19"/>
    <p:sldId id="1750" r:id="rId20"/>
    <p:sldId id="259" r:id="rId21"/>
    <p:sldId id="436" r:id="rId22"/>
    <p:sldId id="357" r:id="rId23"/>
    <p:sldId id="634" r:id="rId24"/>
    <p:sldId id="621" r:id="rId25"/>
    <p:sldId id="305" r:id="rId26"/>
    <p:sldId id="1889" r:id="rId27"/>
    <p:sldId id="720" r:id="rId28"/>
    <p:sldId id="285" r:id="rId29"/>
    <p:sldId id="1884" r:id="rId30"/>
    <p:sldId id="288" r:id="rId31"/>
    <p:sldId id="277" r:id="rId32"/>
    <p:sldId id="1885" r:id="rId33"/>
    <p:sldId id="1886" r:id="rId34"/>
    <p:sldId id="1887" r:id="rId35"/>
    <p:sldId id="1888" r:id="rId36"/>
    <p:sldId id="268" r:id="rId37"/>
    <p:sldId id="1890" r:id="rId38"/>
    <p:sldId id="1891" r:id="rId39"/>
    <p:sldId id="1892" r:id="rId40"/>
    <p:sldId id="1893" r:id="rId4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anlee\Desktop\Background\Visitor%20Log\Visitor%20statistics%202015-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bagger\Dropbox\IPR\TRIUMF%205%20and%2010%20Year%20Trends%20for%202020-25%20ACT%202018053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1BA-461C-B0B6-3E2685BF61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1BA-461C-B0B6-3E2685BF61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1BA-461C-B0B6-3E2685BF61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1BA-461C-B0B6-3E2685BF61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1BA-461C-B0B6-3E2685BF610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1BA-461C-B0B6-3E2685BF610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1BA-461C-B0B6-3E2685BF61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Sheet2!$A$11:$A$17</c:f>
              <c:strCache>
                <c:ptCount val="7"/>
                <c:pt idx="0">
                  <c:v>Nuclear Physics</c:v>
                </c:pt>
                <c:pt idx="1">
                  <c:v>Irradiation Services</c:v>
                </c:pt>
                <c:pt idx="2">
                  <c:v>Materials Science</c:v>
                </c:pt>
                <c:pt idx="3">
                  <c:v>Particle Physics</c:v>
                </c:pt>
                <c:pt idx="4">
                  <c:v>Life Sciences</c:v>
                </c:pt>
                <c:pt idx="5">
                  <c:v>Theory</c:v>
                </c:pt>
                <c:pt idx="6">
                  <c:v>Accelerator</c:v>
                </c:pt>
              </c:strCache>
            </c:strRef>
          </c:cat>
          <c:val>
            <c:numRef>
              <c:f>Sheet2!$B$11:$B$17</c:f>
              <c:numCache>
                <c:formatCode>General</c:formatCode>
                <c:ptCount val="7"/>
                <c:pt idx="0">
                  <c:v>291</c:v>
                </c:pt>
                <c:pt idx="1">
                  <c:v>200</c:v>
                </c:pt>
                <c:pt idx="2">
                  <c:v>171</c:v>
                </c:pt>
                <c:pt idx="3">
                  <c:v>154</c:v>
                </c:pt>
                <c:pt idx="4">
                  <c:v>69</c:v>
                </c:pt>
                <c:pt idx="5">
                  <c:v>71</c:v>
                </c:pt>
                <c:pt idx="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1BA-461C-B0B6-3E2685BF6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001030675828867E-2"/>
          <c:y val="0.85577104148864125"/>
          <c:w val="0.9362851260088163"/>
          <c:h val="9.66107777468961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48-45E1-8375-EFF05AC644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48-45E1-8375-EFF05AC644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48-45E1-8375-EFF05AC644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48-45E1-8375-EFF05AC644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48-45E1-8375-EFF05AC644B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48-45E1-8375-EFF05AC644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B48-45E1-8375-EFF05AC644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'5YP comparison graph'!$M$105:$M$110</c:f>
              <c:strCache>
                <c:ptCount val="6"/>
                <c:pt idx="0">
                  <c:v>Federal - NRC</c:v>
                </c:pt>
                <c:pt idx="1">
                  <c:v>Federal - CFI</c:v>
                </c:pt>
                <c:pt idx="2">
                  <c:v>Federal - NSERC</c:v>
                </c:pt>
                <c:pt idx="3">
                  <c:v>Federal - Other</c:v>
                </c:pt>
                <c:pt idx="4">
                  <c:v>Provincial</c:v>
                </c:pt>
                <c:pt idx="5">
                  <c:v>Private Sector</c:v>
                </c:pt>
              </c:strCache>
            </c:strRef>
          </c:cat>
          <c:val>
            <c:numRef>
              <c:f>'5YP comparison graph'!$O$105:$O$110</c:f>
              <c:numCache>
                <c:formatCode>#,##0.00</c:formatCode>
                <c:ptCount val="6"/>
                <c:pt idx="0">
                  <c:v>0.63143195198185142</c:v>
                </c:pt>
                <c:pt idx="1">
                  <c:v>4.5537733705512347E-2</c:v>
                </c:pt>
                <c:pt idx="2">
                  <c:v>6.3546439388496426E-2</c:v>
                </c:pt>
                <c:pt idx="3">
                  <c:v>2.2392769710903062E-2</c:v>
                </c:pt>
                <c:pt idx="4">
                  <c:v>6.4401170842769986E-2</c:v>
                </c:pt>
                <c:pt idx="5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B48-45E1-8375-EFF05AC644B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30251058847334"/>
          <c:y val="0.90298010068610923"/>
          <c:w val="0.75255560704977231"/>
          <c:h val="9.5985586673212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79C447-8DEC-4BD0-9C67-181FAEB1C5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56EE6D-D4D5-491E-B1FC-DFACE88C8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41FEB-D69B-4CEF-9547-FDA257E4FB9C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17DBC4-3B9D-400A-AEE2-F72DB7D1FD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65578-E131-443D-A331-27A45FEE25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AB9C7-5575-4A3F-90F8-4AD3BB041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51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B1D062-BE3C-4322-AB9B-9B765B3FE0FB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82A3A9D-33BC-4412-8D68-8751AAD53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4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12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12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34959" lvl="1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6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1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A6A82-C43D-0E45-8BBC-3BA89641B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466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94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 "/>
              <a:cs typeface="Myriad Pro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6563">
              <a:defRPr/>
            </a:pPr>
            <a:fld id="{1AFA6A82-C43D-0E45-8BBC-3BA89641B414}" type="slidenum">
              <a:rPr lang="en-US">
                <a:solidFill>
                  <a:prstClr val="black"/>
                </a:solidFill>
                <a:latin typeface="Calibri"/>
              </a:rPr>
              <a:pPr defTabSz="46656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8261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A6A82-C43D-0E45-8BBC-3BA89641B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555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08EE0-F671-5A48-AE26-ED94D7DF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713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52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76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ALTERNATIVE SLIDE: see slide 57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F2B25-28E7-484E-AFA7-E2D6D08A0A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11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30795-B683-B94C-8147-D1D243265B81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5556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7CC71-DB60-4C3E-8E00-207248DB4A1E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427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7CC71-DB60-4C3E-8E00-207248DB4A1E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512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7CC71-DB60-4C3E-8E00-207248DB4A1E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263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4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47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948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22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34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5975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8081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77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10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725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517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11039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99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31472" y="1600222"/>
            <a:ext cx="7802880" cy="1600809"/>
          </a:xfrm>
        </p:spPr>
        <p:txBody>
          <a:bodyPr>
            <a:normAutofit/>
          </a:bodyPr>
          <a:lstStyle>
            <a:lvl1pPr marL="0" indent="0">
              <a:buNone/>
              <a:defRPr sz="4000" b="0" baseline="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 dirty="0"/>
              <a:t>Presentation Title 40pt</a:t>
            </a:r>
          </a:p>
          <a:p>
            <a:pPr lvl="0"/>
            <a:r>
              <a:rPr lang="en-US" dirty="0"/>
              <a:t>Subtitle 36pt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31472" y="3429020"/>
            <a:ext cx="7802880" cy="268224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Author’s Name 24pt</a:t>
            </a:r>
          </a:p>
          <a:p>
            <a:pPr lvl="0"/>
            <a:r>
              <a:rPr lang="en-US" dirty="0"/>
              <a:t>Title/Affiliation 20pt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Venue 24pt</a:t>
            </a:r>
          </a:p>
          <a:p>
            <a:pPr lvl="0"/>
            <a:r>
              <a:rPr lang="en-US" dirty="0"/>
              <a:t>Date 20pt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71" y="417540"/>
            <a:ext cx="2438400" cy="444029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777819" y="-3048"/>
            <a:ext cx="3414183" cy="68640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1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2097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8246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27989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5820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19662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24675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520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8808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42679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4694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22990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2667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91784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1924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82405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183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64978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7504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9985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3095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472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3576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912040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5257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516720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774214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869125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829248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980313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865350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715760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4545635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6150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163694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1497403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976461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561987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741687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847067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352448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175694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726907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725227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161065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377190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266309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124816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698078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188361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545808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9767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776653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4600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713449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773128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495983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884219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196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692218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75645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80347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1204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7155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981059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75413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16750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69949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3929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46077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7932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78267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01025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95386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335484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03321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055112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730426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863082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269069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946746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102499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178521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6163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61351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405420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86833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0080970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27668862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466060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049500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903255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2438230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568994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9758549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4679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85158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43138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0630087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8360912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897172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640085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2316131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150662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825221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1302538"/>
            <a:ext cx="788893" cy="5555461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262729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2602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7325509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300024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53484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8894158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168480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92597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45242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572292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9406836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070465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816198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4520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20453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699545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67058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754749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869295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661462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691889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458215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628612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115664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70737656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1980027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216971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08989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1205418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827982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706364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5647465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7257600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238902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2623720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4601776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97843235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0979101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787041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5500971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4508669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689668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8489291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7323541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2192426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983979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8035563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0954416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215758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3861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3" y="63191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4666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9656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68756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699192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974656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508129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999284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91240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53691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9053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83942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85652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74492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35351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752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3" y="63191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2019-11-27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84856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8594599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084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theme" Target="../theme/theme3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26" Type="http://schemas.openxmlformats.org/officeDocument/2006/relationships/slideLayout" Target="../slideLayouts/slideLayout143.xml"/><Relationship Id="rId39" Type="http://schemas.openxmlformats.org/officeDocument/2006/relationships/slideLayout" Target="../slideLayouts/slideLayout156.xml"/><Relationship Id="rId21" Type="http://schemas.openxmlformats.org/officeDocument/2006/relationships/slideLayout" Target="../slideLayouts/slideLayout138.xml"/><Relationship Id="rId34" Type="http://schemas.openxmlformats.org/officeDocument/2006/relationships/slideLayout" Target="../slideLayouts/slideLayout151.xml"/><Relationship Id="rId42" Type="http://schemas.openxmlformats.org/officeDocument/2006/relationships/slideLayout" Target="../slideLayouts/slideLayout159.xml"/><Relationship Id="rId47" Type="http://schemas.openxmlformats.org/officeDocument/2006/relationships/slideLayout" Target="../slideLayouts/slideLayout164.xml"/><Relationship Id="rId50" Type="http://schemas.openxmlformats.org/officeDocument/2006/relationships/slideLayout" Target="../slideLayouts/slideLayout167.xml"/><Relationship Id="rId55" Type="http://schemas.openxmlformats.org/officeDocument/2006/relationships/theme" Target="../theme/theme4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slideLayout" Target="../slideLayouts/slideLayout142.xml"/><Relationship Id="rId33" Type="http://schemas.openxmlformats.org/officeDocument/2006/relationships/slideLayout" Target="../slideLayouts/slideLayout150.xml"/><Relationship Id="rId38" Type="http://schemas.openxmlformats.org/officeDocument/2006/relationships/slideLayout" Target="../slideLayouts/slideLayout155.xml"/><Relationship Id="rId46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46.xml"/><Relationship Id="rId41" Type="http://schemas.openxmlformats.org/officeDocument/2006/relationships/slideLayout" Target="../slideLayouts/slideLayout158.xml"/><Relationship Id="rId54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slideLayout" Target="../slideLayouts/slideLayout141.xml"/><Relationship Id="rId32" Type="http://schemas.openxmlformats.org/officeDocument/2006/relationships/slideLayout" Target="../slideLayouts/slideLayout149.xml"/><Relationship Id="rId37" Type="http://schemas.openxmlformats.org/officeDocument/2006/relationships/slideLayout" Target="../slideLayouts/slideLayout154.xml"/><Relationship Id="rId40" Type="http://schemas.openxmlformats.org/officeDocument/2006/relationships/slideLayout" Target="../slideLayouts/slideLayout157.xml"/><Relationship Id="rId45" Type="http://schemas.openxmlformats.org/officeDocument/2006/relationships/slideLayout" Target="../slideLayouts/slideLayout162.xml"/><Relationship Id="rId53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28" Type="http://schemas.openxmlformats.org/officeDocument/2006/relationships/slideLayout" Target="../slideLayouts/slideLayout145.xml"/><Relationship Id="rId36" Type="http://schemas.openxmlformats.org/officeDocument/2006/relationships/slideLayout" Target="../slideLayouts/slideLayout153.xml"/><Relationship Id="rId4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31" Type="http://schemas.openxmlformats.org/officeDocument/2006/relationships/slideLayout" Target="../slideLayouts/slideLayout148.xml"/><Relationship Id="rId44" Type="http://schemas.openxmlformats.org/officeDocument/2006/relationships/slideLayout" Target="../slideLayouts/slideLayout161.xml"/><Relationship Id="rId52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Relationship Id="rId27" Type="http://schemas.openxmlformats.org/officeDocument/2006/relationships/slideLayout" Target="../slideLayouts/slideLayout144.xml"/><Relationship Id="rId30" Type="http://schemas.openxmlformats.org/officeDocument/2006/relationships/slideLayout" Target="../slideLayouts/slideLayout147.xml"/><Relationship Id="rId35" Type="http://schemas.openxmlformats.org/officeDocument/2006/relationships/slideLayout" Target="../slideLayouts/slideLayout152.xml"/><Relationship Id="rId43" Type="http://schemas.openxmlformats.org/officeDocument/2006/relationships/slideLayout" Target="../slideLayouts/slideLayout160.xml"/><Relationship Id="rId48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25.xml"/><Relationship Id="rId51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3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462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6" r:id="rId12"/>
    <p:sldLayoutId id="2147483730" r:id="rId13"/>
    <p:sldLayoutId id="2147483856" r:id="rId14"/>
    <p:sldLayoutId id="214748385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67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26" r:id="rId49"/>
    <p:sldLayoutId id="2147483727" r:id="rId50"/>
    <p:sldLayoutId id="2147483728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82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  <p:sldLayoutId id="2147483767" r:id="rId35"/>
    <p:sldLayoutId id="2147483768" r:id="rId36"/>
    <p:sldLayoutId id="2147483769" r:id="rId37"/>
    <p:sldLayoutId id="2147483770" r:id="rId38"/>
    <p:sldLayoutId id="2147483771" r:id="rId39"/>
    <p:sldLayoutId id="2147483772" r:id="rId40"/>
    <p:sldLayoutId id="2147483773" r:id="rId41"/>
    <p:sldLayoutId id="2147483774" r:id="rId42"/>
    <p:sldLayoutId id="2147483775" r:id="rId43"/>
    <p:sldLayoutId id="2147483776" r:id="rId44"/>
    <p:sldLayoutId id="2147483777" r:id="rId45"/>
    <p:sldLayoutId id="2147483778" r:id="rId46"/>
    <p:sldLayoutId id="2147483779" r:id="rId47"/>
    <p:sldLayoutId id="2147483780" r:id="rId48"/>
    <p:sldLayoutId id="2147483781" r:id="rId49"/>
    <p:sldLayoutId id="2147483782" r:id="rId50"/>
    <p:sldLayoutId id="2147483783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6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804" r:id="rId20"/>
    <p:sldLayoutId id="2147483805" r:id="rId21"/>
    <p:sldLayoutId id="2147483806" r:id="rId22"/>
    <p:sldLayoutId id="2147483807" r:id="rId23"/>
    <p:sldLayoutId id="2147483808" r:id="rId24"/>
    <p:sldLayoutId id="2147483809" r:id="rId25"/>
    <p:sldLayoutId id="2147483810" r:id="rId26"/>
    <p:sldLayoutId id="2147483811" r:id="rId27"/>
    <p:sldLayoutId id="2147483812" r:id="rId28"/>
    <p:sldLayoutId id="2147483813" r:id="rId29"/>
    <p:sldLayoutId id="2147483814" r:id="rId30"/>
    <p:sldLayoutId id="2147483815" r:id="rId31"/>
    <p:sldLayoutId id="2147483816" r:id="rId32"/>
    <p:sldLayoutId id="2147483817" r:id="rId33"/>
    <p:sldLayoutId id="2147483818" r:id="rId34"/>
    <p:sldLayoutId id="2147483819" r:id="rId35"/>
    <p:sldLayoutId id="2147483820" r:id="rId36"/>
    <p:sldLayoutId id="2147483821" r:id="rId37"/>
    <p:sldLayoutId id="2147483822" r:id="rId38"/>
    <p:sldLayoutId id="2147483823" r:id="rId39"/>
    <p:sldLayoutId id="2147483824" r:id="rId40"/>
    <p:sldLayoutId id="2147483825" r:id="rId41"/>
    <p:sldLayoutId id="2147483826" r:id="rId42"/>
    <p:sldLayoutId id="2147483827" r:id="rId43"/>
    <p:sldLayoutId id="2147483828" r:id="rId44"/>
    <p:sldLayoutId id="2147483829" r:id="rId45"/>
    <p:sldLayoutId id="2147483830" r:id="rId46"/>
    <p:sldLayoutId id="2147483831" r:id="rId47"/>
    <p:sldLayoutId id="2147483832" r:id="rId48"/>
    <p:sldLayoutId id="2147483833" r:id="rId49"/>
    <p:sldLayoutId id="2147483834" r:id="rId50"/>
    <p:sldLayoutId id="2147483835" r:id="rId51"/>
    <p:sldLayoutId id="2147483836" r:id="rId52"/>
    <p:sldLayoutId id="2147483837" r:id="rId53"/>
    <p:sldLayoutId id="2147483838" r:id="rId5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E902-ADCA-455A-ADA8-458F2BD8F5B2}" type="datetimeFigureOut">
              <a:rPr lang="en-CA" smtClean="0"/>
              <a:t>2019-11-27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091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2" r:id="rId12"/>
    <p:sldLayoutId id="2147483853" r:id="rId13"/>
    <p:sldLayoutId id="2147483854" r:id="rId14"/>
    <p:sldLayoutId id="21474838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(null)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7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g"/><Relationship Id="rId7" Type="http://schemas.openxmlformats.org/officeDocument/2006/relationships/image" Target="../media/image78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2.png"/><Relationship Id="rId7" Type="http://schemas.openxmlformats.org/officeDocument/2006/relationships/image" Target="../media/image85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4.jpeg"/><Relationship Id="rId11" Type="http://schemas.openxmlformats.org/officeDocument/2006/relationships/image" Target="../media/image89.png"/><Relationship Id="rId5" Type="http://schemas.openxmlformats.org/officeDocument/2006/relationships/image" Target="../media/image83.gif"/><Relationship Id="rId10" Type="http://schemas.openxmlformats.org/officeDocument/2006/relationships/image" Target="../media/image88.jpeg"/><Relationship Id="rId4" Type="http://schemas.openxmlformats.org/officeDocument/2006/relationships/image" Target="../media/image82.png"/><Relationship Id="rId9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90.JP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jpe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" r="5694"/>
          <a:stretch/>
        </p:blipFill>
        <p:spPr>
          <a:xfrm>
            <a:off x="2625842" y="-1"/>
            <a:ext cx="9735706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0"/>
            <a:ext cx="3572541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26" y="543057"/>
            <a:ext cx="2062716" cy="3756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101" y="1471489"/>
            <a:ext cx="3572541" cy="52629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3600" dirty="0">
                <a:solidFill>
                  <a:schemeClr val="bg1"/>
                </a:solidFill>
                <a:latin typeface="Arial"/>
                <a:cs typeface="Arial"/>
              </a:rPr>
              <a:t>TRIUMF-</a:t>
            </a:r>
          </a:p>
          <a:p>
            <a:r>
              <a:rPr lang="en-CA" sz="3600" dirty="0">
                <a:solidFill>
                  <a:schemeClr val="bg1"/>
                </a:solidFill>
                <a:latin typeface="Arial"/>
                <a:cs typeface="Arial"/>
              </a:rPr>
              <a:t>	Quantum 	Retreat</a:t>
            </a:r>
            <a:endParaRPr lang="en-CA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en-CA" sz="28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CA" sz="2000" dirty="0">
                <a:solidFill>
                  <a:schemeClr val="bg1"/>
                </a:solidFill>
                <a:latin typeface="Arial"/>
                <a:cs typeface="Arial"/>
              </a:rPr>
              <a:t>Intro and Goals</a:t>
            </a:r>
          </a:p>
          <a:p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Jens Dilling</a:t>
            </a: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Associate Laboratory</a:t>
            </a: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Director- Physical Sciences</a:t>
            </a:r>
          </a:p>
          <a:p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28, 2019</a:t>
            </a:r>
          </a:p>
        </p:txBody>
      </p:sp>
    </p:spTree>
    <p:extLst>
      <p:ext uri="{BB962C8B-B14F-4D97-AF65-F5344CB8AC3E}">
        <p14:creationId xmlns:p14="http://schemas.microsoft.com/office/powerpoint/2010/main" val="300836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87556" y="5055142"/>
            <a:ext cx="531779" cy="43450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65" y="-5"/>
            <a:ext cx="12649199" cy="6891872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9" name="Rectangle 8"/>
          <p:cNvSpPr/>
          <p:nvPr/>
        </p:nvSpPr>
        <p:spPr>
          <a:xfrm>
            <a:off x="108913" y="1511030"/>
            <a:ext cx="7353336" cy="1820333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/>
          <p:cNvSpPr txBox="1"/>
          <p:nvPr/>
        </p:nvSpPr>
        <p:spPr>
          <a:xfrm>
            <a:off x="209362" y="1650923"/>
            <a:ext cx="7152438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"/>
              </a:rPr>
              <a:t>TRIUMF is one of Canada's major investments in large-scale research infrastructure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4E21C2-85AE-C24C-A5B1-532ABF2DB75D}"/>
              </a:ext>
            </a:extLst>
          </p:cNvPr>
          <p:cNvSpPr/>
          <p:nvPr/>
        </p:nvSpPr>
        <p:spPr>
          <a:xfrm>
            <a:off x="108912" y="4819702"/>
            <a:ext cx="7353336" cy="1836726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8C3AE-CA88-CF49-8EB6-177E18713D12}"/>
              </a:ext>
            </a:extLst>
          </p:cNvPr>
          <p:cNvSpPr txBox="1"/>
          <p:nvPr/>
        </p:nvSpPr>
        <p:spPr>
          <a:xfrm>
            <a:off x="136427" y="4967735"/>
            <a:ext cx="7064473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in 1968, the laboratory has delivered 50 years of science and innovation for Canada</a:t>
            </a:r>
          </a:p>
        </p:txBody>
      </p:sp>
    </p:spTree>
    <p:extLst>
      <p:ext uri="{BB962C8B-B14F-4D97-AF65-F5344CB8AC3E}">
        <p14:creationId xmlns:p14="http://schemas.microsoft.com/office/powerpoint/2010/main" val="236457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87556" y="5055142"/>
            <a:ext cx="531779" cy="43450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 descr="A picture containing tree, outdoor, cake, building&#10;&#10;Description generated with high confidence"/>
          <p:cNvPicPr>
            <a:picLocks noChangeAspect="1"/>
          </p:cNvPicPr>
          <p:nvPr/>
        </p:nvPicPr>
        <p:blipFill rotWithShape="1">
          <a:blip r:embed="rId3"/>
          <a:srcRect l="19624" t="358" r="31962" b="-335"/>
          <a:stretch/>
        </p:blipFill>
        <p:spPr>
          <a:xfrm>
            <a:off x="-941" y="-4121"/>
            <a:ext cx="5931868" cy="6890308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9" name="Rectangle 8"/>
          <p:cNvSpPr/>
          <p:nvPr/>
        </p:nvSpPr>
        <p:spPr>
          <a:xfrm>
            <a:off x="5929663" y="-4620"/>
            <a:ext cx="6259523" cy="6885885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/>
          <p:cNvSpPr txBox="1"/>
          <p:nvPr/>
        </p:nvSpPr>
        <p:spPr>
          <a:xfrm>
            <a:off x="6096001" y="797510"/>
            <a:ext cx="6056286" cy="526297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Our Mission is to serve as Canada’s particle accelerator </a:t>
            </a:r>
            <a:r>
              <a:rPr lang="en-US" sz="2800" dirty="0" err="1">
                <a:solidFill>
                  <a:schemeClr val="bg1"/>
                </a:solidFill>
                <a:latin typeface="Arial"/>
                <a:cs typeface="Arial"/>
              </a:rPr>
              <a:t>centre</a:t>
            </a:r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: </a:t>
            </a:r>
            <a:endParaRPr lang="en-US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advance isotope science and technology, both fundamental and applied.  We collaborate across communities and disciplines. </a:t>
            </a:r>
          </a:p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operate major user infrastructure and participate in research and innovation together with our partners.</a:t>
            </a:r>
          </a:p>
        </p:txBody>
      </p:sp>
    </p:spTree>
    <p:extLst>
      <p:ext uri="{BB962C8B-B14F-4D97-AF65-F5344CB8AC3E}">
        <p14:creationId xmlns:p14="http://schemas.microsoft.com/office/powerpoint/2010/main" val="197908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33AEB1-4C8A-B349-AC0E-F4A5B37E97E8}"/>
              </a:ext>
            </a:extLst>
          </p:cNvPr>
          <p:cNvSpPr/>
          <p:nvPr/>
        </p:nvSpPr>
        <p:spPr>
          <a:xfrm>
            <a:off x="7495953" y="5497552"/>
            <a:ext cx="4696047" cy="1360448"/>
          </a:xfrm>
          <a:prstGeom prst="rect">
            <a:avLst/>
          </a:prstGeom>
          <a:solidFill>
            <a:srgbClr val="00B0F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998F1-DC90-2743-A0F6-61CBDD5021D5}"/>
              </a:ext>
            </a:extLst>
          </p:cNvPr>
          <p:cNvSpPr txBox="1"/>
          <p:nvPr/>
        </p:nvSpPr>
        <p:spPr>
          <a:xfrm>
            <a:off x="7304567" y="5605028"/>
            <a:ext cx="5153245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Helvetica Neue" charset="0"/>
                <a:cs typeface="Arial" panose="020B0604020202020204" pitchFamily="34" charset="0"/>
              </a:rPr>
              <a:t>World’s Largest Cyclotron</a:t>
            </a:r>
          </a:p>
        </p:txBody>
      </p:sp>
    </p:spTree>
    <p:extLst>
      <p:ext uri="{BB962C8B-B14F-4D97-AF65-F5344CB8AC3E}">
        <p14:creationId xmlns:p14="http://schemas.microsoft.com/office/powerpoint/2010/main" val="389668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6526E2-4553-2B41-992F-6E9F89E1BD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56B698-245D-4E5F-BD73-163437C8A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20" t="86834" r="8126"/>
          <a:stretch/>
        </p:blipFill>
        <p:spPr>
          <a:xfrm>
            <a:off x="5637104" y="0"/>
            <a:ext cx="6554896" cy="8600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149639-DA2D-4947-B5B6-12666BE59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20" r="8126"/>
          <a:stretch/>
        </p:blipFill>
        <p:spPr>
          <a:xfrm>
            <a:off x="5637104" y="249747"/>
            <a:ext cx="6554896" cy="66082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2BEBB0-2545-5445-A759-56DA274B3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2724" y="249747"/>
            <a:ext cx="5929489" cy="4851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B5FE40-D6E4-C742-AE0B-B3F5F0A2BD47}"/>
              </a:ext>
            </a:extLst>
          </p:cNvPr>
          <p:cNvSpPr txBox="1"/>
          <p:nvPr/>
        </p:nvSpPr>
        <p:spPr>
          <a:xfrm>
            <a:off x="164372" y="4959425"/>
            <a:ext cx="5386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F0"/>
              </a:buClr>
            </a:pPr>
            <a:r>
              <a:rPr lang="en-US" sz="2400">
                <a:solidFill>
                  <a:srgbClr val="00B0F0"/>
                </a:solidFill>
              </a:rPr>
              <a:t>Our multidisciplinary community uses its world-class accelerator infrastructure to drive leading-edge research that delivers impact in science, medicine, and business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5858D-A901-4FBB-A8D1-657822ABA2FA}"/>
              </a:ext>
            </a:extLst>
          </p:cNvPr>
          <p:cNvSpPr txBox="1"/>
          <p:nvPr/>
        </p:nvSpPr>
        <p:spPr>
          <a:xfrm>
            <a:off x="6545679" y="430036"/>
            <a:ext cx="3943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Owned and operated by a consortium of 20 member universities across Canada</a:t>
            </a:r>
            <a:endParaRPr lang="en-CA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09EC36-6260-43FE-A610-346321415369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756765" y="349417"/>
            <a:ext cx="669253" cy="6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9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459378" y="387235"/>
            <a:ext cx="4070916" cy="618623"/>
          </a:xfrm>
        </p:spPr>
        <p:txBody>
          <a:bodyPr>
            <a:normAutofit/>
          </a:bodyPr>
          <a:lstStyle/>
          <a:p>
            <a:pPr algn="r"/>
            <a:r>
              <a:rPr lang="en-US" sz="3200"/>
              <a:t>Scale of Operations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32441" y="1499065"/>
            <a:ext cx="2521100" cy="2962450"/>
            <a:chOff x="861410" y="3025955"/>
            <a:chExt cx="1558791" cy="2342124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990599" y="3638550"/>
              <a:ext cx="1278524" cy="0"/>
            </a:xfrm>
            <a:prstGeom prst="line">
              <a:avLst/>
            </a:prstGeom>
            <a:ln w="38100">
              <a:solidFill>
                <a:srgbClr val="003D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861410" y="3025955"/>
              <a:ext cx="1558791" cy="467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venir Black"/>
                  <a:ea typeface="ＭＳ Ｐゴシック" charset="-128"/>
                  <a:cs typeface="Avenir Black"/>
                </a:rPr>
                <a:t>HIGHLY QUALIFIED PERSONNEL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92322" y="3871604"/>
              <a:ext cx="1388633" cy="1496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&gt; 500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staff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1</a:t>
              </a:r>
            </a:p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Avenir Black"/>
                </a:rPr>
                <a:t>&gt; 200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students &amp; postdoctoral researchers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2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Open Sans" pitchFamily="34" charset="0"/>
                <a:cs typeface="Open Sans" pitchFamily="34" charset="0"/>
              </a:endParaRPr>
            </a:p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Avenir Black"/>
                </a:rPr>
                <a:t>1000+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scientist &amp; researcher visits per year</a:t>
              </a:r>
              <a:endPara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Open Sans" pitchFamily="34" charset="0"/>
                <a:cs typeface="Open Sans" pitchFamily="34" charset="0"/>
              </a:endParaRPr>
            </a:p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693207" y="1743747"/>
            <a:ext cx="2497664" cy="2113211"/>
            <a:chOff x="2926523" y="3303109"/>
            <a:chExt cx="1621287" cy="137793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074593" y="3638550"/>
              <a:ext cx="1278524" cy="0"/>
            </a:xfrm>
            <a:prstGeom prst="line">
              <a:avLst/>
            </a:prstGeom>
            <a:ln w="38100">
              <a:solidFill>
                <a:srgbClr val="003D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926523" y="3303109"/>
              <a:ext cx="1558791" cy="207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ＭＳ Ｐゴシック" charset="-128"/>
                  <a:cs typeface="Myriad Pro" charset="0"/>
                </a:rPr>
                <a:t>KNOWLEDGE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ＭＳ Ｐゴシック" charset="-128"/>
                <a:cs typeface="Avenir Black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30328" y="3843172"/>
              <a:ext cx="1617482" cy="837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 ~80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Avenir Black"/>
                </a:rPr>
                <a:t>%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of Canada’s subatomic physics research involves TRIUMF</a:t>
              </a:r>
              <a:endPara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Open Sans" pitchFamily="34" charset="0"/>
                <a:cs typeface="Open Sans" pitchFamily="34" charset="0"/>
              </a:endParaRPr>
            </a:p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Open Sans" pitchFamily="34" charset="0"/>
                <a:cs typeface="Open Sans" pitchFamily="34" charset="0"/>
              </a:endParaRPr>
            </a:p>
            <a:p>
              <a:pPr marL="0" marR="0" lvl="0" indent="-18288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Source Sans Pro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51243" y="1594401"/>
            <a:ext cx="2697716" cy="1816150"/>
            <a:chOff x="5016950" y="3219923"/>
            <a:chExt cx="1656669" cy="977623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144301" y="3574530"/>
              <a:ext cx="1278524" cy="0"/>
            </a:xfrm>
            <a:prstGeom prst="line">
              <a:avLst/>
            </a:prstGeom>
            <a:ln w="38100">
              <a:solidFill>
                <a:srgbClr val="003D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016950" y="3219923"/>
              <a:ext cx="1559431" cy="288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ＭＳ Ｐゴシック" charset="-128"/>
                  <a:cs typeface="Myriad Pro" charset="0"/>
                </a:rPr>
                <a:t>INTERNATIONAL </a:t>
              </a:r>
              <a:b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ＭＳ Ｐゴシック" charset="-128"/>
                  <a:cs typeface="Myriad Pro" charset="0"/>
                </a:rPr>
              </a:b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ＭＳ Ｐゴシック" charset="-128"/>
                  <a:cs typeface="Myriad Pro" charset="0"/>
                </a:rPr>
                <a:t>ENGAGEMENT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24525" y="3721232"/>
              <a:ext cx="1649094" cy="47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 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6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Avenir Black"/>
                </a:rPr>
                <a:t>0+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international agreements &amp; partnerships</a:t>
              </a:r>
            </a:p>
            <a:p>
              <a:pPr marL="0" marR="0" lvl="0" indent="-18288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Source Sans Pro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300765" y="1770616"/>
            <a:ext cx="2003193" cy="1909240"/>
            <a:chOff x="7091087" y="3291042"/>
            <a:chExt cx="1655531" cy="137547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7251476" y="3638550"/>
              <a:ext cx="1278524" cy="0"/>
            </a:xfrm>
            <a:prstGeom prst="line">
              <a:avLst/>
            </a:prstGeom>
            <a:ln w="38100">
              <a:solidFill>
                <a:srgbClr val="003D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091087" y="3291042"/>
              <a:ext cx="155879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ＭＳ Ｐゴシック" charset="-128"/>
                  <a:cs typeface="Myriad Pro" charset="0"/>
                </a:rPr>
                <a:t>BUSINESS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ＭＳ Ｐゴシック" charset="-128"/>
                <a:cs typeface="Avenir Black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91004" y="3835021"/>
              <a:ext cx="1555614" cy="831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-18288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Generated over 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$600M</a:t>
              </a:r>
              <a:r>
                <a:rPr kumimoji="0" lang="en-US" sz="2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Avenir Black"/>
                </a:rPr>
                <a:t>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Open Sans" pitchFamily="34" charset="0"/>
                  <a:cs typeface="Open Sans" pitchFamily="34" charset="0"/>
                </a:rPr>
                <a:t>in economic activity from 2012 - 2018</a:t>
              </a:r>
            </a:p>
          </p:txBody>
        </p:sp>
      </p:grp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3975674" y="3881353"/>
            <a:ext cx="1836450" cy="1707211"/>
            <a:chOff x="1725" y="1554"/>
            <a:chExt cx="881" cy="819"/>
          </a:xfrm>
        </p:grpSpPr>
        <p:sp>
          <p:nvSpPr>
            <p:cNvPr id="2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76" y="1554"/>
              <a:ext cx="829" cy="76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2604" y="2286"/>
              <a:ext cx="1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  <a:gd name="T4" fmla="*/ 13 w 13"/>
                <a:gd name="T5" fmla="*/ 13 w 13"/>
                <a:gd name="T6" fmla="*/ 0 w 13"/>
                <a:gd name="T7" fmla="*/ 0 w 13"/>
                <a:gd name="T8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moveTo>
                    <a:pt x="13" y="0"/>
                  </a:moveTo>
                  <a:lnTo>
                    <a:pt x="13" y="0"/>
                  </a:lnTo>
                  <a:lnTo>
                    <a:pt x="13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2605" y="2286"/>
              <a:ext cx="1" cy="0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2 w 3"/>
                <a:gd name="T11" fmla="*/ 0 h 4"/>
                <a:gd name="T12" fmla="*/ 2 w 3"/>
                <a:gd name="T13" fmla="*/ 1 h 4"/>
                <a:gd name="T14" fmla="*/ 2 w 3"/>
                <a:gd name="T15" fmla="*/ 1 h 4"/>
                <a:gd name="T16" fmla="*/ 2 w 3"/>
                <a:gd name="T17" fmla="*/ 2 h 4"/>
                <a:gd name="T18" fmla="*/ 2 w 3"/>
                <a:gd name="T19" fmla="*/ 4 h 4"/>
                <a:gd name="T20" fmla="*/ 1 w 3"/>
                <a:gd name="T21" fmla="*/ 2 h 4"/>
                <a:gd name="T22" fmla="*/ 2 w 3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3" y="4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606" y="2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2606" y="2286"/>
              <a:ext cx="0" cy="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1 w 3"/>
                <a:gd name="T11" fmla="*/ 0 h 4"/>
                <a:gd name="T12" fmla="*/ 1 w 3"/>
                <a:gd name="T13" fmla="*/ 1 h 4"/>
                <a:gd name="T14" fmla="*/ 1 w 3"/>
                <a:gd name="T15" fmla="*/ 1 h 4"/>
                <a:gd name="T16" fmla="*/ 2 w 3"/>
                <a:gd name="T17" fmla="*/ 2 h 4"/>
                <a:gd name="T18" fmla="*/ 1 w 3"/>
                <a:gd name="T19" fmla="*/ 4 h 4"/>
                <a:gd name="T20" fmla="*/ 1 w 3"/>
                <a:gd name="T21" fmla="*/ 2 h 4"/>
                <a:gd name="T22" fmla="*/ 1 w 3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3" y="4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2605" y="2286"/>
              <a:ext cx="1" cy="0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2 w 3"/>
                <a:gd name="T11" fmla="*/ 0 h 4"/>
                <a:gd name="T12" fmla="*/ 2 w 3"/>
                <a:gd name="T13" fmla="*/ 0 h 4"/>
                <a:gd name="T14" fmla="*/ 2 w 3"/>
                <a:gd name="T15" fmla="*/ 0 h 4"/>
                <a:gd name="T16" fmla="*/ 2 w 3"/>
                <a:gd name="T17" fmla="*/ 2 h 4"/>
                <a:gd name="T18" fmla="*/ 2 w 3"/>
                <a:gd name="T19" fmla="*/ 4 h 4"/>
                <a:gd name="T20" fmla="*/ 1 w 3"/>
                <a:gd name="T21" fmla="*/ 2 h 4"/>
                <a:gd name="T22" fmla="*/ 2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2606" y="2286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2606" y="2286"/>
              <a:ext cx="0" cy="0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4 h 4"/>
                <a:gd name="T4" fmla="*/ 3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3 h 4"/>
                <a:gd name="T12" fmla="*/ 2 w 3"/>
                <a:gd name="T13" fmla="*/ 1 h 4"/>
                <a:gd name="T14" fmla="*/ 1 w 3"/>
                <a:gd name="T15" fmla="*/ 0 h 4"/>
                <a:gd name="T16" fmla="*/ 0 w 3"/>
                <a:gd name="T17" fmla="*/ 0 h 4"/>
                <a:gd name="T18" fmla="*/ 0 w 3"/>
                <a:gd name="T19" fmla="*/ 1 h 4"/>
                <a:gd name="T20" fmla="*/ 1 w 3"/>
                <a:gd name="T21" fmla="*/ 0 h 4"/>
                <a:gd name="T22" fmla="*/ 2 w 3"/>
                <a:gd name="T23" fmla="*/ 1 h 4"/>
                <a:gd name="T24" fmla="*/ 0 w 3"/>
                <a:gd name="T25" fmla="*/ 3 h 4"/>
                <a:gd name="T26" fmla="*/ 0 w 3"/>
                <a:gd name="T27" fmla="*/ 4 h 4"/>
                <a:gd name="T28" fmla="*/ 0 w 3"/>
                <a:gd name="T29" fmla="*/ 4 h 4"/>
                <a:gd name="T30" fmla="*/ 3 w 3"/>
                <a:gd name="T3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1"/>
                  </a:ln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2"/>
                    <a:pt x="0" y="3"/>
                  </a:cubicBez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2605" y="2286"/>
              <a:ext cx="1" cy="1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2 w 3"/>
                <a:gd name="T11" fmla="*/ 0 h 4"/>
                <a:gd name="T12" fmla="*/ 2 w 3"/>
                <a:gd name="T13" fmla="*/ 0 h 4"/>
                <a:gd name="T14" fmla="*/ 2 w 3"/>
                <a:gd name="T15" fmla="*/ 0 h 4"/>
                <a:gd name="T16" fmla="*/ 2 w 3"/>
                <a:gd name="T17" fmla="*/ 2 h 4"/>
                <a:gd name="T18" fmla="*/ 2 w 3"/>
                <a:gd name="T19" fmla="*/ 3 h 4"/>
                <a:gd name="T20" fmla="*/ 1 w 3"/>
                <a:gd name="T21" fmla="*/ 2 h 4"/>
                <a:gd name="T22" fmla="*/ 2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form 14"/>
            <p:cNvSpPr>
              <a:spLocks noEditPoints="1"/>
            </p:cNvSpPr>
            <p:nvPr/>
          </p:nvSpPr>
          <p:spPr bwMode="auto">
            <a:xfrm>
              <a:off x="2606" y="2286"/>
              <a:ext cx="0" cy="1"/>
            </a:xfrm>
            <a:custGeom>
              <a:avLst/>
              <a:gdLst>
                <a:gd name="T0" fmla="*/ 2 w 3"/>
                <a:gd name="T1" fmla="*/ 4 h 4"/>
                <a:gd name="T2" fmla="*/ 2 w 3"/>
                <a:gd name="T3" fmla="*/ 4 h 4"/>
                <a:gd name="T4" fmla="*/ 2 w 3"/>
                <a:gd name="T5" fmla="*/ 3 h 4"/>
                <a:gd name="T6" fmla="*/ 3 w 3"/>
                <a:gd name="T7" fmla="*/ 3 h 4"/>
                <a:gd name="T8" fmla="*/ 3 w 3"/>
                <a:gd name="T9" fmla="*/ 2 h 4"/>
                <a:gd name="T10" fmla="*/ 2 w 3"/>
                <a:gd name="T11" fmla="*/ 2 h 4"/>
                <a:gd name="T12" fmla="*/ 2 w 3"/>
                <a:gd name="T13" fmla="*/ 0 h 4"/>
                <a:gd name="T14" fmla="*/ 2 w 3"/>
                <a:gd name="T15" fmla="*/ 0 h 4"/>
                <a:gd name="T16" fmla="*/ 0 w 3"/>
                <a:gd name="T17" fmla="*/ 2 h 4"/>
                <a:gd name="T18" fmla="*/ 0 w 3"/>
                <a:gd name="T19" fmla="*/ 3 h 4"/>
                <a:gd name="T20" fmla="*/ 2 w 3"/>
                <a:gd name="T21" fmla="*/ 3 h 4"/>
                <a:gd name="T22" fmla="*/ 2 w 3"/>
                <a:gd name="T23" fmla="*/ 4 h 4"/>
                <a:gd name="T24" fmla="*/ 2 w 3"/>
                <a:gd name="T25" fmla="*/ 4 h 4"/>
                <a:gd name="T26" fmla="*/ 0 w 3"/>
                <a:gd name="T27" fmla="*/ 2 h 4"/>
                <a:gd name="T28" fmla="*/ 0 w 3"/>
                <a:gd name="T29" fmla="*/ 2 h 4"/>
                <a:gd name="T30" fmla="*/ 0 w 3"/>
                <a:gd name="T31" fmla="*/ 2 h 4"/>
                <a:gd name="T32" fmla="*/ 1 w 3"/>
                <a:gd name="T33" fmla="*/ 1 h 4"/>
                <a:gd name="T34" fmla="*/ 2 w 3"/>
                <a:gd name="T35" fmla="*/ 0 h 4"/>
                <a:gd name="T36" fmla="*/ 2 w 3"/>
                <a:gd name="T37" fmla="*/ 0 h 4"/>
                <a:gd name="T38" fmla="*/ 2 w 3"/>
                <a:gd name="T39" fmla="*/ 1 h 4"/>
                <a:gd name="T40" fmla="*/ 2 w 3"/>
                <a:gd name="T41" fmla="*/ 2 h 4"/>
                <a:gd name="T42" fmla="*/ 0 w 3"/>
                <a:gd name="T4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lnTo>
                    <a:pt x="2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cubicBezTo>
                    <a:pt x="1" y="1"/>
                    <a:pt x="2" y="1"/>
                    <a:pt x="2" y="0"/>
                  </a:cubicBezTo>
                  <a:lnTo>
                    <a:pt x="2" y="0"/>
                  </a:lnTo>
                  <a:cubicBezTo>
                    <a:pt x="2" y="0"/>
                    <a:pt x="2" y="1"/>
                    <a:pt x="2" y="1"/>
                  </a:cubicBez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15"/>
            <p:cNvSpPr>
              <a:spLocks noEditPoints="1"/>
            </p:cNvSpPr>
            <p:nvPr/>
          </p:nvSpPr>
          <p:spPr bwMode="auto">
            <a:xfrm>
              <a:off x="2605" y="2286"/>
              <a:ext cx="1" cy="1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2 w 3"/>
                <a:gd name="T11" fmla="*/ 0 h 4"/>
                <a:gd name="T12" fmla="*/ 2 w 3"/>
                <a:gd name="T13" fmla="*/ 1 h 4"/>
                <a:gd name="T14" fmla="*/ 2 w 3"/>
                <a:gd name="T15" fmla="*/ 1 h 4"/>
                <a:gd name="T16" fmla="*/ 2 w 3"/>
                <a:gd name="T17" fmla="*/ 2 h 4"/>
                <a:gd name="T18" fmla="*/ 2 w 3"/>
                <a:gd name="T19" fmla="*/ 4 h 4"/>
                <a:gd name="T20" fmla="*/ 1 w 3"/>
                <a:gd name="T21" fmla="*/ 2 h 4"/>
                <a:gd name="T22" fmla="*/ 2 w 3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3" y="4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17"/>
            <p:cNvSpPr>
              <a:spLocks noEditPoints="1"/>
            </p:cNvSpPr>
            <p:nvPr/>
          </p:nvSpPr>
          <p:spPr bwMode="auto">
            <a:xfrm>
              <a:off x="2606" y="2286"/>
              <a:ext cx="0" cy="1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2 w 3"/>
                <a:gd name="T5" fmla="*/ 0 h 4"/>
                <a:gd name="T6" fmla="*/ 1 w 3"/>
                <a:gd name="T7" fmla="*/ 1 h 4"/>
                <a:gd name="T8" fmla="*/ 0 w 3"/>
                <a:gd name="T9" fmla="*/ 3 h 4"/>
                <a:gd name="T10" fmla="*/ 1 w 3"/>
                <a:gd name="T11" fmla="*/ 4 h 4"/>
                <a:gd name="T12" fmla="*/ 3 w 3"/>
                <a:gd name="T13" fmla="*/ 3 h 4"/>
                <a:gd name="T14" fmla="*/ 1 w 3"/>
                <a:gd name="T15" fmla="*/ 2 h 4"/>
                <a:gd name="T16" fmla="*/ 1 w 3"/>
                <a:gd name="T17" fmla="*/ 2 h 4"/>
                <a:gd name="T18" fmla="*/ 1 w 3"/>
                <a:gd name="T19" fmla="*/ 2 h 4"/>
                <a:gd name="T20" fmla="*/ 2 w 3"/>
                <a:gd name="T21" fmla="*/ 1 h 4"/>
                <a:gd name="T22" fmla="*/ 2 w 3"/>
                <a:gd name="T23" fmla="*/ 1 h 4"/>
                <a:gd name="T24" fmla="*/ 2 w 3"/>
                <a:gd name="T25" fmla="*/ 0 h 4"/>
                <a:gd name="T26" fmla="*/ 1 w 3"/>
                <a:gd name="T27" fmla="*/ 4 h 4"/>
                <a:gd name="T28" fmla="*/ 1 w 3"/>
                <a:gd name="T29" fmla="*/ 4 h 4"/>
                <a:gd name="T30" fmla="*/ 0 w 3"/>
                <a:gd name="T31" fmla="*/ 3 h 4"/>
                <a:gd name="T32" fmla="*/ 1 w 3"/>
                <a:gd name="T33" fmla="*/ 3 h 4"/>
                <a:gd name="T34" fmla="*/ 1 w 3"/>
                <a:gd name="T35" fmla="*/ 2 h 4"/>
                <a:gd name="T36" fmla="*/ 2 w 3"/>
                <a:gd name="T37" fmla="*/ 3 h 4"/>
                <a:gd name="T38" fmla="*/ 1 w 3"/>
                <a:gd name="T3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2"/>
                  </a:ln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2" y="0"/>
                  </a:lnTo>
                  <a:close/>
                  <a:moveTo>
                    <a:pt x="1" y="4"/>
                  </a:moveTo>
                  <a:lnTo>
                    <a:pt x="1" y="4"/>
                  </a:ln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2" y="4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18"/>
            <p:cNvSpPr>
              <a:spLocks noEditPoints="1"/>
            </p:cNvSpPr>
            <p:nvPr/>
          </p:nvSpPr>
          <p:spPr bwMode="auto">
            <a:xfrm>
              <a:off x="2605" y="2287"/>
              <a:ext cx="1" cy="0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2 w 3"/>
                <a:gd name="T11" fmla="*/ 0 h 4"/>
                <a:gd name="T12" fmla="*/ 2 w 3"/>
                <a:gd name="T13" fmla="*/ 0 h 4"/>
                <a:gd name="T14" fmla="*/ 2 w 3"/>
                <a:gd name="T15" fmla="*/ 0 h 4"/>
                <a:gd name="T16" fmla="*/ 2 w 3"/>
                <a:gd name="T17" fmla="*/ 2 h 4"/>
                <a:gd name="T18" fmla="*/ 2 w 3"/>
                <a:gd name="T19" fmla="*/ 4 h 4"/>
                <a:gd name="T20" fmla="*/ 1 w 3"/>
                <a:gd name="T21" fmla="*/ 2 h 4"/>
                <a:gd name="T22" fmla="*/ 2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>
                <a:gd name="T0" fmla="*/ 1 w 3"/>
                <a:gd name="T1" fmla="*/ 2 h 4"/>
                <a:gd name="T2" fmla="*/ 1 w 3"/>
                <a:gd name="T3" fmla="*/ 2 h 4"/>
                <a:gd name="T4" fmla="*/ 0 w 3"/>
                <a:gd name="T5" fmla="*/ 3 h 4"/>
                <a:gd name="T6" fmla="*/ 1 w 3"/>
                <a:gd name="T7" fmla="*/ 4 h 4"/>
                <a:gd name="T8" fmla="*/ 3 w 3"/>
                <a:gd name="T9" fmla="*/ 3 h 4"/>
                <a:gd name="T10" fmla="*/ 2 w 3"/>
                <a:gd name="T11" fmla="*/ 2 h 4"/>
                <a:gd name="T12" fmla="*/ 2 w 3"/>
                <a:gd name="T13" fmla="*/ 2 h 4"/>
                <a:gd name="T14" fmla="*/ 2 w 3"/>
                <a:gd name="T15" fmla="*/ 1 h 4"/>
                <a:gd name="T16" fmla="*/ 1 w 3"/>
                <a:gd name="T17" fmla="*/ 0 h 4"/>
                <a:gd name="T18" fmla="*/ 0 w 3"/>
                <a:gd name="T19" fmla="*/ 1 h 4"/>
                <a:gd name="T20" fmla="*/ 1 w 3"/>
                <a:gd name="T21" fmla="*/ 2 h 4"/>
                <a:gd name="T22" fmla="*/ 1 w 3"/>
                <a:gd name="T23" fmla="*/ 2 h 4"/>
                <a:gd name="T24" fmla="*/ 1 w 3"/>
                <a:gd name="T25" fmla="*/ 4 h 4"/>
                <a:gd name="T26" fmla="*/ 1 w 3"/>
                <a:gd name="T27" fmla="*/ 4 h 4"/>
                <a:gd name="T28" fmla="*/ 1 w 3"/>
                <a:gd name="T29" fmla="*/ 3 h 4"/>
                <a:gd name="T30" fmla="*/ 1 w 3"/>
                <a:gd name="T31" fmla="*/ 2 h 4"/>
                <a:gd name="T32" fmla="*/ 2 w 3"/>
                <a:gd name="T33" fmla="*/ 3 h 4"/>
                <a:gd name="T34" fmla="*/ 1 w 3"/>
                <a:gd name="T35" fmla="*/ 4 h 4"/>
                <a:gd name="T36" fmla="*/ 1 w 3"/>
                <a:gd name="T37" fmla="*/ 0 h 4"/>
                <a:gd name="T38" fmla="*/ 1 w 3"/>
                <a:gd name="T39" fmla="*/ 0 h 4"/>
                <a:gd name="T40" fmla="*/ 2 w 3"/>
                <a:gd name="T41" fmla="*/ 1 h 4"/>
                <a:gd name="T42" fmla="*/ 1 w 3"/>
                <a:gd name="T43" fmla="*/ 2 h 4"/>
                <a:gd name="T44" fmla="*/ 1 w 3"/>
                <a:gd name="T45" fmla="*/ 1 h 4"/>
                <a:gd name="T46" fmla="*/ 1 w 3"/>
                <a:gd name="T4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4">
                  <a:moveTo>
                    <a:pt x="1" y="2"/>
                  </a:moveTo>
                  <a:lnTo>
                    <a:pt x="1" y="2"/>
                  </a:ln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2"/>
                    <a:pt x="2" y="2"/>
                    <a:pt x="2" y="2"/>
                  </a:cubicBezTo>
                  <a:lnTo>
                    <a:pt x="2" y="2"/>
                  </a:ln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lnTo>
                    <a:pt x="1" y="2"/>
                  </a:lnTo>
                  <a:close/>
                  <a:moveTo>
                    <a:pt x="1" y="4"/>
                  </a:moveTo>
                  <a:lnTo>
                    <a:pt x="1" y="4"/>
                  </a:ln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4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form 21"/>
            <p:cNvSpPr>
              <a:spLocks/>
            </p:cNvSpPr>
            <p:nvPr/>
          </p:nvSpPr>
          <p:spPr bwMode="auto">
            <a:xfrm>
              <a:off x="2605" y="2287"/>
              <a:ext cx="1" cy="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4 h 4"/>
                <a:gd name="T6" fmla="*/ 1 w 1"/>
                <a:gd name="T7" fmla="*/ 0 h 4"/>
                <a:gd name="T8" fmla="*/ 0 w 1"/>
                <a:gd name="T9" fmla="*/ 0 h 4"/>
                <a:gd name="T10" fmla="*/ 0 w 1"/>
                <a:gd name="T11" fmla="*/ 0 h 4"/>
                <a:gd name="T12" fmla="*/ 0 w 1"/>
                <a:gd name="T13" fmla="*/ 1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2606" y="2287"/>
              <a:ext cx="0" cy="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4 h 4"/>
                <a:gd name="T8" fmla="*/ 3 w 3"/>
                <a:gd name="T9" fmla="*/ 2 h 4"/>
                <a:gd name="T10" fmla="*/ 1 w 3"/>
                <a:gd name="T11" fmla="*/ 0 h 4"/>
                <a:gd name="T12" fmla="*/ 1 w 3"/>
                <a:gd name="T13" fmla="*/ 0 h 4"/>
                <a:gd name="T14" fmla="*/ 1 w 3"/>
                <a:gd name="T15" fmla="*/ 0 h 4"/>
                <a:gd name="T16" fmla="*/ 2 w 3"/>
                <a:gd name="T17" fmla="*/ 2 h 4"/>
                <a:gd name="T18" fmla="*/ 1 w 3"/>
                <a:gd name="T19" fmla="*/ 3 h 4"/>
                <a:gd name="T20" fmla="*/ 1 w 3"/>
                <a:gd name="T21" fmla="*/ 2 h 4"/>
                <a:gd name="T22" fmla="*/ 1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3" y="0"/>
                    <a:pt x="2" y="0"/>
                    <a:pt x="1" y="0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4"/>
            <p:cNvSpPr>
              <a:spLocks noEditPoints="1"/>
            </p:cNvSpPr>
            <p:nvPr/>
          </p:nvSpPr>
          <p:spPr bwMode="auto">
            <a:xfrm>
              <a:off x="2605" y="2286"/>
              <a:ext cx="0" cy="1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0 h 8"/>
                <a:gd name="T4" fmla="*/ 0 w 1"/>
                <a:gd name="T5" fmla="*/ 8 h 8"/>
                <a:gd name="T6" fmla="*/ 0 w 1"/>
                <a:gd name="T7" fmla="*/ 0 h 8"/>
                <a:gd name="T8" fmla="*/ 0 w 1"/>
                <a:gd name="T9" fmla="*/ 0 h 8"/>
                <a:gd name="T10" fmla="*/ 1 w 1"/>
                <a:gd name="T11" fmla="*/ 0 h 8"/>
                <a:gd name="T12" fmla="*/ 0 w 1"/>
                <a:gd name="T13" fmla="*/ 2 h 8"/>
                <a:gd name="T14" fmla="*/ 0 w 1"/>
                <a:gd name="T15" fmla="*/ 2 h 8"/>
                <a:gd name="T16" fmla="*/ 1 w 1"/>
                <a:gd name="T17" fmla="*/ 2 h 8"/>
                <a:gd name="T18" fmla="*/ 0 w 1"/>
                <a:gd name="T19" fmla="*/ 3 h 8"/>
                <a:gd name="T20" fmla="*/ 0 w 1"/>
                <a:gd name="T21" fmla="*/ 3 h 8"/>
                <a:gd name="T22" fmla="*/ 1 w 1"/>
                <a:gd name="T23" fmla="*/ 3 h 8"/>
                <a:gd name="T24" fmla="*/ 0 w 1"/>
                <a:gd name="T25" fmla="*/ 5 h 8"/>
                <a:gd name="T26" fmla="*/ 0 w 1"/>
                <a:gd name="T27" fmla="*/ 5 h 8"/>
                <a:gd name="T28" fmla="*/ 1 w 1"/>
                <a:gd name="T29" fmla="*/ 5 h 8"/>
                <a:gd name="T30" fmla="*/ 0 w 1"/>
                <a:gd name="T31" fmla="*/ 6 h 8"/>
                <a:gd name="T32" fmla="*/ 0 w 1"/>
                <a:gd name="T33" fmla="*/ 6 h 8"/>
                <a:gd name="T34" fmla="*/ 1 w 1"/>
                <a:gd name="T35" fmla="*/ 6 h 8"/>
                <a:gd name="T36" fmla="*/ 0 w 1"/>
                <a:gd name="T37" fmla="*/ 8 h 8"/>
                <a:gd name="T38" fmla="*/ 0 w 1"/>
                <a:gd name="T39" fmla="*/ 8 h 8"/>
                <a:gd name="T40" fmla="*/ 1 w 1"/>
                <a:gd name="T4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" h="8"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moveTo>
                    <a:pt x="0" y="2"/>
                  </a:moveTo>
                  <a:lnTo>
                    <a:pt x="0" y="2"/>
                  </a:lnTo>
                  <a:lnTo>
                    <a:pt x="1" y="2"/>
                  </a:lnTo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moveTo>
                    <a:pt x="0" y="5"/>
                  </a:moveTo>
                  <a:lnTo>
                    <a:pt x="0" y="5"/>
                  </a:lnTo>
                  <a:lnTo>
                    <a:pt x="1" y="5"/>
                  </a:lnTo>
                  <a:moveTo>
                    <a:pt x="0" y="6"/>
                  </a:moveTo>
                  <a:lnTo>
                    <a:pt x="0" y="6"/>
                  </a:lnTo>
                  <a:lnTo>
                    <a:pt x="1" y="6"/>
                  </a:lnTo>
                  <a:moveTo>
                    <a:pt x="0" y="8"/>
                  </a:moveTo>
                  <a:lnTo>
                    <a:pt x="0" y="8"/>
                  </a:lnTo>
                  <a:lnTo>
                    <a:pt x="1" y="8"/>
                  </a:lnTo>
                </a:path>
              </a:pathLst>
            </a:custGeom>
            <a:noFill/>
            <a:ln w="15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604" y="2286"/>
              <a:ext cx="1" cy="1"/>
            </a:xfrm>
            <a:custGeom>
              <a:avLst/>
              <a:gdLst>
                <a:gd name="T0" fmla="*/ 0 w 9"/>
                <a:gd name="T1" fmla="*/ 0 h 8"/>
                <a:gd name="T2" fmla="*/ 0 w 9"/>
                <a:gd name="T3" fmla="*/ 0 h 8"/>
                <a:gd name="T4" fmla="*/ 9 w 9"/>
                <a:gd name="T5" fmla="*/ 0 h 8"/>
                <a:gd name="T6" fmla="*/ 9 w 9"/>
                <a:gd name="T7" fmla="*/ 8 h 8"/>
                <a:gd name="T8" fmla="*/ 0 w 9"/>
                <a:gd name="T9" fmla="*/ 8 h 8"/>
                <a:gd name="T10" fmla="*/ 0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6"/>
            <p:cNvSpPr>
              <a:spLocks/>
            </p:cNvSpPr>
            <p:nvPr/>
          </p:nvSpPr>
          <p:spPr bwMode="auto">
            <a:xfrm>
              <a:off x="2604" y="2286"/>
              <a:ext cx="1" cy="1"/>
            </a:xfrm>
            <a:custGeom>
              <a:avLst/>
              <a:gdLst>
                <a:gd name="T0" fmla="*/ 0 w 9"/>
                <a:gd name="T1" fmla="*/ 0 h 8"/>
                <a:gd name="T2" fmla="*/ 0 w 9"/>
                <a:gd name="T3" fmla="*/ 0 h 8"/>
                <a:gd name="T4" fmla="*/ 9 w 9"/>
                <a:gd name="T5" fmla="*/ 0 h 8"/>
                <a:gd name="T6" fmla="*/ 9 w 9"/>
                <a:gd name="T7" fmla="*/ 8 h 8"/>
                <a:gd name="T8" fmla="*/ 0 w 9"/>
                <a:gd name="T9" fmla="*/ 8 h 8"/>
                <a:gd name="T10" fmla="*/ 0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1725" y="1560"/>
              <a:ext cx="860" cy="813"/>
            </a:xfrm>
            <a:custGeom>
              <a:avLst/>
              <a:gdLst>
                <a:gd name="T0" fmla="*/ 4218 w 8438"/>
                <a:gd name="T1" fmla="*/ 3763 h 7982"/>
                <a:gd name="T2" fmla="*/ 4218 w 8438"/>
                <a:gd name="T3" fmla="*/ 3763 h 7982"/>
                <a:gd name="T4" fmla="*/ 7101 w 8438"/>
                <a:gd name="T5" fmla="*/ 1343 h 7982"/>
                <a:gd name="T6" fmla="*/ 6638 w 8438"/>
                <a:gd name="T7" fmla="*/ 6646 h 7982"/>
                <a:gd name="T8" fmla="*/ 1335 w 8438"/>
                <a:gd name="T9" fmla="*/ 6182 h 7982"/>
                <a:gd name="T10" fmla="*/ 1799 w 8438"/>
                <a:gd name="T11" fmla="*/ 880 h 7982"/>
                <a:gd name="T12" fmla="*/ 4218 w 8438"/>
                <a:gd name="T13" fmla="*/ 0 h 7982"/>
                <a:gd name="T14" fmla="*/ 4218 w 8438"/>
                <a:gd name="T15" fmla="*/ 3763 h 7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8" h="7982">
                  <a:moveTo>
                    <a:pt x="4218" y="3763"/>
                  </a:moveTo>
                  <a:lnTo>
                    <a:pt x="4218" y="3763"/>
                  </a:lnTo>
                  <a:lnTo>
                    <a:pt x="7101" y="1343"/>
                  </a:lnTo>
                  <a:cubicBezTo>
                    <a:pt x="8438" y="2936"/>
                    <a:pt x="8230" y="5310"/>
                    <a:pt x="6638" y="6646"/>
                  </a:cubicBezTo>
                  <a:cubicBezTo>
                    <a:pt x="5045" y="7982"/>
                    <a:pt x="2671" y="7774"/>
                    <a:pt x="1335" y="6182"/>
                  </a:cubicBezTo>
                  <a:cubicBezTo>
                    <a:pt x="0" y="4590"/>
                    <a:pt x="208" y="2216"/>
                    <a:pt x="1799" y="880"/>
                  </a:cubicBezTo>
                  <a:cubicBezTo>
                    <a:pt x="2500" y="292"/>
                    <a:pt x="3304" y="0"/>
                    <a:pt x="4218" y="0"/>
                  </a:cubicBezTo>
                  <a:lnTo>
                    <a:pt x="4218" y="3763"/>
                  </a:lnTo>
                  <a:close/>
                </a:path>
              </a:pathLst>
            </a:custGeom>
            <a:solidFill>
              <a:srgbClr val="00B0F0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9"/>
            <p:cNvSpPr>
              <a:spLocks/>
            </p:cNvSpPr>
            <p:nvPr/>
          </p:nvSpPr>
          <p:spPr bwMode="auto">
            <a:xfrm>
              <a:off x="2057" y="2033"/>
              <a:ext cx="50" cy="53"/>
            </a:xfrm>
            <a:custGeom>
              <a:avLst/>
              <a:gdLst>
                <a:gd name="T0" fmla="*/ 0 w 492"/>
                <a:gd name="T1" fmla="*/ 0 h 524"/>
                <a:gd name="T2" fmla="*/ 0 w 492"/>
                <a:gd name="T3" fmla="*/ 0 h 524"/>
                <a:gd name="T4" fmla="*/ 492 w 492"/>
                <a:gd name="T5" fmla="*/ 0 h 524"/>
                <a:gd name="T6" fmla="*/ 492 w 492"/>
                <a:gd name="T7" fmla="*/ 129 h 524"/>
                <a:gd name="T8" fmla="*/ 327 w 492"/>
                <a:gd name="T9" fmla="*/ 129 h 524"/>
                <a:gd name="T10" fmla="*/ 327 w 492"/>
                <a:gd name="T11" fmla="*/ 524 h 524"/>
                <a:gd name="T12" fmla="*/ 165 w 492"/>
                <a:gd name="T13" fmla="*/ 524 h 524"/>
                <a:gd name="T14" fmla="*/ 165 w 492"/>
                <a:gd name="T15" fmla="*/ 129 h 524"/>
                <a:gd name="T16" fmla="*/ 0 w 492"/>
                <a:gd name="T17" fmla="*/ 129 h 524"/>
                <a:gd name="T18" fmla="*/ 0 w 492"/>
                <a:gd name="T1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2" h="524">
                  <a:moveTo>
                    <a:pt x="0" y="0"/>
                  </a:moveTo>
                  <a:lnTo>
                    <a:pt x="0" y="0"/>
                  </a:lnTo>
                  <a:lnTo>
                    <a:pt x="492" y="0"/>
                  </a:lnTo>
                  <a:lnTo>
                    <a:pt x="492" y="129"/>
                  </a:lnTo>
                  <a:lnTo>
                    <a:pt x="327" y="129"/>
                  </a:lnTo>
                  <a:lnTo>
                    <a:pt x="327" y="524"/>
                  </a:lnTo>
                  <a:lnTo>
                    <a:pt x="165" y="524"/>
                  </a:lnTo>
                  <a:lnTo>
                    <a:pt x="165" y="129"/>
                  </a:lnTo>
                  <a:lnTo>
                    <a:pt x="0" y="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30"/>
            <p:cNvSpPr>
              <a:spLocks noEditPoints="1"/>
            </p:cNvSpPr>
            <p:nvPr/>
          </p:nvSpPr>
          <p:spPr bwMode="auto">
            <a:xfrm>
              <a:off x="2115" y="2033"/>
              <a:ext cx="53" cy="53"/>
            </a:xfrm>
            <a:custGeom>
              <a:avLst/>
              <a:gdLst>
                <a:gd name="T0" fmla="*/ 163 w 516"/>
                <a:gd name="T1" fmla="*/ 212 h 524"/>
                <a:gd name="T2" fmla="*/ 163 w 516"/>
                <a:gd name="T3" fmla="*/ 212 h 524"/>
                <a:gd name="T4" fmla="*/ 231 w 516"/>
                <a:gd name="T5" fmla="*/ 212 h 524"/>
                <a:gd name="T6" fmla="*/ 274 w 516"/>
                <a:gd name="T7" fmla="*/ 205 h 524"/>
                <a:gd name="T8" fmla="*/ 300 w 516"/>
                <a:gd name="T9" fmla="*/ 189 h 524"/>
                <a:gd name="T10" fmla="*/ 310 w 516"/>
                <a:gd name="T11" fmla="*/ 158 h 524"/>
                <a:gd name="T12" fmla="*/ 294 w 516"/>
                <a:gd name="T13" fmla="*/ 119 h 524"/>
                <a:gd name="T14" fmla="*/ 234 w 516"/>
                <a:gd name="T15" fmla="*/ 106 h 524"/>
                <a:gd name="T16" fmla="*/ 163 w 516"/>
                <a:gd name="T17" fmla="*/ 106 h 524"/>
                <a:gd name="T18" fmla="*/ 163 w 516"/>
                <a:gd name="T19" fmla="*/ 212 h 524"/>
                <a:gd name="T20" fmla="*/ 163 w 516"/>
                <a:gd name="T21" fmla="*/ 212 h 524"/>
                <a:gd name="T22" fmla="*/ 0 w 516"/>
                <a:gd name="T23" fmla="*/ 524 h 524"/>
                <a:gd name="T24" fmla="*/ 0 w 516"/>
                <a:gd name="T25" fmla="*/ 524 h 524"/>
                <a:gd name="T26" fmla="*/ 0 w 516"/>
                <a:gd name="T27" fmla="*/ 0 h 524"/>
                <a:gd name="T28" fmla="*/ 270 w 516"/>
                <a:gd name="T29" fmla="*/ 0 h 524"/>
                <a:gd name="T30" fmla="*/ 385 w 516"/>
                <a:gd name="T31" fmla="*/ 13 h 524"/>
                <a:gd name="T32" fmla="*/ 449 w 516"/>
                <a:gd name="T33" fmla="*/ 61 h 524"/>
                <a:gd name="T34" fmla="*/ 473 w 516"/>
                <a:gd name="T35" fmla="*/ 145 h 524"/>
                <a:gd name="T36" fmla="*/ 454 w 516"/>
                <a:gd name="T37" fmla="*/ 221 h 524"/>
                <a:gd name="T38" fmla="*/ 403 w 516"/>
                <a:gd name="T39" fmla="*/ 272 h 524"/>
                <a:gd name="T40" fmla="*/ 346 w 516"/>
                <a:gd name="T41" fmla="*/ 293 h 524"/>
                <a:gd name="T42" fmla="*/ 389 w 516"/>
                <a:gd name="T43" fmla="*/ 312 h 524"/>
                <a:gd name="T44" fmla="*/ 415 w 516"/>
                <a:gd name="T45" fmla="*/ 339 h 524"/>
                <a:gd name="T46" fmla="*/ 437 w 516"/>
                <a:gd name="T47" fmla="*/ 372 h 524"/>
                <a:gd name="T48" fmla="*/ 516 w 516"/>
                <a:gd name="T49" fmla="*/ 524 h 524"/>
                <a:gd name="T50" fmla="*/ 333 w 516"/>
                <a:gd name="T51" fmla="*/ 524 h 524"/>
                <a:gd name="T52" fmla="*/ 246 w 516"/>
                <a:gd name="T53" fmla="*/ 364 h 524"/>
                <a:gd name="T54" fmla="*/ 217 w 516"/>
                <a:gd name="T55" fmla="*/ 323 h 524"/>
                <a:gd name="T56" fmla="*/ 177 w 516"/>
                <a:gd name="T57" fmla="*/ 311 h 524"/>
                <a:gd name="T58" fmla="*/ 163 w 516"/>
                <a:gd name="T59" fmla="*/ 311 h 524"/>
                <a:gd name="T60" fmla="*/ 163 w 516"/>
                <a:gd name="T61" fmla="*/ 524 h 524"/>
                <a:gd name="T62" fmla="*/ 0 w 516"/>
                <a:gd name="T63" fmla="*/ 5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6" h="524">
                  <a:moveTo>
                    <a:pt x="163" y="212"/>
                  </a:moveTo>
                  <a:lnTo>
                    <a:pt x="163" y="212"/>
                  </a:lnTo>
                  <a:lnTo>
                    <a:pt x="231" y="212"/>
                  </a:lnTo>
                  <a:cubicBezTo>
                    <a:pt x="238" y="212"/>
                    <a:pt x="253" y="210"/>
                    <a:pt x="274" y="205"/>
                  </a:cubicBezTo>
                  <a:cubicBezTo>
                    <a:pt x="285" y="203"/>
                    <a:pt x="293" y="197"/>
                    <a:pt x="300" y="189"/>
                  </a:cubicBezTo>
                  <a:cubicBezTo>
                    <a:pt x="307" y="180"/>
                    <a:pt x="310" y="170"/>
                    <a:pt x="310" y="158"/>
                  </a:cubicBezTo>
                  <a:cubicBezTo>
                    <a:pt x="310" y="141"/>
                    <a:pt x="305" y="128"/>
                    <a:pt x="294" y="119"/>
                  </a:cubicBezTo>
                  <a:cubicBezTo>
                    <a:pt x="284" y="110"/>
                    <a:pt x="263" y="106"/>
                    <a:pt x="234" y="106"/>
                  </a:cubicBezTo>
                  <a:lnTo>
                    <a:pt x="163" y="106"/>
                  </a:lnTo>
                  <a:lnTo>
                    <a:pt x="163" y="212"/>
                  </a:lnTo>
                  <a:lnTo>
                    <a:pt x="163" y="212"/>
                  </a:lnTo>
                  <a:close/>
                  <a:moveTo>
                    <a:pt x="0" y="524"/>
                  </a:moveTo>
                  <a:lnTo>
                    <a:pt x="0" y="524"/>
                  </a:lnTo>
                  <a:lnTo>
                    <a:pt x="0" y="0"/>
                  </a:lnTo>
                  <a:lnTo>
                    <a:pt x="270" y="0"/>
                  </a:lnTo>
                  <a:cubicBezTo>
                    <a:pt x="320" y="0"/>
                    <a:pt x="358" y="4"/>
                    <a:pt x="385" y="13"/>
                  </a:cubicBezTo>
                  <a:cubicBezTo>
                    <a:pt x="411" y="21"/>
                    <a:pt x="432" y="37"/>
                    <a:pt x="449" y="61"/>
                  </a:cubicBezTo>
                  <a:cubicBezTo>
                    <a:pt x="465" y="84"/>
                    <a:pt x="473" y="112"/>
                    <a:pt x="473" y="145"/>
                  </a:cubicBezTo>
                  <a:cubicBezTo>
                    <a:pt x="473" y="174"/>
                    <a:pt x="467" y="199"/>
                    <a:pt x="454" y="221"/>
                  </a:cubicBezTo>
                  <a:cubicBezTo>
                    <a:pt x="442" y="242"/>
                    <a:pt x="425" y="259"/>
                    <a:pt x="403" y="272"/>
                  </a:cubicBezTo>
                  <a:cubicBezTo>
                    <a:pt x="389" y="280"/>
                    <a:pt x="370" y="287"/>
                    <a:pt x="346" y="293"/>
                  </a:cubicBezTo>
                  <a:cubicBezTo>
                    <a:pt x="366" y="299"/>
                    <a:pt x="380" y="305"/>
                    <a:pt x="389" y="312"/>
                  </a:cubicBezTo>
                  <a:cubicBezTo>
                    <a:pt x="395" y="316"/>
                    <a:pt x="403" y="325"/>
                    <a:pt x="415" y="339"/>
                  </a:cubicBezTo>
                  <a:cubicBezTo>
                    <a:pt x="426" y="354"/>
                    <a:pt x="433" y="364"/>
                    <a:pt x="437" y="372"/>
                  </a:cubicBezTo>
                  <a:lnTo>
                    <a:pt x="516" y="524"/>
                  </a:lnTo>
                  <a:lnTo>
                    <a:pt x="333" y="524"/>
                  </a:lnTo>
                  <a:lnTo>
                    <a:pt x="246" y="364"/>
                  </a:lnTo>
                  <a:cubicBezTo>
                    <a:pt x="235" y="343"/>
                    <a:pt x="225" y="330"/>
                    <a:pt x="217" y="323"/>
                  </a:cubicBezTo>
                  <a:cubicBezTo>
                    <a:pt x="205" y="315"/>
                    <a:pt x="192" y="311"/>
                    <a:pt x="177" y="311"/>
                  </a:cubicBezTo>
                  <a:lnTo>
                    <a:pt x="163" y="311"/>
                  </a:lnTo>
                  <a:lnTo>
                    <a:pt x="163" y="524"/>
                  </a:lnTo>
                  <a:lnTo>
                    <a:pt x="0" y="524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31"/>
            <p:cNvSpPr>
              <a:spLocks/>
            </p:cNvSpPr>
            <p:nvPr/>
          </p:nvSpPr>
          <p:spPr bwMode="auto">
            <a:xfrm>
              <a:off x="2174" y="2033"/>
              <a:ext cx="16" cy="53"/>
            </a:xfrm>
            <a:custGeom>
              <a:avLst/>
              <a:gdLst>
                <a:gd name="T0" fmla="*/ 0 w 162"/>
                <a:gd name="T1" fmla="*/ 0 h 524"/>
                <a:gd name="T2" fmla="*/ 0 w 162"/>
                <a:gd name="T3" fmla="*/ 0 h 524"/>
                <a:gd name="T4" fmla="*/ 162 w 162"/>
                <a:gd name="T5" fmla="*/ 0 h 524"/>
                <a:gd name="T6" fmla="*/ 162 w 162"/>
                <a:gd name="T7" fmla="*/ 524 h 524"/>
                <a:gd name="T8" fmla="*/ 0 w 162"/>
                <a:gd name="T9" fmla="*/ 524 h 524"/>
                <a:gd name="T10" fmla="*/ 0 w 162"/>
                <a:gd name="T11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524">
                  <a:moveTo>
                    <a:pt x="0" y="0"/>
                  </a:moveTo>
                  <a:lnTo>
                    <a:pt x="0" y="0"/>
                  </a:lnTo>
                  <a:lnTo>
                    <a:pt x="162" y="0"/>
                  </a:lnTo>
                  <a:lnTo>
                    <a:pt x="162" y="524"/>
                  </a:lnTo>
                  <a:lnTo>
                    <a:pt x="0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32"/>
            <p:cNvSpPr>
              <a:spLocks/>
            </p:cNvSpPr>
            <p:nvPr/>
          </p:nvSpPr>
          <p:spPr bwMode="auto">
            <a:xfrm>
              <a:off x="2202" y="2033"/>
              <a:ext cx="51" cy="54"/>
            </a:xfrm>
            <a:custGeom>
              <a:avLst/>
              <a:gdLst>
                <a:gd name="T0" fmla="*/ 341 w 503"/>
                <a:gd name="T1" fmla="*/ 0 h 533"/>
                <a:gd name="T2" fmla="*/ 341 w 503"/>
                <a:gd name="T3" fmla="*/ 0 h 533"/>
                <a:gd name="T4" fmla="*/ 503 w 503"/>
                <a:gd name="T5" fmla="*/ 0 h 533"/>
                <a:gd name="T6" fmla="*/ 503 w 503"/>
                <a:gd name="T7" fmla="*/ 312 h 533"/>
                <a:gd name="T8" fmla="*/ 488 w 503"/>
                <a:gd name="T9" fmla="*/ 400 h 533"/>
                <a:gd name="T10" fmla="*/ 443 w 503"/>
                <a:gd name="T11" fmla="*/ 472 h 533"/>
                <a:gd name="T12" fmla="*/ 378 w 503"/>
                <a:gd name="T13" fmla="*/ 516 h 533"/>
                <a:gd name="T14" fmla="*/ 265 w 503"/>
                <a:gd name="T15" fmla="*/ 533 h 533"/>
                <a:gd name="T16" fmla="*/ 181 w 503"/>
                <a:gd name="T17" fmla="*/ 528 h 533"/>
                <a:gd name="T18" fmla="*/ 106 w 503"/>
                <a:gd name="T19" fmla="*/ 507 h 533"/>
                <a:gd name="T20" fmla="*/ 50 w 503"/>
                <a:gd name="T21" fmla="*/ 461 h 533"/>
                <a:gd name="T22" fmla="*/ 15 w 503"/>
                <a:gd name="T23" fmla="*/ 401 h 533"/>
                <a:gd name="T24" fmla="*/ 0 w 503"/>
                <a:gd name="T25" fmla="*/ 312 h 533"/>
                <a:gd name="T26" fmla="*/ 0 w 503"/>
                <a:gd name="T27" fmla="*/ 0 h 533"/>
                <a:gd name="T28" fmla="*/ 162 w 503"/>
                <a:gd name="T29" fmla="*/ 0 h 533"/>
                <a:gd name="T30" fmla="*/ 162 w 503"/>
                <a:gd name="T31" fmla="*/ 320 h 533"/>
                <a:gd name="T32" fmla="*/ 186 w 503"/>
                <a:gd name="T33" fmla="*/ 387 h 533"/>
                <a:gd name="T34" fmla="*/ 252 w 503"/>
                <a:gd name="T35" fmla="*/ 411 h 533"/>
                <a:gd name="T36" fmla="*/ 317 w 503"/>
                <a:gd name="T37" fmla="*/ 387 h 533"/>
                <a:gd name="T38" fmla="*/ 341 w 503"/>
                <a:gd name="T39" fmla="*/ 320 h 533"/>
                <a:gd name="T40" fmla="*/ 341 w 503"/>
                <a:gd name="T41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3" h="533">
                  <a:moveTo>
                    <a:pt x="341" y="0"/>
                  </a:moveTo>
                  <a:lnTo>
                    <a:pt x="341" y="0"/>
                  </a:lnTo>
                  <a:lnTo>
                    <a:pt x="503" y="0"/>
                  </a:lnTo>
                  <a:lnTo>
                    <a:pt x="503" y="312"/>
                  </a:lnTo>
                  <a:cubicBezTo>
                    <a:pt x="503" y="343"/>
                    <a:pt x="498" y="372"/>
                    <a:pt x="488" y="400"/>
                  </a:cubicBezTo>
                  <a:cubicBezTo>
                    <a:pt x="478" y="427"/>
                    <a:pt x="463" y="452"/>
                    <a:pt x="443" y="472"/>
                  </a:cubicBezTo>
                  <a:cubicBezTo>
                    <a:pt x="422" y="493"/>
                    <a:pt x="401" y="507"/>
                    <a:pt x="378" y="516"/>
                  </a:cubicBezTo>
                  <a:cubicBezTo>
                    <a:pt x="346" y="527"/>
                    <a:pt x="309" y="533"/>
                    <a:pt x="265" y="533"/>
                  </a:cubicBezTo>
                  <a:cubicBezTo>
                    <a:pt x="239" y="533"/>
                    <a:pt x="211" y="531"/>
                    <a:pt x="181" y="528"/>
                  </a:cubicBezTo>
                  <a:cubicBezTo>
                    <a:pt x="151" y="524"/>
                    <a:pt x="126" y="517"/>
                    <a:pt x="106" y="507"/>
                  </a:cubicBezTo>
                  <a:cubicBezTo>
                    <a:pt x="85" y="496"/>
                    <a:pt x="67" y="481"/>
                    <a:pt x="50" y="461"/>
                  </a:cubicBezTo>
                  <a:cubicBezTo>
                    <a:pt x="33" y="442"/>
                    <a:pt x="22" y="422"/>
                    <a:pt x="15" y="401"/>
                  </a:cubicBezTo>
                  <a:cubicBezTo>
                    <a:pt x="5" y="368"/>
                    <a:pt x="0" y="338"/>
                    <a:pt x="0" y="312"/>
                  </a:cubicBezTo>
                  <a:lnTo>
                    <a:pt x="0" y="0"/>
                  </a:lnTo>
                  <a:lnTo>
                    <a:pt x="162" y="0"/>
                  </a:lnTo>
                  <a:lnTo>
                    <a:pt x="162" y="320"/>
                  </a:lnTo>
                  <a:cubicBezTo>
                    <a:pt x="162" y="348"/>
                    <a:pt x="170" y="371"/>
                    <a:pt x="186" y="387"/>
                  </a:cubicBezTo>
                  <a:cubicBezTo>
                    <a:pt x="202" y="403"/>
                    <a:pt x="224" y="411"/>
                    <a:pt x="252" y="411"/>
                  </a:cubicBezTo>
                  <a:cubicBezTo>
                    <a:pt x="280" y="411"/>
                    <a:pt x="301" y="403"/>
                    <a:pt x="317" y="387"/>
                  </a:cubicBezTo>
                  <a:cubicBezTo>
                    <a:pt x="333" y="371"/>
                    <a:pt x="341" y="349"/>
                    <a:pt x="341" y="320"/>
                  </a:cubicBezTo>
                  <a:lnTo>
                    <a:pt x="341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33"/>
            <p:cNvSpPr>
              <a:spLocks/>
            </p:cNvSpPr>
            <p:nvPr/>
          </p:nvSpPr>
          <p:spPr bwMode="auto">
            <a:xfrm>
              <a:off x="2264" y="2033"/>
              <a:ext cx="60" cy="53"/>
            </a:xfrm>
            <a:custGeom>
              <a:avLst/>
              <a:gdLst>
                <a:gd name="T0" fmla="*/ 0 w 589"/>
                <a:gd name="T1" fmla="*/ 0 h 524"/>
                <a:gd name="T2" fmla="*/ 0 w 589"/>
                <a:gd name="T3" fmla="*/ 0 h 524"/>
                <a:gd name="T4" fmla="*/ 213 w 589"/>
                <a:gd name="T5" fmla="*/ 0 h 524"/>
                <a:gd name="T6" fmla="*/ 295 w 589"/>
                <a:gd name="T7" fmla="*/ 319 h 524"/>
                <a:gd name="T8" fmla="*/ 377 w 589"/>
                <a:gd name="T9" fmla="*/ 0 h 524"/>
                <a:gd name="T10" fmla="*/ 589 w 589"/>
                <a:gd name="T11" fmla="*/ 0 h 524"/>
                <a:gd name="T12" fmla="*/ 589 w 589"/>
                <a:gd name="T13" fmla="*/ 524 h 524"/>
                <a:gd name="T14" fmla="*/ 457 w 589"/>
                <a:gd name="T15" fmla="*/ 524 h 524"/>
                <a:gd name="T16" fmla="*/ 457 w 589"/>
                <a:gd name="T17" fmla="*/ 124 h 524"/>
                <a:gd name="T18" fmla="*/ 354 w 589"/>
                <a:gd name="T19" fmla="*/ 524 h 524"/>
                <a:gd name="T20" fmla="*/ 235 w 589"/>
                <a:gd name="T21" fmla="*/ 524 h 524"/>
                <a:gd name="T22" fmla="*/ 133 w 589"/>
                <a:gd name="T23" fmla="*/ 124 h 524"/>
                <a:gd name="T24" fmla="*/ 133 w 589"/>
                <a:gd name="T25" fmla="*/ 524 h 524"/>
                <a:gd name="T26" fmla="*/ 0 w 589"/>
                <a:gd name="T27" fmla="*/ 524 h 524"/>
                <a:gd name="T28" fmla="*/ 0 w 589"/>
                <a:gd name="T2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9" h="524">
                  <a:moveTo>
                    <a:pt x="0" y="0"/>
                  </a:moveTo>
                  <a:lnTo>
                    <a:pt x="0" y="0"/>
                  </a:lnTo>
                  <a:lnTo>
                    <a:pt x="213" y="0"/>
                  </a:lnTo>
                  <a:lnTo>
                    <a:pt x="295" y="319"/>
                  </a:lnTo>
                  <a:lnTo>
                    <a:pt x="377" y="0"/>
                  </a:lnTo>
                  <a:lnTo>
                    <a:pt x="589" y="0"/>
                  </a:lnTo>
                  <a:lnTo>
                    <a:pt x="589" y="524"/>
                  </a:lnTo>
                  <a:lnTo>
                    <a:pt x="457" y="524"/>
                  </a:lnTo>
                  <a:lnTo>
                    <a:pt x="457" y="124"/>
                  </a:lnTo>
                  <a:lnTo>
                    <a:pt x="354" y="524"/>
                  </a:lnTo>
                  <a:lnTo>
                    <a:pt x="235" y="524"/>
                  </a:lnTo>
                  <a:lnTo>
                    <a:pt x="133" y="124"/>
                  </a:lnTo>
                  <a:lnTo>
                    <a:pt x="133" y="524"/>
                  </a:lnTo>
                  <a:lnTo>
                    <a:pt x="0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34"/>
            <p:cNvSpPr>
              <a:spLocks/>
            </p:cNvSpPr>
            <p:nvPr/>
          </p:nvSpPr>
          <p:spPr bwMode="auto">
            <a:xfrm>
              <a:off x="2335" y="2033"/>
              <a:ext cx="40" cy="53"/>
            </a:xfrm>
            <a:custGeom>
              <a:avLst/>
              <a:gdLst>
                <a:gd name="T0" fmla="*/ 0 w 401"/>
                <a:gd name="T1" fmla="*/ 0 h 524"/>
                <a:gd name="T2" fmla="*/ 0 w 401"/>
                <a:gd name="T3" fmla="*/ 0 h 524"/>
                <a:gd name="T4" fmla="*/ 401 w 401"/>
                <a:gd name="T5" fmla="*/ 0 h 524"/>
                <a:gd name="T6" fmla="*/ 401 w 401"/>
                <a:gd name="T7" fmla="*/ 113 h 524"/>
                <a:gd name="T8" fmla="*/ 163 w 401"/>
                <a:gd name="T9" fmla="*/ 113 h 524"/>
                <a:gd name="T10" fmla="*/ 163 w 401"/>
                <a:gd name="T11" fmla="*/ 204 h 524"/>
                <a:gd name="T12" fmla="*/ 366 w 401"/>
                <a:gd name="T13" fmla="*/ 204 h 524"/>
                <a:gd name="T14" fmla="*/ 366 w 401"/>
                <a:gd name="T15" fmla="*/ 310 h 524"/>
                <a:gd name="T16" fmla="*/ 163 w 401"/>
                <a:gd name="T17" fmla="*/ 310 h 524"/>
                <a:gd name="T18" fmla="*/ 163 w 401"/>
                <a:gd name="T19" fmla="*/ 524 h 524"/>
                <a:gd name="T20" fmla="*/ 0 w 401"/>
                <a:gd name="T21" fmla="*/ 524 h 524"/>
                <a:gd name="T22" fmla="*/ 0 w 401"/>
                <a:gd name="T23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1" h="524">
                  <a:moveTo>
                    <a:pt x="0" y="0"/>
                  </a:moveTo>
                  <a:lnTo>
                    <a:pt x="0" y="0"/>
                  </a:lnTo>
                  <a:lnTo>
                    <a:pt x="401" y="0"/>
                  </a:lnTo>
                  <a:lnTo>
                    <a:pt x="401" y="113"/>
                  </a:lnTo>
                  <a:lnTo>
                    <a:pt x="163" y="113"/>
                  </a:lnTo>
                  <a:lnTo>
                    <a:pt x="163" y="204"/>
                  </a:lnTo>
                  <a:lnTo>
                    <a:pt x="366" y="204"/>
                  </a:lnTo>
                  <a:lnTo>
                    <a:pt x="366" y="310"/>
                  </a:lnTo>
                  <a:lnTo>
                    <a:pt x="163" y="310"/>
                  </a:lnTo>
                  <a:lnTo>
                    <a:pt x="163" y="524"/>
                  </a:lnTo>
                  <a:lnTo>
                    <a:pt x="0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35"/>
            <p:cNvSpPr>
              <a:spLocks noEditPoints="1"/>
            </p:cNvSpPr>
            <p:nvPr/>
          </p:nvSpPr>
          <p:spPr bwMode="auto">
            <a:xfrm>
              <a:off x="1939" y="2004"/>
              <a:ext cx="111" cy="111"/>
            </a:xfrm>
            <a:custGeom>
              <a:avLst/>
              <a:gdLst>
                <a:gd name="T0" fmla="*/ 399 w 1088"/>
                <a:gd name="T1" fmla="*/ 79 h 1088"/>
                <a:gd name="T2" fmla="*/ 399 w 1088"/>
                <a:gd name="T3" fmla="*/ 79 h 1088"/>
                <a:gd name="T4" fmla="*/ 1009 w 1088"/>
                <a:gd name="T5" fmla="*/ 399 h 1088"/>
                <a:gd name="T6" fmla="*/ 689 w 1088"/>
                <a:gd name="T7" fmla="*/ 1009 h 1088"/>
                <a:gd name="T8" fmla="*/ 79 w 1088"/>
                <a:gd name="T9" fmla="*/ 689 h 1088"/>
                <a:gd name="T10" fmla="*/ 399 w 1088"/>
                <a:gd name="T11" fmla="*/ 79 h 1088"/>
                <a:gd name="T12" fmla="*/ 399 w 1088"/>
                <a:gd name="T13" fmla="*/ 79 h 1088"/>
                <a:gd name="T14" fmla="*/ 439 w 1088"/>
                <a:gd name="T15" fmla="*/ 198 h 1088"/>
                <a:gd name="T16" fmla="*/ 439 w 1088"/>
                <a:gd name="T17" fmla="*/ 198 h 1088"/>
                <a:gd name="T18" fmla="*/ 892 w 1088"/>
                <a:gd name="T19" fmla="*/ 436 h 1088"/>
                <a:gd name="T20" fmla="*/ 654 w 1088"/>
                <a:gd name="T21" fmla="*/ 888 h 1088"/>
                <a:gd name="T22" fmla="*/ 201 w 1088"/>
                <a:gd name="T23" fmla="*/ 651 h 1088"/>
                <a:gd name="T24" fmla="*/ 439 w 1088"/>
                <a:gd name="T25" fmla="*/ 198 h 1088"/>
                <a:gd name="T26" fmla="*/ 439 w 1088"/>
                <a:gd name="T27" fmla="*/ 198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8" h="1088">
                  <a:moveTo>
                    <a:pt x="399" y="79"/>
                  </a:moveTo>
                  <a:lnTo>
                    <a:pt x="399" y="79"/>
                  </a:lnTo>
                  <a:cubicBezTo>
                    <a:pt x="655" y="0"/>
                    <a:pt x="929" y="143"/>
                    <a:pt x="1009" y="399"/>
                  </a:cubicBezTo>
                  <a:cubicBezTo>
                    <a:pt x="1088" y="655"/>
                    <a:pt x="944" y="929"/>
                    <a:pt x="689" y="1009"/>
                  </a:cubicBezTo>
                  <a:cubicBezTo>
                    <a:pt x="433" y="1088"/>
                    <a:pt x="159" y="944"/>
                    <a:pt x="79" y="689"/>
                  </a:cubicBezTo>
                  <a:cubicBezTo>
                    <a:pt x="0" y="433"/>
                    <a:pt x="143" y="159"/>
                    <a:pt x="399" y="79"/>
                  </a:cubicBezTo>
                  <a:lnTo>
                    <a:pt x="399" y="79"/>
                  </a:lnTo>
                  <a:close/>
                  <a:moveTo>
                    <a:pt x="439" y="198"/>
                  </a:moveTo>
                  <a:lnTo>
                    <a:pt x="439" y="198"/>
                  </a:lnTo>
                  <a:cubicBezTo>
                    <a:pt x="629" y="139"/>
                    <a:pt x="832" y="245"/>
                    <a:pt x="892" y="436"/>
                  </a:cubicBezTo>
                  <a:cubicBezTo>
                    <a:pt x="951" y="626"/>
                    <a:pt x="844" y="829"/>
                    <a:pt x="654" y="888"/>
                  </a:cubicBezTo>
                  <a:cubicBezTo>
                    <a:pt x="464" y="947"/>
                    <a:pt x="260" y="841"/>
                    <a:pt x="201" y="651"/>
                  </a:cubicBezTo>
                  <a:cubicBezTo>
                    <a:pt x="142" y="460"/>
                    <a:pt x="249" y="257"/>
                    <a:pt x="439" y="198"/>
                  </a:cubicBezTo>
                  <a:lnTo>
                    <a:pt x="439" y="198"/>
                  </a:lnTo>
                  <a:close/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36"/>
            <p:cNvSpPr>
              <a:spLocks noEditPoints="1"/>
            </p:cNvSpPr>
            <p:nvPr/>
          </p:nvSpPr>
          <p:spPr bwMode="auto">
            <a:xfrm>
              <a:off x="2007" y="2090"/>
              <a:ext cx="48" cy="9"/>
            </a:xfrm>
            <a:custGeom>
              <a:avLst/>
              <a:gdLst>
                <a:gd name="T0" fmla="*/ 274 w 471"/>
                <a:gd name="T1" fmla="*/ 0 h 93"/>
                <a:gd name="T2" fmla="*/ 274 w 471"/>
                <a:gd name="T3" fmla="*/ 0 h 93"/>
                <a:gd name="T4" fmla="*/ 281 w 471"/>
                <a:gd name="T5" fmla="*/ 71 h 93"/>
                <a:gd name="T6" fmla="*/ 390 w 471"/>
                <a:gd name="T7" fmla="*/ 41 h 93"/>
                <a:gd name="T8" fmla="*/ 386 w 471"/>
                <a:gd name="T9" fmla="*/ 1 h 93"/>
                <a:gd name="T10" fmla="*/ 274 w 471"/>
                <a:gd name="T11" fmla="*/ 0 h 93"/>
                <a:gd name="T12" fmla="*/ 274 w 471"/>
                <a:gd name="T13" fmla="*/ 0 h 93"/>
                <a:gd name="T14" fmla="*/ 30 w 471"/>
                <a:gd name="T15" fmla="*/ 28 h 93"/>
                <a:gd name="T16" fmla="*/ 30 w 471"/>
                <a:gd name="T17" fmla="*/ 28 h 93"/>
                <a:gd name="T18" fmla="*/ 467 w 471"/>
                <a:gd name="T19" fmla="*/ 7 h 93"/>
                <a:gd name="T20" fmla="*/ 471 w 471"/>
                <a:gd name="T21" fmla="*/ 19 h 93"/>
                <a:gd name="T22" fmla="*/ 153 w 471"/>
                <a:gd name="T23" fmla="*/ 93 h 93"/>
                <a:gd name="T24" fmla="*/ 188 w 471"/>
                <a:gd name="T25" fmla="*/ 66 h 93"/>
                <a:gd name="T26" fmla="*/ 415 w 471"/>
                <a:gd name="T27" fmla="*/ 19 h 93"/>
                <a:gd name="T28" fmla="*/ 0 w 471"/>
                <a:gd name="T29" fmla="*/ 45 h 93"/>
                <a:gd name="T30" fmla="*/ 30 w 471"/>
                <a:gd name="T31" fmla="*/ 2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1" h="93">
                  <a:moveTo>
                    <a:pt x="274" y="0"/>
                  </a:moveTo>
                  <a:lnTo>
                    <a:pt x="274" y="0"/>
                  </a:lnTo>
                  <a:lnTo>
                    <a:pt x="281" y="71"/>
                  </a:lnTo>
                  <a:lnTo>
                    <a:pt x="390" y="41"/>
                  </a:lnTo>
                  <a:lnTo>
                    <a:pt x="386" y="1"/>
                  </a:lnTo>
                  <a:lnTo>
                    <a:pt x="274" y="0"/>
                  </a:lnTo>
                  <a:lnTo>
                    <a:pt x="274" y="0"/>
                  </a:lnTo>
                  <a:close/>
                  <a:moveTo>
                    <a:pt x="30" y="28"/>
                  </a:moveTo>
                  <a:lnTo>
                    <a:pt x="30" y="28"/>
                  </a:lnTo>
                  <a:cubicBezTo>
                    <a:pt x="175" y="21"/>
                    <a:pt x="314" y="20"/>
                    <a:pt x="467" y="7"/>
                  </a:cubicBezTo>
                  <a:lnTo>
                    <a:pt x="471" y="19"/>
                  </a:lnTo>
                  <a:cubicBezTo>
                    <a:pt x="361" y="30"/>
                    <a:pt x="255" y="55"/>
                    <a:pt x="153" y="93"/>
                  </a:cubicBezTo>
                  <a:lnTo>
                    <a:pt x="188" y="66"/>
                  </a:lnTo>
                  <a:cubicBezTo>
                    <a:pt x="258" y="40"/>
                    <a:pt x="341" y="22"/>
                    <a:pt x="415" y="19"/>
                  </a:cubicBezTo>
                  <a:cubicBezTo>
                    <a:pt x="271" y="31"/>
                    <a:pt x="134" y="39"/>
                    <a:pt x="0" y="45"/>
                  </a:cubicBezTo>
                  <a:lnTo>
                    <a:pt x="30" y="28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37"/>
            <p:cNvSpPr>
              <a:spLocks noEditPoints="1"/>
            </p:cNvSpPr>
            <p:nvPr/>
          </p:nvSpPr>
          <p:spPr bwMode="auto">
            <a:xfrm>
              <a:off x="1992" y="1991"/>
              <a:ext cx="27" cy="40"/>
            </a:xfrm>
            <a:custGeom>
              <a:avLst/>
              <a:gdLst>
                <a:gd name="T0" fmla="*/ 91 w 267"/>
                <a:gd name="T1" fmla="*/ 180 h 394"/>
                <a:gd name="T2" fmla="*/ 91 w 267"/>
                <a:gd name="T3" fmla="*/ 180 h 394"/>
                <a:gd name="T4" fmla="*/ 149 w 267"/>
                <a:gd name="T5" fmla="*/ 138 h 394"/>
                <a:gd name="T6" fmla="*/ 68 w 267"/>
                <a:gd name="T7" fmla="*/ 59 h 394"/>
                <a:gd name="T8" fmla="*/ 36 w 267"/>
                <a:gd name="T9" fmla="*/ 82 h 394"/>
                <a:gd name="T10" fmla="*/ 91 w 267"/>
                <a:gd name="T11" fmla="*/ 180 h 394"/>
                <a:gd name="T12" fmla="*/ 91 w 267"/>
                <a:gd name="T13" fmla="*/ 180 h 394"/>
                <a:gd name="T14" fmla="*/ 237 w 267"/>
                <a:gd name="T15" fmla="*/ 377 h 394"/>
                <a:gd name="T16" fmla="*/ 237 w 267"/>
                <a:gd name="T17" fmla="*/ 377 h 394"/>
                <a:gd name="T18" fmla="*/ 0 w 267"/>
                <a:gd name="T19" fmla="*/ 9 h 394"/>
                <a:gd name="T20" fmla="*/ 8 w 267"/>
                <a:gd name="T21" fmla="*/ 0 h 394"/>
                <a:gd name="T22" fmla="*/ 232 w 267"/>
                <a:gd name="T23" fmla="*/ 238 h 394"/>
                <a:gd name="T24" fmla="*/ 191 w 267"/>
                <a:gd name="T25" fmla="*/ 222 h 394"/>
                <a:gd name="T26" fmla="*/ 36 w 267"/>
                <a:gd name="T27" fmla="*/ 48 h 394"/>
                <a:gd name="T28" fmla="*/ 267 w 267"/>
                <a:gd name="T29" fmla="*/ 394 h 394"/>
                <a:gd name="T30" fmla="*/ 237 w 267"/>
                <a:gd name="T31" fmla="*/ 37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7" h="394">
                  <a:moveTo>
                    <a:pt x="91" y="180"/>
                  </a:moveTo>
                  <a:lnTo>
                    <a:pt x="91" y="180"/>
                  </a:lnTo>
                  <a:lnTo>
                    <a:pt x="149" y="138"/>
                  </a:lnTo>
                  <a:lnTo>
                    <a:pt x="68" y="59"/>
                  </a:lnTo>
                  <a:lnTo>
                    <a:pt x="36" y="82"/>
                  </a:lnTo>
                  <a:lnTo>
                    <a:pt x="91" y="180"/>
                  </a:lnTo>
                  <a:lnTo>
                    <a:pt x="91" y="180"/>
                  </a:lnTo>
                  <a:close/>
                  <a:moveTo>
                    <a:pt x="237" y="377"/>
                  </a:moveTo>
                  <a:lnTo>
                    <a:pt x="237" y="377"/>
                  </a:lnTo>
                  <a:cubicBezTo>
                    <a:pt x="158" y="255"/>
                    <a:pt x="88" y="135"/>
                    <a:pt x="0" y="9"/>
                  </a:cubicBezTo>
                  <a:lnTo>
                    <a:pt x="8" y="0"/>
                  </a:lnTo>
                  <a:cubicBezTo>
                    <a:pt x="74" y="89"/>
                    <a:pt x="148" y="169"/>
                    <a:pt x="232" y="238"/>
                  </a:cubicBezTo>
                  <a:lnTo>
                    <a:pt x="191" y="222"/>
                  </a:lnTo>
                  <a:cubicBezTo>
                    <a:pt x="133" y="174"/>
                    <a:pt x="77" y="111"/>
                    <a:pt x="36" y="48"/>
                  </a:cubicBezTo>
                  <a:cubicBezTo>
                    <a:pt x="119" y="167"/>
                    <a:pt x="194" y="281"/>
                    <a:pt x="267" y="394"/>
                  </a:cubicBezTo>
                  <a:lnTo>
                    <a:pt x="237" y="377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38"/>
            <p:cNvSpPr>
              <a:spLocks noEditPoints="1"/>
            </p:cNvSpPr>
            <p:nvPr/>
          </p:nvSpPr>
          <p:spPr bwMode="auto">
            <a:xfrm>
              <a:off x="1936" y="2052"/>
              <a:ext cx="22" cy="43"/>
            </a:xfrm>
            <a:custGeom>
              <a:avLst/>
              <a:gdLst>
                <a:gd name="T0" fmla="*/ 115 w 213"/>
                <a:gd name="T1" fmla="*/ 260 h 424"/>
                <a:gd name="T2" fmla="*/ 115 w 213"/>
                <a:gd name="T3" fmla="*/ 260 h 424"/>
                <a:gd name="T4" fmla="*/ 50 w 213"/>
                <a:gd name="T5" fmla="*/ 230 h 424"/>
                <a:gd name="T6" fmla="*/ 22 w 213"/>
                <a:gd name="T7" fmla="*/ 340 h 424"/>
                <a:gd name="T8" fmla="*/ 58 w 213"/>
                <a:gd name="T9" fmla="*/ 356 h 424"/>
                <a:gd name="T10" fmla="*/ 115 w 213"/>
                <a:gd name="T11" fmla="*/ 260 h 424"/>
                <a:gd name="T12" fmla="*/ 115 w 213"/>
                <a:gd name="T13" fmla="*/ 260 h 424"/>
                <a:gd name="T14" fmla="*/ 213 w 213"/>
                <a:gd name="T15" fmla="*/ 34 h 424"/>
                <a:gd name="T16" fmla="*/ 213 w 213"/>
                <a:gd name="T17" fmla="*/ 34 h 424"/>
                <a:gd name="T18" fmla="*/ 12 w 213"/>
                <a:gd name="T19" fmla="*/ 424 h 424"/>
                <a:gd name="T20" fmla="*/ 0 w 213"/>
                <a:gd name="T21" fmla="*/ 421 h 424"/>
                <a:gd name="T22" fmla="*/ 95 w 213"/>
                <a:gd name="T23" fmla="*/ 109 h 424"/>
                <a:gd name="T24" fmla="*/ 101 w 213"/>
                <a:gd name="T25" fmla="*/ 152 h 424"/>
                <a:gd name="T26" fmla="*/ 28 w 213"/>
                <a:gd name="T27" fmla="*/ 373 h 424"/>
                <a:gd name="T28" fmla="*/ 213 w 213"/>
                <a:gd name="T29" fmla="*/ 0 h 424"/>
                <a:gd name="T30" fmla="*/ 213 w 213"/>
                <a:gd name="T31" fmla="*/ 3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424">
                  <a:moveTo>
                    <a:pt x="115" y="260"/>
                  </a:moveTo>
                  <a:lnTo>
                    <a:pt x="115" y="260"/>
                  </a:lnTo>
                  <a:lnTo>
                    <a:pt x="50" y="230"/>
                  </a:lnTo>
                  <a:lnTo>
                    <a:pt x="22" y="340"/>
                  </a:lnTo>
                  <a:lnTo>
                    <a:pt x="58" y="356"/>
                  </a:lnTo>
                  <a:lnTo>
                    <a:pt x="115" y="260"/>
                  </a:lnTo>
                  <a:lnTo>
                    <a:pt x="115" y="260"/>
                  </a:lnTo>
                  <a:close/>
                  <a:moveTo>
                    <a:pt x="213" y="34"/>
                  </a:moveTo>
                  <a:lnTo>
                    <a:pt x="213" y="34"/>
                  </a:lnTo>
                  <a:cubicBezTo>
                    <a:pt x="146" y="164"/>
                    <a:pt x="77" y="285"/>
                    <a:pt x="12" y="424"/>
                  </a:cubicBezTo>
                  <a:lnTo>
                    <a:pt x="0" y="421"/>
                  </a:lnTo>
                  <a:cubicBezTo>
                    <a:pt x="45" y="320"/>
                    <a:pt x="77" y="216"/>
                    <a:pt x="95" y="109"/>
                  </a:cubicBezTo>
                  <a:lnTo>
                    <a:pt x="101" y="152"/>
                  </a:lnTo>
                  <a:cubicBezTo>
                    <a:pt x="89" y="226"/>
                    <a:pt x="62" y="306"/>
                    <a:pt x="28" y="373"/>
                  </a:cubicBezTo>
                  <a:cubicBezTo>
                    <a:pt x="90" y="242"/>
                    <a:pt x="151" y="120"/>
                    <a:pt x="213" y="0"/>
                  </a:cubicBezTo>
                  <a:lnTo>
                    <a:pt x="213" y="34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39"/>
            <p:cNvSpPr>
              <a:spLocks/>
            </p:cNvSpPr>
            <p:nvPr/>
          </p:nvSpPr>
          <p:spPr bwMode="auto">
            <a:xfrm>
              <a:off x="1977" y="2061"/>
              <a:ext cx="49" cy="51"/>
            </a:xfrm>
            <a:custGeom>
              <a:avLst/>
              <a:gdLst>
                <a:gd name="T0" fmla="*/ 163 w 478"/>
                <a:gd name="T1" fmla="*/ 0 h 498"/>
                <a:gd name="T2" fmla="*/ 163 w 478"/>
                <a:gd name="T3" fmla="*/ 0 h 498"/>
                <a:gd name="T4" fmla="*/ 8 w 478"/>
                <a:gd name="T5" fmla="*/ 259 h 498"/>
                <a:gd name="T6" fmla="*/ 115 w 478"/>
                <a:gd name="T7" fmla="*/ 449 h 498"/>
                <a:gd name="T8" fmla="*/ 201 w 478"/>
                <a:gd name="T9" fmla="*/ 494 h 498"/>
                <a:gd name="T10" fmla="*/ 287 w 478"/>
                <a:gd name="T11" fmla="*/ 483 h 498"/>
                <a:gd name="T12" fmla="*/ 453 w 478"/>
                <a:gd name="T13" fmla="*/ 416 h 498"/>
                <a:gd name="T14" fmla="*/ 478 w 478"/>
                <a:gd name="T15" fmla="*/ 397 h 498"/>
                <a:gd name="T16" fmla="*/ 459 w 478"/>
                <a:gd name="T17" fmla="*/ 372 h 498"/>
                <a:gd name="T18" fmla="*/ 351 w 478"/>
                <a:gd name="T19" fmla="*/ 410 h 498"/>
                <a:gd name="T20" fmla="*/ 156 w 478"/>
                <a:gd name="T21" fmla="*/ 320 h 498"/>
                <a:gd name="T22" fmla="*/ 160 w 478"/>
                <a:gd name="T23" fmla="*/ 110 h 498"/>
                <a:gd name="T24" fmla="*/ 176 w 478"/>
                <a:gd name="T25" fmla="*/ 6 h 498"/>
                <a:gd name="T26" fmla="*/ 163 w 478"/>
                <a:gd name="T27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8" h="498">
                  <a:moveTo>
                    <a:pt x="163" y="0"/>
                  </a:moveTo>
                  <a:lnTo>
                    <a:pt x="163" y="0"/>
                  </a:lnTo>
                  <a:cubicBezTo>
                    <a:pt x="163" y="0"/>
                    <a:pt x="16" y="213"/>
                    <a:pt x="8" y="259"/>
                  </a:cubicBezTo>
                  <a:cubicBezTo>
                    <a:pt x="0" y="305"/>
                    <a:pt x="6" y="382"/>
                    <a:pt x="115" y="449"/>
                  </a:cubicBezTo>
                  <a:cubicBezTo>
                    <a:pt x="154" y="473"/>
                    <a:pt x="179" y="486"/>
                    <a:pt x="201" y="494"/>
                  </a:cubicBezTo>
                  <a:cubicBezTo>
                    <a:pt x="226" y="498"/>
                    <a:pt x="252" y="490"/>
                    <a:pt x="287" y="483"/>
                  </a:cubicBezTo>
                  <a:cubicBezTo>
                    <a:pt x="349" y="472"/>
                    <a:pt x="434" y="430"/>
                    <a:pt x="453" y="416"/>
                  </a:cubicBezTo>
                  <a:cubicBezTo>
                    <a:pt x="472" y="402"/>
                    <a:pt x="478" y="397"/>
                    <a:pt x="478" y="397"/>
                  </a:cubicBezTo>
                  <a:lnTo>
                    <a:pt x="459" y="372"/>
                  </a:lnTo>
                  <a:cubicBezTo>
                    <a:pt x="459" y="372"/>
                    <a:pt x="403" y="409"/>
                    <a:pt x="351" y="410"/>
                  </a:cubicBezTo>
                  <a:cubicBezTo>
                    <a:pt x="298" y="412"/>
                    <a:pt x="190" y="380"/>
                    <a:pt x="156" y="320"/>
                  </a:cubicBezTo>
                  <a:cubicBezTo>
                    <a:pt x="123" y="261"/>
                    <a:pt x="154" y="161"/>
                    <a:pt x="160" y="110"/>
                  </a:cubicBezTo>
                  <a:cubicBezTo>
                    <a:pt x="166" y="59"/>
                    <a:pt x="176" y="6"/>
                    <a:pt x="176" y="6"/>
                  </a:cubicBezTo>
                  <a:lnTo>
                    <a:pt x="163" y="0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40"/>
            <p:cNvSpPr>
              <a:spLocks/>
            </p:cNvSpPr>
            <p:nvPr/>
          </p:nvSpPr>
          <p:spPr bwMode="auto">
            <a:xfrm>
              <a:off x="1951" y="2057"/>
              <a:ext cx="42" cy="50"/>
            </a:xfrm>
            <a:custGeom>
              <a:avLst/>
              <a:gdLst>
                <a:gd name="T0" fmla="*/ 413 w 415"/>
                <a:gd name="T1" fmla="*/ 21 h 492"/>
                <a:gd name="T2" fmla="*/ 413 w 415"/>
                <a:gd name="T3" fmla="*/ 21 h 492"/>
                <a:gd name="T4" fmla="*/ 112 w 415"/>
                <a:gd name="T5" fmla="*/ 16 h 492"/>
                <a:gd name="T6" fmla="*/ 1 w 415"/>
                <a:gd name="T7" fmla="*/ 203 h 492"/>
                <a:gd name="T8" fmla="*/ 5 w 415"/>
                <a:gd name="T9" fmla="*/ 300 h 492"/>
                <a:gd name="T10" fmla="*/ 57 w 415"/>
                <a:gd name="T11" fmla="*/ 370 h 492"/>
                <a:gd name="T12" fmla="*/ 199 w 415"/>
                <a:gd name="T13" fmla="*/ 480 h 492"/>
                <a:gd name="T14" fmla="*/ 227 w 415"/>
                <a:gd name="T15" fmla="*/ 492 h 492"/>
                <a:gd name="T16" fmla="*/ 239 w 415"/>
                <a:gd name="T17" fmla="*/ 463 h 492"/>
                <a:gd name="T18" fmla="*/ 152 w 415"/>
                <a:gd name="T19" fmla="*/ 388 h 492"/>
                <a:gd name="T20" fmla="*/ 133 w 415"/>
                <a:gd name="T21" fmla="*/ 175 h 492"/>
                <a:gd name="T22" fmla="*/ 317 w 415"/>
                <a:gd name="T23" fmla="*/ 73 h 492"/>
                <a:gd name="T24" fmla="*/ 415 w 415"/>
                <a:gd name="T25" fmla="*/ 35 h 492"/>
                <a:gd name="T26" fmla="*/ 413 w 415"/>
                <a:gd name="T27" fmla="*/ 2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5" h="492">
                  <a:moveTo>
                    <a:pt x="413" y="21"/>
                  </a:moveTo>
                  <a:lnTo>
                    <a:pt x="413" y="21"/>
                  </a:lnTo>
                  <a:cubicBezTo>
                    <a:pt x="413" y="21"/>
                    <a:pt x="155" y="0"/>
                    <a:pt x="112" y="16"/>
                  </a:cubicBezTo>
                  <a:cubicBezTo>
                    <a:pt x="68" y="32"/>
                    <a:pt x="4" y="76"/>
                    <a:pt x="1" y="203"/>
                  </a:cubicBezTo>
                  <a:cubicBezTo>
                    <a:pt x="0" y="250"/>
                    <a:pt x="1" y="277"/>
                    <a:pt x="5" y="300"/>
                  </a:cubicBezTo>
                  <a:cubicBezTo>
                    <a:pt x="14" y="324"/>
                    <a:pt x="34" y="343"/>
                    <a:pt x="57" y="370"/>
                  </a:cubicBezTo>
                  <a:cubicBezTo>
                    <a:pt x="99" y="418"/>
                    <a:pt x="177" y="471"/>
                    <a:pt x="199" y="480"/>
                  </a:cubicBezTo>
                  <a:cubicBezTo>
                    <a:pt x="220" y="489"/>
                    <a:pt x="227" y="492"/>
                    <a:pt x="227" y="492"/>
                  </a:cubicBezTo>
                  <a:lnTo>
                    <a:pt x="239" y="463"/>
                  </a:lnTo>
                  <a:cubicBezTo>
                    <a:pt x="239" y="463"/>
                    <a:pt x="180" y="433"/>
                    <a:pt x="152" y="388"/>
                  </a:cubicBezTo>
                  <a:cubicBezTo>
                    <a:pt x="124" y="344"/>
                    <a:pt x="98" y="234"/>
                    <a:pt x="133" y="175"/>
                  </a:cubicBezTo>
                  <a:cubicBezTo>
                    <a:pt x="168" y="117"/>
                    <a:pt x="269" y="94"/>
                    <a:pt x="317" y="73"/>
                  </a:cubicBezTo>
                  <a:cubicBezTo>
                    <a:pt x="364" y="53"/>
                    <a:pt x="415" y="35"/>
                    <a:pt x="415" y="35"/>
                  </a:cubicBezTo>
                  <a:lnTo>
                    <a:pt x="413" y="21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41"/>
            <p:cNvSpPr>
              <a:spLocks/>
            </p:cNvSpPr>
            <p:nvPr/>
          </p:nvSpPr>
          <p:spPr bwMode="auto">
            <a:xfrm>
              <a:off x="1942" y="2024"/>
              <a:ext cx="52" cy="41"/>
            </a:xfrm>
            <a:custGeom>
              <a:avLst/>
              <a:gdLst>
                <a:gd name="T0" fmla="*/ 507 w 507"/>
                <a:gd name="T1" fmla="*/ 328 h 402"/>
                <a:gd name="T2" fmla="*/ 507 w 507"/>
                <a:gd name="T3" fmla="*/ 328 h 402"/>
                <a:gd name="T4" fmla="*/ 361 w 507"/>
                <a:gd name="T5" fmla="*/ 64 h 402"/>
                <a:gd name="T6" fmla="*/ 143 w 507"/>
                <a:gd name="T7" fmla="*/ 62 h 402"/>
                <a:gd name="T8" fmla="*/ 62 w 507"/>
                <a:gd name="T9" fmla="*/ 114 h 402"/>
                <a:gd name="T10" fmla="*/ 27 w 507"/>
                <a:gd name="T11" fmla="*/ 194 h 402"/>
                <a:gd name="T12" fmla="*/ 3 w 507"/>
                <a:gd name="T13" fmla="*/ 371 h 402"/>
                <a:gd name="T14" fmla="*/ 6 w 507"/>
                <a:gd name="T15" fmla="*/ 402 h 402"/>
                <a:gd name="T16" fmla="*/ 38 w 507"/>
                <a:gd name="T17" fmla="*/ 398 h 402"/>
                <a:gd name="T18" fmla="*/ 59 w 507"/>
                <a:gd name="T19" fmla="*/ 285 h 402"/>
                <a:gd name="T20" fmla="*/ 234 w 507"/>
                <a:gd name="T21" fmla="*/ 162 h 402"/>
                <a:gd name="T22" fmla="*/ 414 w 507"/>
                <a:gd name="T23" fmla="*/ 270 h 402"/>
                <a:gd name="T24" fmla="*/ 497 w 507"/>
                <a:gd name="T25" fmla="*/ 336 h 402"/>
                <a:gd name="T26" fmla="*/ 507 w 507"/>
                <a:gd name="T27" fmla="*/ 32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7" h="402">
                  <a:moveTo>
                    <a:pt x="507" y="328"/>
                  </a:moveTo>
                  <a:lnTo>
                    <a:pt x="507" y="328"/>
                  </a:lnTo>
                  <a:cubicBezTo>
                    <a:pt x="507" y="328"/>
                    <a:pt x="396" y="94"/>
                    <a:pt x="361" y="64"/>
                  </a:cubicBezTo>
                  <a:cubicBezTo>
                    <a:pt x="326" y="34"/>
                    <a:pt x="256" y="0"/>
                    <a:pt x="143" y="62"/>
                  </a:cubicBezTo>
                  <a:cubicBezTo>
                    <a:pt x="103" y="84"/>
                    <a:pt x="80" y="99"/>
                    <a:pt x="62" y="114"/>
                  </a:cubicBezTo>
                  <a:cubicBezTo>
                    <a:pt x="45" y="134"/>
                    <a:pt x="39" y="159"/>
                    <a:pt x="27" y="194"/>
                  </a:cubicBezTo>
                  <a:cubicBezTo>
                    <a:pt x="6" y="253"/>
                    <a:pt x="0" y="348"/>
                    <a:pt x="3" y="371"/>
                  </a:cubicBezTo>
                  <a:cubicBezTo>
                    <a:pt x="5" y="394"/>
                    <a:pt x="6" y="402"/>
                    <a:pt x="6" y="402"/>
                  </a:cubicBezTo>
                  <a:lnTo>
                    <a:pt x="38" y="398"/>
                  </a:lnTo>
                  <a:cubicBezTo>
                    <a:pt x="38" y="398"/>
                    <a:pt x="34" y="332"/>
                    <a:pt x="59" y="285"/>
                  </a:cubicBezTo>
                  <a:cubicBezTo>
                    <a:pt x="84" y="238"/>
                    <a:pt x="166" y="161"/>
                    <a:pt x="234" y="162"/>
                  </a:cubicBezTo>
                  <a:cubicBezTo>
                    <a:pt x="302" y="163"/>
                    <a:pt x="372" y="240"/>
                    <a:pt x="414" y="270"/>
                  </a:cubicBezTo>
                  <a:cubicBezTo>
                    <a:pt x="455" y="301"/>
                    <a:pt x="497" y="336"/>
                    <a:pt x="497" y="336"/>
                  </a:cubicBezTo>
                  <a:lnTo>
                    <a:pt x="507" y="328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42"/>
            <p:cNvSpPr>
              <a:spLocks/>
            </p:cNvSpPr>
            <p:nvPr/>
          </p:nvSpPr>
          <p:spPr bwMode="auto">
            <a:xfrm>
              <a:off x="1964" y="2007"/>
              <a:ext cx="48" cy="51"/>
            </a:xfrm>
            <a:custGeom>
              <a:avLst/>
              <a:gdLst>
                <a:gd name="T0" fmla="*/ 314 w 478"/>
                <a:gd name="T1" fmla="*/ 498 h 498"/>
                <a:gd name="T2" fmla="*/ 314 w 478"/>
                <a:gd name="T3" fmla="*/ 498 h 498"/>
                <a:gd name="T4" fmla="*/ 470 w 478"/>
                <a:gd name="T5" fmla="*/ 239 h 498"/>
                <a:gd name="T6" fmla="*/ 363 w 478"/>
                <a:gd name="T7" fmla="*/ 49 h 498"/>
                <a:gd name="T8" fmla="*/ 277 w 478"/>
                <a:gd name="T9" fmla="*/ 5 h 498"/>
                <a:gd name="T10" fmla="*/ 190 w 478"/>
                <a:gd name="T11" fmla="*/ 15 h 498"/>
                <a:gd name="T12" fmla="*/ 24 w 478"/>
                <a:gd name="T13" fmla="*/ 82 h 498"/>
                <a:gd name="T14" fmla="*/ 0 w 478"/>
                <a:gd name="T15" fmla="*/ 101 h 498"/>
                <a:gd name="T16" fmla="*/ 19 w 478"/>
                <a:gd name="T17" fmla="*/ 126 h 498"/>
                <a:gd name="T18" fmla="*/ 127 w 478"/>
                <a:gd name="T19" fmla="*/ 88 h 498"/>
                <a:gd name="T20" fmla="*/ 321 w 478"/>
                <a:gd name="T21" fmla="*/ 178 h 498"/>
                <a:gd name="T22" fmla="*/ 317 w 478"/>
                <a:gd name="T23" fmla="*/ 388 h 498"/>
                <a:gd name="T24" fmla="*/ 302 w 478"/>
                <a:gd name="T25" fmla="*/ 492 h 498"/>
                <a:gd name="T26" fmla="*/ 314 w 478"/>
                <a:gd name="T27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8" h="498">
                  <a:moveTo>
                    <a:pt x="314" y="498"/>
                  </a:moveTo>
                  <a:lnTo>
                    <a:pt x="314" y="498"/>
                  </a:lnTo>
                  <a:cubicBezTo>
                    <a:pt x="314" y="498"/>
                    <a:pt x="461" y="285"/>
                    <a:pt x="470" y="239"/>
                  </a:cubicBezTo>
                  <a:cubicBezTo>
                    <a:pt x="478" y="194"/>
                    <a:pt x="472" y="116"/>
                    <a:pt x="363" y="49"/>
                  </a:cubicBezTo>
                  <a:cubicBezTo>
                    <a:pt x="323" y="25"/>
                    <a:pt x="299" y="12"/>
                    <a:pt x="277" y="5"/>
                  </a:cubicBezTo>
                  <a:cubicBezTo>
                    <a:pt x="251" y="0"/>
                    <a:pt x="226" y="8"/>
                    <a:pt x="190" y="15"/>
                  </a:cubicBezTo>
                  <a:cubicBezTo>
                    <a:pt x="128" y="26"/>
                    <a:pt x="43" y="68"/>
                    <a:pt x="24" y="82"/>
                  </a:cubicBezTo>
                  <a:cubicBezTo>
                    <a:pt x="6" y="96"/>
                    <a:pt x="0" y="101"/>
                    <a:pt x="0" y="101"/>
                  </a:cubicBezTo>
                  <a:lnTo>
                    <a:pt x="19" y="126"/>
                  </a:lnTo>
                  <a:cubicBezTo>
                    <a:pt x="19" y="126"/>
                    <a:pt x="74" y="90"/>
                    <a:pt x="127" y="88"/>
                  </a:cubicBezTo>
                  <a:cubicBezTo>
                    <a:pt x="180" y="86"/>
                    <a:pt x="288" y="118"/>
                    <a:pt x="321" y="178"/>
                  </a:cubicBezTo>
                  <a:cubicBezTo>
                    <a:pt x="354" y="237"/>
                    <a:pt x="323" y="337"/>
                    <a:pt x="317" y="388"/>
                  </a:cubicBezTo>
                  <a:cubicBezTo>
                    <a:pt x="311" y="439"/>
                    <a:pt x="302" y="492"/>
                    <a:pt x="302" y="492"/>
                  </a:cubicBezTo>
                  <a:lnTo>
                    <a:pt x="314" y="498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43"/>
            <p:cNvSpPr>
              <a:spLocks/>
            </p:cNvSpPr>
            <p:nvPr/>
          </p:nvSpPr>
          <p:spPr bwMode="auto">
            <a:xfrm>
              <a:off x="1996" y="2011"/>
              <a:ext cx="43" cy="51"/>
            </a:xfrm>
            <a:custGeom>
              <a:avLst/>
              <a:gdLst>
                <a:gd name="T0" fmla="*/ 2 w 416"/>
                <a:gd name="T1" fmla="*/ 471 h 492"/>
                <a:gd name="T2" fmla="*/ 2 w 416"/>
                <a:gd name="T3" fmla="*/ 471 h 492"/>
                <a:gd name="T4" fmla="*/ 304 w 416"/>
                <a:gd name="T5" fmla="*/ 476 h 492"/>
                <a:gd name="T6" fmla="*/ 415 w 416"/>
                <a:gd name="T7" fmla="*/ 289 h 492"/>
                <a:gd name="T8" fmla="*/ 410 w 416"/>
                <a:gd name="T9" fmla="*/ 192 h 492"/>
                <a:gd name="T10" fmla="*/ 358 w 416"/>
                <a:gd name="T11" fmla="*/ 122 h 492"/>
                <a:gd name="T12" fmla="*/ 217 w 416"/>
                <a:gd name="T13" fmla="*/ 12 h 492"/>
                <a:gd name="T14" fmla="*/ 189 w 416"/>
                <a:gd name="T15" fmla="*/ 0 h 492"/>
                <a:gd name="T16" fmla="*/ 176 w 416"/>
                <a:gd name="T17" fmla="*/ 29 h 492"/>
                <a:gd name="T18" fmla="*/ 264 w 416"/>
                <a:gd name="T19" fmla="*/ 104 h 492"/>
                <a:gd name="T20" fmla="*/ 283 w 416"/>
                <a:gd name="T21" fmla="*/ 317 h 492"/>
                <a:gd name="T22" fmla="*/ 99 w 416"/>
                <a:gd name="T23" fmla="*/ 419 h 492"/>
                <a:gd name="T24" fmla="*/ 0 w 416"/>
                <a:gd name="T25" fmla="*/ 457 h 492"/>
                <a:gd name="T26" fmla="*/ 2 w 416"/>
                <a:gd name="T27" fmla="*/ 47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6" h="492">
                  <a:moveTo>
                    <a:pt x="2" y="471"/>
                  </a:moveTo>
                  <a:lnTo>
                    <a:pt x="2" y="471"/>
                  </a:lnTo>
                  <a:cubicBezTo>
                    <a:pt x="2" y="471"/>
                    <a:pt x="260" y="492"/>
                    <a:pt x="304" y="476"/>
                  </a:cubicBezTo>
                  <a:cubicBezTo>
                    <a:pt x="347" y="460"/>
                    <a:pt x="412" y="417"/>
                    <a:pt x="415" y="289"/>
                  </a:cubicBezTo>
                  <a:cubicBezTo>
                    <a:pt x="416" y="242"/>
                    <a:pt x="415" y="215"/>
                    <a:pt x="410" y="192"/>
                  </a:cubicBezTo>
                  <a:cubicBezTo>
                    <a:pt x="401" y="168"/>
                    <a:pt x="382" y="150"/>
                    <a:pt x="358" y="122"/>
                  </a:cubicBezTo>
                  <a:cubicBezTo>
                    <a:pt x="317" y="74"/>
                    <a:pt x="239" y="21"/>
                    <a:pt x="217" y="12"/>
                  </a:cubicBezTo>
                  <a:cubicBezTo>
                    <a:pt x="195" y="3"/>
                    <a:pt x="189" y="0"/>
                    <a:pt x="189" y="0"/>
                  </a:cubicBezTo>
                  <a:lnTo>
                    <a:pt x="176" y="29"/>
                  </a:lnTo>
                  <a:cubicBezTo>
                    <a:pt x="176" y="29"/>
                    <a:pt x="236" y="59"/>
                    <a:pt x="264" y="104"/>
                  </a:cubicBezTo>
                  <a:cubicBezTo>
                    <a:pt x="292" y="149"/>
                    <a:pt x="317" y="258"/>
                    <a:pt x="283" y="317"/>
                  </a:cubicBezTo>
                  <a:cubicBezTo>
                    <a:pt x="247" y="375"/>
                    <a:pt x="146" y="398"/>
                    <a:pt x="99" y="419"/>
                  </a:cubicBezTo>
                  <a:cubicBezTo>
                    <a:pt x="52" y="439"/>
                    <a:pt x="0" y="457"/>
                    <a:pt x="0" y="457"/>
                  </a:cubicBezTo>
                  <a:lnTo>
                    <a:pt x="2" y="471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44"/>
            <p:cNvSpPr>
              <a:spLocks/>
            </p:cNvSpPr>
            <p:nvPr/>
          </p:nvSpPr>
          <p:spPr bwMode="auto">
            <a:xfrm>
              <a:off x="1995" y="2053"/>
              <a:ext cx="52" cy="41"/>
            </a:xfrm>
            <a:custGeom>
              <a:avLst/>
              <a:gdLst>
                <a:gd name="T0" fmla="*/ 0 w 508"/>
                <a:gd name="T1" fmla="*/ 74 h 402"/>
                <a:gd name="T2" fmla="*/ 0 w 508"/>
                <a:gd name="T3" fmla="*/ 74 h 402"/>
                <a:gd name="T4" fmla="*/ 146 w 508"/>
                <a:gd name="T5" fmla="*/ 338 h 402"/>
                <a:gd name="T6" fmla="*/ 364 w 508"/>
                <a:gd name="T7" fmla="*/ 340 h 402"/>
                <a:gd name="T8" fmla="*/ 446 w 508"/>
                <a:gd name="T9" fmla="*/ 288 h 402"/>
                <a:gd name="T10" fmla="*/ 480 w 508"/>
                <a:gd name="T11" fmla="*/ 208 h 402"/>
                <a:gd name="T12" fmla="*/ 505 w 508"/>
                <a:gd name="T13" fmla="*/ 31 h 402"/>
                <a:gd name="T14" fmla="*/ 501 w 508"/>
                <a:gd name="T15" fmla="*/ 0 h 402"/>
                <a:gd name="T16" fmla="*/ 470 w 508"/>
                <a:gd name="T17" fmla="*/ 4 h 402"/>
                <a:gd name="T18" fmla="*/ 449 w 508"/>
                <a:gd name="T19" fmla="*/ 117 h 402"/>
                <a:gd name="T20" fmla="*/ 274 w 508"/>
                <a:gd name="T21" fmla="*/ 240 h 402"/>
                <a:gd name="T22" fmla="*/ 94 w 508"/>
                <a:gd name="T23" fmla="*/ 132 h 402"/>
                <a:gd name="T24" fmla="*/ 11 w 508"/>
                <a:gd name="T25" fmla="*/ 66 h 402"/>
                <a:gd name="T26" fmla="*/ 0 w 508"/>
                <a:gd name="T27" fmla="*/ 7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8" h="402">
                  <a:moveTo>
                    <a:pt x="0" y="74"/>
                  </a:moveTo>
                  <a:lnTo>
                    <a:pt x="0" y="74"/>
                  </a:lnTo>
                  <a:cubicBezTo>
                    <a:pt x="0" y="74"/>
                    <a:pt x="111" y="308"/>
                    <a:pt x="146" y="338"/>
                  </a:cubicBezTo>
                  <a:cubicBezTo>
                    <a:pt x="182" y="368"/>
                    <a:pt x="252" y="402"/>
                    <a:pt x="364" y="340"/>
                  </a:cubicBezTo>
                  <a:cubicBezTo>
                    <a:pt x="405" y="318"/>
                    <a:pt x="428" y="304"/>
                    <a:pt x="446" y="288"/>
                  </a:cubicBezTo>
                  <a:cubicBezTo>
                    <a:pt x="462" y="268"/>
                    <a:pt x="468" y="243"/>
                    <a:pt x="480" y="208"/>
                  </a:cubicBezTo>
                  <a:cubicBezTo>
                    <a:pt x="501" y="149"/>
                    <a:pt x="508" y="54"/>
                    <a:pt x="505" y="31"/>
                  </a:cubicBezTo>
                  <a:cubicBezTo>
                    <a:pt x="502" y="8"/>
                    <a:pt x="501" y="0"/>
                    <a:pt x="501" y="0"/>
                  </a:cubicBezTo>
                  <a:lnTo>
                    <a:pt x="470" y="4"/>
                  </a:lnTo>
                  <a:cubicBezTo>
                    <a:pt x="470" y="4"/>
                    <a:pt x="474" y="71"/>
                    <a:pt x="449" y="117"/>
                  </a:cubicBezTo>
                  <a:cubicBezTo>
                    <a:pt x="424" y="164"/>
                    <a:pt x="342" y="241"/>
                    <a:pt x="274" y="240"/>
                  </a:cubicBezTo>
                  <a:cubicBezTo>
                    <a:pt x="206" y="239"/>
                    <a:pt x="135" y="162"/>
                    <a:pt x="94" y="132"/>
                  </a:cubicBezTo>
                  <a:cubicBezTo>
                    <a:pt x="52" y="101"/>
                    <a:pt x="11" y="66"/>
                    <a:pt x="11" y="66"/>
                  </a:cubicBezTo>
                  <a:lnTo>
                    <a:pt x="0" y="74"/>
                  </a:lnTo>
                  <a:close/>
                </a:path>
              </a:pathLst>
            </a:custGeom>
            <a:solidFill>
              <a:srgbClr val="FDFDFD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68" name="Rectangle: Rounded Corners 67"/>
          <p:cNvSpPr/>
          <p:nvPr/>
        </p:nvSpPr>
        <p:spPr>
          <a:xfrm>
            <a:off x="4402778" y="4788087"/>
            <a:ext cx="1006694" cy="497520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294" y="4849270"/>
            <a:ext cx="1123433" cy="204618"/>
          </a:xfrm>
          <a:prstGeom prst="rect">
            <a:avLst/>
          </a:prstGeom>
        </p:spPr>
      </p:pic>
      <p:pic>
        <p:nvPicPr>
          <p:cNvPr id="69" name="Picture 68" descr="687474703a2f2f692e696d6775722e636f6d2f7143464f4e30432e706e67.png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28442" r="19754" b="27369"/>
          <a:stretch/>
        </p:blipFill>
        <p:spPr>
          <a:xfrm>
            <a:off x="6451242" y="4278072"/>
            <a:ext cx="2492231" cy="1375858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99"/>
          <a:stretch/>
        </p:blipFill>
        <p:spPr>
          <a:xfrm>
            <a:off x="6757418" y="3574648"/>
            <a:ext cx="1829377" cy="677354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2590" y="4007668"/>
            <a:ext cx="1311076" cy="1497249"/>
          </a:xfrm>
          <a:prstGeom prst="rect">
            <a:avLst/>
          </a:prstGeom>
        </p:spPr>
      </p:pic>
      <p:pic>
        <p:nvPicPr>
          <p:cNvPr id="72" name="Picture 71" descr="People WorkBD.png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28" y="4919437"/>
            <a:ext cx="1057614" cy="54533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11" b="100000" l="0" r="100000">
                        <a14:foregroundMark x1="31579" y1="6667" x2="31579" y2="6667"/>
                        <a14:backgroundMark x1="15789" y1="10000" x2="15789" y2="10000"/>
                        <a14:backgroundMark x1="24211" y1="64444" x2="24211" y2="64444"/>
                        <a14:backgroundMark x1="63158" y1="41111" x2="63158" y2="41111"/>
                        <a14:backgroundMark x1="68421" y1="77778" x2="68421" y2="7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8555" y="4756293"/>
            <a:ext cx="723397" cy="6853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73314" y="619512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A9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 – Total across funding 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A9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 – Includes external students and post-docs</a:t>
            </a:r>
          </a:p>
        </p:txBody>
      </p:sp>
    </p:spTree>
    <p:extLst>
      <p:ext uri="{BB962C8B-B14F-4D97-AF65-F5344CB8AC3E}">
        <p14:creationId xmlns:p14="http://schemas.microsoft.com/office/powerpoint/2010/main" val="210858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0733B8-125E-C742-BB5F-F679A3BB4E85}"/>
              </a:ext>
            </a:extLst>
          </p:cNvPr>
          <p:cNvSpPr txBox="1">
            <a:spLocks/>
          </p:cNvSpPr>
          <p:nvPr/>
        </p:nvSpPr>
        <p:spPr>
          <a:xfrm>
            <a:off x="524219" y="1530815"/>
            <a:ext cx="4959067" cy="22791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CA" sz="3600" dirty="0">
              <a:latin typeface="Arial "/>
              <a:cs typeface="Myriad Pro Light"/>
            </a:endParaRPr>
          </a:p>
          <a:p>
            <a:r>
              <a:rPr lang="en-CA" sz="2400" b="1" dirty="0">
                <a:latin typeface="Arial "/>
                <a:cs typeface="Myriad Pro Light"/>
              </a:rPr>
              <a:t>CY 2018: </a:t>
            </a:r>
          </a:p>
          <a:p>
            <a:endParaRPr lang="en-CA" sz="2400" b="1" dirty="0">
              <a:latin typeface="Arial "/>
              <a:cs typeface="Myriad Pro Light"/>
            </a:endParaRPr>
          </a:p>
          <a:p>
            <a:pPr>
              <a:lnSpc>
                <a:spcPct val="100000"/>
              </a:lnSpc>
            </a:pPr>
            <a:r>
              <a:rPr lang="en-CA" sz="2400" b="1" dirty="0">
                <a:latin typeface="Arial "/>
                <a:cs typeface="Myriad Pro Light"/>
              </a:rPr>
              <a:t>1002 Scientific Users and Visitors</a:t>
            </a:r>
          </a:p>
          <a:p>
            <a:pPr>
              <a:lnSpc>
                <a:spcPct val="100000"/>
              </a:lnSpc>
            </a:pPr>
            <a:endParaRPr lang="en-CA" sz="2400" b="1" dirty="0">
              <a:latin typeface="Arial "/>
              <a:cs typeface="Myriad Pro Light"/>
            </a:endParaRPr>
          </a:p>
          <a:p>
            <a:pPr>
              <a:lnSpc>
                <a:spcPct val="100000"/>
              </a:lnSpc>
            </a:pPr>
            <a:r>
              <a:rPr lang="en-CA" sz="1800" b="1" dirty="0">
                <a:latin typeface="Arial "/>
                <a:cs typeface="Myriad Pro Light"/>
              </a:rPr>
              <a:t>TRIUMF is a major user facility that operates research infrastructure and makes it available to the scientific community (merit-based).</a:t>
            </a:r>
            <a:endParaRPr lang="en-CA" sz="1800" dirty="0">
              <a:latin typeface="Arial "/>
              <a:cs typeface="Myriad Pro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8C79D6-39E3-1643-9952-F607B910AD07}"/>
              </a:ext>
            </a:extLst>
          </p:cNvPr>
          <p:cNvSpPr/>
          <p:nvPr/>
        </p:nvSpPr>
        <p:spPr>
          <a:xfrm>
            <a:off x="11664176" y="6266985"/>
            <a:ext cx="301083" cy="242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4738D2-34B0-3848-822E-7585365C786E}"/>
              </a:ext>
            </a:extLst>
          </p:cNvPr>
          <p:cNvSpPr txBox="1"/>
          <p:nvPr/>
        </p:nvSpPr>
        <p:spPr>
          <a:xfrm>
            <a:off x="435214" y="527291"/>
            <a:ext cx="73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F0"/>
              </a:buClr>
            </a:pPr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Multidisciplinary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C08680-D902-1D4A-BD98-BF741A0DD3D3}"/>
              </a:ext>
            </a:extLst>
          </p:cNvPr>
          <p:cNvSpPr txBox="1"/>
          <p:nvPr/>
        </p:nvSpPr>
        <p:spPr>
          <a:xfrm>
            <a:off x="8248804" y="1530815"/>
            <a:ext cx="316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!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60E1FB-3670-4AD7-9CEB-A782DD12E425}"/>
              </a:ext>
            </a:extLst>
          </p:cNvPr>
          <p:cNvGraphicFramePr>
            <a:graphicFrameLocks/>
          </p:cNvGraphicFramePr>
          <p:nvPr/>
        </p:nvGraphicFramePr>
        <p:xfrm>
          <a:off x="3869565" y="348697"/>
          <a:ext cx="8394492" cy="668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44DFE43-1D4B-7548-AC9C-1676A2825CB5}"/>
              </a:ext>
            </a:extLst>
          </p:cNvPr>
          <p:cNvSpPr/>
          <p:nvPr/>
        </p:nvSpPr>
        <p:spPr>
          <a:xfrm>
            <a:off x="5483286" y="278468"/>
            <a:ext cx="4963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latin typeface="Arial "/>
                <a:cs typeface="Myriad Pro Light"/>
              </a:rPr>
              <a:t>Scientific Users and Visitors by Field (2018)</a:t>
            </a:r>
          </a:p>
        </p:txBody>
      </p:sp>
    </p:spTree>
    <p:extLst>
      <p:ext uri="{BB962C8B-B14F-4D97-AF65-F5344CB8AC3E}">
        <p14:creationId xmlns:p14="http://schemas.microsoft.com/office/powerpoint/2010/main" val="262775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E74A3A-5085-402F-A5F8-66985D9D43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4733" y="5180918"/>
            <a:ext cx="3022600" cy="14484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"/>
              <a:ea typeface="+mj-ea"/>
              <a:cs typeface="Myriad Pro 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CB4E9B-3BBA-41A4-9ABE-C08DEBE525A0}"/>
              </a:ext>
            </a:extLst>
          </p:cNvPr>
          <p:cNvSpPr txBox="1">
            <a:spLocks/>
          </p:cNvSpPr>
          <p:nvPr/>
        </p:nvSpPr>
        <p:spPr>
          <a:xfrm>
            <a:off x="194733" y="4168689"/>
            <a:ext cx="2869480" cy="873333"/>
          </a:xfrm>
          <a:prstGeom prst="rect">
            <a:avLst/>
          </a:prstGeom>
          <a:solidFill>
            <a:srgbClr val="F9F9F9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TRIUMF Users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00B0F0"/>
                </a:solidFill>
                <a:latin typeface="Arial" charset="0"/>
                <a:cs typeface="Arial" charset="0"/>
              </a:rPr>
              <a:t>in 42 Countries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00B0F0"/>
                </a:solidFill>
                <a:latin typeface="Arial" charset="0"/>
                <a:cs typeface="Arial" charset="0"/>
              </a:rPr>
              <a:t>(2013-2018)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71E38C-BD19-4481-A478-BF5BF931B26C}"/>
              </a:ext>
            </a:extLst>
          </p:cNvPr>
          <p:cNvSpPr/>
          <p:nvPr/>
        </p:nvSpPr>
        <p:spPr>
          <a:xfrm>
            <a:off x="194733" y="3048126"/>
            <a:ext cx="21896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400" b="1">
                <a:solidFill>
                  <a:srgbClr val="00B0F0"/>
                </a:solidFill>
                <a:latin typeface="Arial" charset="0"/>
                <a:cs typeface="Arial" charset="0"/>
              </a:rPr>
              <a:t>TRIUMF’s Global Reach</a:t>
            </a:r>
          </a:p>
        </p:txBody>
      </p:sp>
    </p:spTree>
    <p:extLst>
      <p:ext uri="{BB962C8B-B14F-4D97-AF65-F5344CB8AC3E}">
        <p14:creationId xmlns:p14="http://schemas.microsoft.com/office/powerpoint/2010/main" val="328339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89859" y="3140894"/>
            <a:ext cx="3147952" cy="294845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"/>
              <a:ea typeface="+mj-ea"/>
              <a:cs typeface="Myriad Pro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"/>
                <a:ea typeface="+mj-ea"/>
                <a:cs typeface="Myriad Pro Light"/>
              </a:rPr>
              <a:t>FY18/19: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"/>
              <a:ea typeface="+mj-ea"/>
              <a:cs typeface="Myriad Pro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"/>
                <a:ea typeface="+mj-ea"/>
                <a:cs typeface="Myriad Pro Light"/>
              </a:rPr>
              <a:t>$87.3M Total Revenues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"/>
              <a:ea typeface="+mj-ea"/>
              <a:cs typeface="Myriad Pro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1DAEEC"/>
                </a:solidFill>
                <a:effectLst/>
                <a:uLnTx/>
                <a:uFillTx/>
                <a:latin typeface="Arial "/>
                <a:ea typeface="+mj-ea"/>
                <a:cs typeface="Myriad Pro Light"/>
              </a:rPr>
              <a:t>~540 Employees</a:t>
            </a: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j-ea"/>
              <a:cs typeface="Myriad Pro Ligh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09347" y="301829"/>
            <a:ext cx="34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+mn-ea"/>
                <a:cs typeface="Myriad Pro Light"/>
              </a:rPr>
              <a:t>Revenue Sources (2015-2020)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F1A8651-4445-4027-985D-5D5EDA2F87CD}"/>
              </a:ext>
            </a:extLst>
          </p:cNvPr>
          <p:cNvGraphicFramePr>
            <a:graphicFrameLocks noGrp="1"/>
          </p:cNvGraphicFramePr>
          <p:nvPr/>
        </p:nvGraphicFramePr>
        <p:xfrm>
          <a:off x="4119712" y="671161"/>
          <a:ext cx="7482429" cy="6014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6C0783C-72AA-914F-BF9B-8A46FBEB02E8}"/>
              </a:ext>
            </a:extLst>
          </p:cNvPr>
          <p:cNvSpPr txBox="1"/>
          <p:nvPr/>
        </p:nvSpPr>
        <p:spPr>
          <a:xfrm>
            <a:off x="509648" y="495446"/>
            <a:ext cx="4561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</a:t>
            </a:r>
          </a:p>
        </p:txBody>
      </p:sp>
    </p:spTree>
    <p:extLst>
      <p:ext uri="{BB962C8B-B14F-4D97-AF65-F5344CB8AC3E}">
        <p14:creationId xmlns:p14="http://schemas.microsoft.com/office/powerpoint/2010/main" val="3557894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1"/>
          <a:stretch/>
        </p:blipFill>
        <p:spPr>
          <a:xfrm>
            <a:off x="7155893" y="0"/>
            <a:ext cx="503610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11" y="1082767"/>
            <a:ext cx="623388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Rare Isotope Laboratory (ARIEL)</a:t>
            </a:r>
          </a:p>
          <a:p>
            <a:pPr marL="1143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Leveraging made-in-Canada super-conducting RF accelerator technology, ARIEL will triple TRIUMF’s rare isotope production capacity – enabling more science, more training, and more commercial activity</a:t>
            </a: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Represents ~$100 million investment by federal and provincial governments</a:t>
            </a: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Supported by 21 universities from across Canada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143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science capacity will be unlocked in stages beginning in 2019</a:t>
            </a: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7DA4DD-DEB7-4704-80D8-EC43C4A8A64E}"/>
              </a:ext>
            </a:extLst>
          </p:cNvPr>
          <p:cNvSpPr txBox="1"/>
          <p:nvPr/>
        </p:nvSpPr>
        <p:spPr>
          <a:xfrm>
            <a:off x="226686" y="318570"/>
            <a:ext cx="73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Science and Technology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39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9D1732-A4CA-F948-A024-6A0937AAFDA0}"/>
              </a:ext>
            </a:extLst>
          </p:cNvPr>
          <p:cNvSpPr/>
          <p:nvPr/>
        </p:nvSpPr>
        <p:spPr>
          <a:xfrm>
            <a:off x="9708159" y="4578980"/>
            <a:ext cx="2388446" cy="2191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668C0F-B6D6-6644-A919-B35474909FFA}"/>
              </a:ext>
            </a:extLst>
          </p:cNvPr>
          <p:cNvSpPr/>
          <p:nvPr/>
        </p:nvSpPr>
        <p:spPr>
          <a:xfrm>
            <a:off x="48604" y="119270"/>
            <a:ext cx="2541181" cy="6738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8E86C-D1A1-BD43-8FCB-61724E3EA467}"/>
              </a:ext>
            </a:extLst>
          </p:cNvPr>
          <p:cNvSpPr txBox="1"/>
          <p:nvPr/>
        </p:nvSpPr>
        <p:spPr>
          <a:xfrm>
            <a:off x="95395" y="1030337"/>
            <a:ext cx="6322183" cy="4985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TRIUMF plays an important role in the development of Canada’s next-generation workforce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Supporting and complementing Canada’s universities, we provide unique interdisciplinary opportunities that help train people at all levels – from high school to postdoctoral researchers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Annually, we host over 100 undergraduate co-op students in disciplines ranging from physics and engineering to business and communications – and we aim to expand such efforts over the next five years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5823A-9986-1D4B-9EBB-80CB1C401E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7"/>
          <a:stretch/>
        </p:blipFill>
        <p:spPr>
          <a:xfrm>
            <a:off x="6868526" y="462136"/>
            <a:ext cx="4848602" cy="428456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564DC0-3103-49AE-BBF9-58465F613F16}"/>
              </a:ext>
            </a:extLst>
          </p:cNvPr>
          <p:cNvGrpSpPr/>
          <p:nvPr/>
        </p:nvGrpSpPr>
        <p:grpSpPr>
          <a:xfrm>
            <a:off x="6868526" y="4974524"/>
            <a:ext cx="5104818" cy="1691314"/>
            <a:chOff x="6547421" y="5219849"/>
            <a:chExt cx="5104818" cy="169131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CC648F-1B09-41D6-A86E-C3E714C4B826}"/>
                </a:ext>
              </a:extLst>
            </p:cNvPr>
            <p:cNvSpPr txBox="1"/>
            <p:nvPr/>
          </p:nvSpPr>
          <p:spPr>
            <a:xfrm>
              <a:off x="7380946" y="5279947"/>
              <a:ext cx="427129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211 students and postdocs hosted in 2017,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40% increase since 2012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137 students graduated in the last five years with data from TRIUMF under supervision of TRIUMF researchers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FD67942-BE27-4D53-8F1E-74ED76B66CA2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9500" y="6150338"/>
              <a:ext cx="654986" cy="65498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2F921BA-A1FF-44F2-968A-F5CD4E02381B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7421" y="5219849"/>
              <a:ext cx="707065" cy="70706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80E1031-A73C-4430-927E-932DB3B1F35E}"/>
              </a:ext>
            </a:extLst>
          </p:cNvPr>
          <p:cNvSpPr txBox="1"/>
          <p:nvPr/>
        </p:nvSpPr>
        <p:spPr>
          <a:xfrm>
            <a:off x="226686" y="318570"/>
            <a:ext cx="73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Skills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8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9" r="20087"/>
          <a:stretch/>
        </p:blipFill>
        <p:spPr>
          <a:xfrm>
            <a:off x="6331176" y="1"/>
            <a:ext cx="5942103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7297" y="3643935"/>
            <a:ext cx="4523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$1.1B in gross economic output, and &gt;$600M in GDP activity between 2012-2018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 patents filed over the last five 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$8M in private sector investment into five spin-off companies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F2590B-B556-4184-8F35-C80E0719E22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5" y="3789730"/>
            <a:ext cx="566918" cy="5669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056E9C-FA37-4696-8DD7-F29F9050E7E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96145" y="4642408"/>
            <a:ext cx="590068" cy="590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904652-77C0-467A-B002-06E7C990FAB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15047" y="5395114"/>
            <a:ext cx="552263" cy="4616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8B158-2C43-43CC-9A9A-CD9A7DEC2147}"/>
              </a:ext>
            </a:extLst>
          </p:cNvPr>
          <p:cNvSpPr txBox="1"/>
          <p:nvPr/>
        </p:nvSpPr>
        <p:spPr>
          <a:xfrm>
            <a:off x="226686" y="318570"/>
            <a:ext cx="73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Innovation and Collaboration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F6C8A0-2DEB-481F-9FBE-AE29960ED249}"/>
              </a:ext>
            </a:extLst>
          </p:cNvPr>
          <p:cNvSpPr/>
          <p:nvPr/>
        </p:nvSpPr>
        <p:spPr>
          <a:xfrm>
            <a:off x="142411" y="1275074"/>
            <a:ext cx="594210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 Innovations – the laboratory’s commercialization arm – leverages research capabilities to solve real-world problems and deliver benefits to Canadians</a:t>
            </a:r>
          </a:p>
        </p:txBody>
      </p:sp>
    </p:spTree>
    <p:extLst>
      <p:ext uri="{BB962C8B-B14F-4D97-AF65-F5344CB8AC3E}">
        <p14:creationId xmlns:p14="http://schemas.microsoft.com/office/powerpoint/2010/main" val="3548490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9648" y="1534834"/>
            <a:ext cx="4670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latin typeface="Arial" panose="020B0604020202020204" pitchFamily="34" charset="0"/>
                <a:cs typeface="Arial" panose="020B0604020202020204" pitchFamily="34" charset="0"/>
              </a:rPr>
              <a:t>Both fundamental and applied: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687A03-D6FF-6E42-926F-F221859318DD}"/>
              </a:ext>
            </a:extLst>
          </p:cNvPr>
          <p:cNvGrpSpPr/>
          <p:nvPr/>
        </p:nvGrpSpPr>
        <p:grpSpPr>
          <a:xfrm>
            <a:off x="648342" y="2382912"/>
            <a:ext cx="5169761" cy="3274457"/>
            <a:chOff x="926239" y="2486821"/>
            <a:chExt cx="5169761" cy="3274457"/>
          </a:xfrm>
        </p:grpSpPr>
        <p:sp>
          <p:nvSpPr>
            <p:cNvPr id="5" name="TextBox 4"/>
            <p:cNvSpPr txBox="1"/>
            <p:nvPr/>
          </p:nvSpPr>
          <p:spPr>
            <a:xfrm>
              <a:off x="1983268" y="2486821"/>
              <a:ext cx="41127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Expanding the boundaries </a:t>
              </a:r>
            </a:p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human knowledge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83268" y="3332856"/>
              <a:ext cx="41127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Advancing the treatment </a:t>
              </a:r>
            </a:p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critical diseases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83268" y="5035196"/>
              <a:ext cx="41127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Deepening our understanding </a:t>
              </a:r>
            </a:p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the natural world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83268" y="4184026"/>
              <a:ext cx="41127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Developing new technologies </a:t>
              </a:r>
            </a:p>
            <a:p>
              <a:r>
                <a:rPr lang="en-CA" sz="2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innovations</a:t>
              </a:r>
            </a:p>
          </p:txBody>
        </p:sp>
        <p:pic>
          <p:nvPicPr>
            <p:cNvPr id="2" name="Picture 1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8513" y="2511774"/>
              <a:ext cx="682933" cy="68293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7576" y="3338172"/>
              <a:ext cx="664805" cy="66480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7841" y="5016999"/>
              <a:ext cx="744279" cy="74427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239" y="4140549"/>
              <a:ext cx="794840" cy="794840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AE66E517-075C-4F58-AF78-D253F6B246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037" r="27857"/>
          <a:stretch/>
        </p:blipFill>
        <p:spPr>
          <a:xfrm>
            <a:off x="6482315" y="0"/>
            <a:ext cx="5709685" cy="68580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1CDAE0AB-5C8B-4F48-97E0-133F3C90AA85}"/>
              </a:ext>
            </a:extLst>
          </p:cNvPr>
          <p:cNvSpPr/>
          <p:nvPr/>
        </p:nvSpPr>
        <p:spPr>
          <a:xfrm>
            <a:off x="8731692" y="2586190"/>
            <a:ext cx="1183341" cy="1257300"/>
          </a:xfrm>
          <a:prstGeom prst="ellipse">
            <a:avLst/>
          </a:prstGeom>
          <a:solidFill>
            <a:srgbClr val="0005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A9BD29-6464-4095-9930-2966A5865F43}"/>
              </a:ext>
            </a:extLst>
          </p:cNvPr>
          <p:cNvSpPr txBox="1"/>
          <p:nvPr/>
        </p:nvSpPr>
        <p:spPr>
          <a:xfrm>
            <a:off x="8315301" y="2880152"/>
            <a:ext cx="2016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Accelerators</a:t>
            </a:r>
          </a:p>
          <a:p>
            <a:pPr algn="ctr"/>
            <a:r>
              <a:rPr lang="en-US" sz="160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Detectors</a:t>
            </a:r>
          </a:p>
          <a:p>
            <a:pPr algn="ctr"/>
            <a:r>
              <a:rPr lang="en-US" sz="160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Science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665F3D-7BC0-4D53-9B4A-0FD77F3EA1C7}"/>
              </a:ext>
            </a:extLst>
          </p:cNvPr>
          <p:cNvSpPr txBox="1"/>
          <p:nvPr/>
        </p:nvSpPr>
        <p:spPr>
          <a:xfrm>
            <a:off x="509648" y="495446"/>
            <a:ext cx="4561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TRIUMF’s Research</a:t>
            </a:r>
          </a:p>
        </p:txBody>
      </p:sp>
    </p:spTree>
    <p:extLst>
      <p:ext uri="{BB962C8B-B14F-4D97-AF65-F5344CB8AC3E}">
        <p14:creationId xmlns:p14="http://schemas.microsoft.com/office/powerpoint/2010/main" val="2064672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4313" y="1417342"/>
            <a:ext cx="6187610" cy="4339646"/>
          </a:xfrm>
        </p:spPr>
        <p:txBody>
          <a:bodyPr>
            <a:normAutofit fontScale="55000" lnSpcReduction="20000"/>
          </a:bodyPr>
          <a:lstStyle/>
          <a:p>
            <a:r>
              <a:rPr lang="en-US" sz="4500" b="1" dirty="0"/>
              <a:t>Research and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/>
              <a:t>On-site programs</a:t>
            </a:r>
          </a:p>
          <a:p>
            <a:pPr marL="1028700" lvl="1" indent="-342900"/>
            <a:r>
              <a:rPr lang="en-US" sz="4400" b="1" dirty="0"/>
              <a:t>Accelerator-based operations</a:t>
            </a:r>
          </a:p>
          <a:p>
            <a:pPr marL="1028700" lvl="1" indent="-342900"/>
            <a:r>
              <a:rPr lang="en-US" sz="4400" b="1" dirty="0"/>
              <a:t>On-site experiments</a:t>
            </a:r>
          </a:p>
          <a:p>
            <a:pPr marL="1028700" lvl="1" indent="-342900"/>
            <a:r>
              <a:rPr lang="en-US" sz="4400" b="1" dirty="0"/>
              <a:t>Technical developments and manufacturing</a:t>
            </a:r>
          </a:p>
          <a:p>
            <a:pPr marL="1028700" lvl="1" indent="-342900"/>
            <a:endParaRPr lang="en-US" sz="4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/>
              <a:t>Off-site experimental programs</a:t>
            </a:r>
          </a:p>
          <a:p>
            <a:pPr marL="1028700" lvl="1" indent="-342900"/>
            <a:r>
              <a:rPr lang="en-US" sz="4400" b="1" dirty="0"/>
              <a:t>Particle physics experiments at</a:t>
            </a:r>
          </a:p>
          <a:p>
            <a:pPr marL="1485900" lvl="2" indent="-342900"/>
            <a:r>
              <a:rPr lang="en-US" sz="4400" b="1" dirty="0"/>
              <a:t>CERN (Europe)</a:t>
            </a:r>
          </a:p>
          <a:p>
            <a:pPr marL="1485900" lvl="2" indent="-342900"/>
            <a:r>
              <a:rPr lang="en-US" sz="4400" b="1" dirty="0"/>
              <a:t>J-Parc (Japan)</a:t>
            </a:r>
          </a:p>
          <a:p>
            <a:pPr marL="1485900" lvl="2" indent="-342900"/>
            <a:r>
              <a:rPr lang="en-US" sz="4400" b="1" dirty="0"/>
              <a:t>SNOLAB (Canada-underground)</a:t>
            </a:r>
          </a:p>
          <a:p>
            <a:pPr lvl="2" indent="0">
              <a:buNone/>
            </a:pPr>
            <a:endParaRPr lang="en-US" sz="2400" b="1" dirty="0"/>
          </a:p>
          <a:p>
            <a:pPr marL="1485900" lvl="2" indent="-342900"/>
            <a:endParaRPr lang="en-US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9" r="45469"/>
          <a:stretch>
            <a:fillRect/>
          </a:stretch>
        </p:blipFill>
        <p:spPr/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0193C1-514E-4D4A-A1E3-990F223165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8" t="24667" r="17991" b="27333"/>
          <a:stretch/>
        </p:blipFill>
        <p:spPr>
          <a:xfrm>
            <a:off x="6453788" y="-3048"/>
            <a:ext cx="6096000" cy="685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4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8" y="797749"/>
            <a:ext cx="8079316" cy="536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1537" y="819977"/>
            <a:ext cx="3147483" cy="136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/>
          </a:p>
        </p:txBody>
      </p:sp>
      <p:sp>
        <p:nvSpPr>
          <p:cNvPr id="19460" name="Title 7"/>
          <p:cNvSpPr>
            <a:spLocks noGrp="1"/>
          </p:cNvSpPr>
          <p:nvPr>
            <p:ph type="title"/>
          </p:nvPr>
        </p:nvSpPr>
        <p:spPr>
          <a:xfrm>
            <a:off x="256089" y="-24983"/>
            <a:ext cx="10972800" cy="1097280"/>
          </a:xfrm>
        </p:spPr>
        <p:txBody>
          <a:bodyPr/>
          <a:lstStyle/>
          <a:p>
            <a:r>
              <a:rPr lang="en-US" altLang="en-US" dirty="0">
                <a:cs typeface="Myriad Pro" pitchFamily="34" charset="0"/>
              </a:rPr>
              <a:t>TRIUMF’s</a:t>
            </a:r>
            <a:r>
              <a:rPr lang="en-US" altLang="en-US" dirty="0">
                <a:latin typeface="Arial Black" panose="020B0A04020102020204" pitchFamily="34" charset="0"/>
                <a:cs typeface="Myriad Pro" pitchFamily="34" charset="0"/>
              </a:rPr>
              <a:t> </a:t>
            </a:r>
            <a:r>
              <a:rPr lang="en-US" altLang="en-US" dirty="0">
                <a:cs typeface="Myriad Pro" pitchFamily="34" charset="0"/>
              </a:rPr>
              <a:t>accelerator complex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7371" y="819976"/>
            <a:ext cx="3604683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Nuclear Physics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Nuclear Structure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Nuclear Astrophysics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Fund. Symmetries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7966" y="4316765"/>
            <a:ext cx="37211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CMMS</a:t>
            </a:r>
          </a:p>
          <a:p>
            <a:pPr>
              <a:defRPr/>
            </a:pPr>
            <a:r>
              <a:rPr lang="en-US" dirty="0"/>
              <a:t>Centre for Molecular and Material Science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3304" y="5694683"/>
            <a:ext cx="290406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Particle Physics </a:t>
            </a:r>
          </a:p>
          <a:p>
            <a:pPr>
              <a:defRPr/>
            </a:pPr>
            <a:r>
              <a:rPr lang="en-US" dirty="0"/>
              <a:t>Ultra Cold Neutrons </a:t>
            </a:r>
          </a:p>
        </p:txBody>
      </p: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3409920" y="5237988"/>
            <a:ext cx="1701800" cy="120032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Cyclotron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500 MeV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350 </a:t>
            </a:r>
            <a:r>
              <a:rPr lang="en-US" altLang="en-US" sz="2400">
                <a:solidFill>
                  <a:schemeClr val="tx1"/>
                </a:solidFill>
                <a:latin typeface="Symbol" pitchFamily="18" charset="2"/>
                <a:ea typeface="ヒラギノ角ゴ Pro W3"/>
                <a:cs typeface="ヒラギノ角ゴ Pro W3"/>
              </a:rPr>
              <a:t>m</a:t>
            </a: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</a:t>
            </a:r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5742489" y="2670080"/>
            <a:ext cx="1532912" cy="120032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ISAC-I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60 keV, 1.7 </a:t>
            </a:r>
            <a:r>
              <a:rPr lang="en-US" altLang="en-US" sz="2400" dirty="0" err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AMeV</a:t>
            </a:r>
            <a:endParaRPr lang="en-US" altLang="en-US" sz="2400" dirty="0">
              <a:solidFill>
                <a:schemeClr val="tx1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9467" name="TextBox 15"/>
          <p:cNvSpPr txBox="1">
            <a:spLocks noChangeArrowheads="1"/>
          </p:cNvSpPr>
          <p:nvPr/>
        </p:nvSpPr>
        <p:spPr bwMode="auto">
          <a:xfrm>
            <a:off x="4021640" y="797751"/>
            <a:ext cx="1720849" cy="83099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ISAC-II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&gt;10 AMeV</a:t>
            </a:r>
          </a:p>
        </p:txBody>
      </p: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901673" y="843789"/>
            <a:ext cx="2611967" cy="83099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40 MV SRF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Heavy Ion Linac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195" y="1793495"/>
            <a:ext cx="304376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Advanced Rare Isotope Laboratory</a:t>
            </a:r>
          </a:p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(ARIEL)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6173" y="3338940"/>
            <a:ext cx="197908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e-LINAC</a:t>
            </a:r>
          </a:p>
          <a:p>
            <a:pPr algn="ctr">
              <a:defRPr/>
            </a:pPr>
            <a:r>
              <a:rPr lang="en-US" dirty="0">
                <a:solidFill>
                  <a:srgbClr val="0033CC"/>
                </a:solidFill>
              </a:rPr>
              <a:t>30-100 kW photo-fission driver</a:t>
            </a:r>
          </a:p>
        </p:txBody>
      </p:sp>
    </p:spTree>
    <p:extLst>
      <p:ext uri="{BB962C8B-B14F-4D97-AF65-F5344CB8AC3E}">
        <p14:creationId xmlns:p14="http://schemas.microsoft.com/office/powerpoint/2010/main" val="102380330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104" y="4866170"/>
            <a:ext cx="1463031" cy="266416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536848" y="340655"/>
            <a:ext cx="3775400" cy="386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2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8"/>
          <a:stretch/>
        </p:blipFill>
        <p:spPr bwMode="auto">
          <a:xfrm>
            <a:off x="1589088" y="1143025"/>
            <a:ext cx="8301515" cy="575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8"/>
          <a:stretch/>
        </p:blipFill>
        <p:spPr bwMode="auto">
          <a:xfrm>
            <a:off x="1589088" y="1145705"/>
            <a:ext cx="8301515" cy="575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8" name="Straight Arrow Connector 127"/>
          <p:cNvCxnSpPr/>
          <p:nvPr/>
        </p:nvCxnSpPr>
        <p:spPr>
          <a:xfrm flipH="1" flipV="1">
            <a:off x="6736073" y="5623536"/>
            <a:ext cx="1676384" cy="801575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Freeform 128"/>
          <p:cNvSpPr/>
          <p:nvPr/>
        </p:nvSpPr>
        <p:spPr>
          <a:xfrm>
            <a:off x="5983786" y="5183758"/>
            <a:ext cx="632908" cy="282796"/>
          </a:xfrm>
          <a:custGeom>
            <a:avLst/>
            <a:gdLst>
              <a:gd name="connsiteX0" fmla="*/ 647700 w 647700"/>
              <a:gd name="connsiteY0" fmla="*/ 288925 h 288925"/>
              <a:gd name="connsiteX1" fmla="*/ 114300 w 647700"/>
              <a:gd name="connsiteY1" fmla="*/ 12700 h 288925"/>
              <a:gd name="connsiteX2" fmla="*/ 0 w 647700"/>
              <a:gd name="connsiteY2" fmla="*/ 212725 h 288925"/>
              <a:gd name="connsiteX0" fmla="*/ 658537 w 658537"/>
              <a:gd name="connsiteY0" fmla="*/ 311849 h 311849"/>
              <a:gd name="connsiteX1" fmla="*/ 58637 w 658537"/>
              <a:gd name="connsiteY1" fmla="*/ 549 h 311849"/>
              <a:gd name="connsiteX2" fmla="*/ 10837 w 658537"/>
              <a:gd name="connsiteY2" fmla="*/ 235649 h 311849"/>
              <a:gd name="connsiteX0" fmla="*/ 708658 w 708658"/>
              <a:gd name="connsiteY0" fmla="*/ 311880 h 311880"/>
              <a:gd name="connsiteX1" fmla="*/ 108758 w 708658"/>
              <a:gd name="connsiteY1" fmla="*/ 580 h 311880"/>
              <a:gd name="connsiteX2" fmla="*/ 0 w 708658"/>
              <a:gd name="connsiteY2" fmla="*/ 223988 h 311880"/>
              <a:gd name="connsiteX0" fmla="*/ 621378 w 621378"/>
              <a:gd name="connsiteY0" fmla="*/ 292882 h 292882"/>
              <a:gd name="connsiteX1" fmla="*/ 108758 w 621378"/>
              <a:gd name="connsiteY1" fmla="*/ 580 h 292882"/>
              <a:gd name="connsiteX2" fmla="*/ 0 w 621378"/>
              <a:gd name="connsiteY2" fmla="*/ 223988 h 29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378" h="292882">
                <a:moveTo>
                  <a:pt x="621378" y="292882"/>
                </a:moveTo>
                <a:cubicBezTo>
                  <a:pt x="408653" y="161119"/>
                  <a:pt x="216708" y="13280"/>
                  <a:pt x="108758" y="580"/>
                </a:cubicBezTo>
                <a:cubicBezTo>
                  <a:pt x="808" y="-12120"/>
                  <a:pt x="17462" y="187476"/>
                  <a:pt x="0" y="223988"/>
                </a:cubicBezTo>
              </a:path>
            </a:pathLst>
          </a:custGeom>
          <a:ln w="38100">
            <a:solidFill>
              <a:srgbClr val="0000FF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34"/>
          <p:cNvGrpSpPr/>
          <p:nvPr/>
        </p:nvGrpSpPr>
        <p:grpSpPr>
          <a:xfrm>
            <a:off x="4428991" y="5937438"/>
            <a:ext cx="3406971" cy="1057683"/>
            <a:chOff x="3305175" y="5610225"/>
            <a:chExt cx="2951832" cy="936733"/>
          </a:xfrm>
        </p:grpSpPr>
        <p:grpSp>
          <p:nvGrpSpPr>
            <p:cNvPr id="131" name="Group 32"/>
            <p:cNvGrpSpPr/>
            <p:nvPr/>
          </p:nvGrpSpPr>
          <p:grpSpPr>
            <a:xfrm>
              <a:off x="3305175" y="5610225"/>
              <a:ext cx="2543175" cy="936733"/>
              <a:chOff x="3305175" y="5610225"/>
              <a:chExt cx="2543175" cy="936733"/>
            </a:xfrm>
          </p:grpSpPr>
          <p:sp>
            <p:nvSpPr>
              <p:cNvPr id="133" name="Rectangle 132"/>
              <p:cNvSpPr/>
              <p:nvPr/>
            </p:nvSpPr>
            <p:spPr>
              <a:xfrm>
                <a:off x="4752975" y="6042133"/>
                <a:ext cx="1095375" cy="5048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4249749" y="5748338"/>
                <a:ext cx="828675" cy="4667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305175" y="5610225"/>
                <a:ext cx="817544" cy="5077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2" name="TextBox 131"/>
            <p:cNvSpPr txBox="1"/>
            <p:nvPr/>
          </p:nvSpPr>
          <p:spPr>
            <a:xfrm>
              <a:off x="5439693" y="5965742"/>
              <a:ext cx="817314" cy="4361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</a:rPr>
                <a:t>500 </a:t>
              </a:r>
              <a:r>
                <a:rPr lang="en-US" sz="1600" b="1" dirty="0" err="1">
                  <a:solidFill>
                    <a:srgbClr val="0000FF"/>
                  </a:solidFill>
                </a:rPr>
                <a:t>MeV</a:t>
              </a:r>
              <a:endParaRPr lang="en-US" sz="1600" b="1" dirty="0">
                <a:solidFill>
                  <a:srgbClr val="0000FF"/>
                </a:solidFill>
              </a:endParaRPr>
            </a:p>
            <a:p>
              <a:pPr algn="ctr"/>
              <a:r>
                <a:rPr lang="en-US" sz="1600" b="1" dirty="0">
                  <a:solidFill>
                    <a:srgbClr val="0000FF"/>
                  </a:solidFill>
                </a:rPr>
                <a:t>protons</a:t>
              </a: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4943129" y="5963423"/>
            <a:ext cx="1102701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FF"/>
                </a:solidFill>
              </a:rPr>
              <a:t>Mass </a:t>
            </a:r>
          </a:p>
          <a:p>
            <a:pPr algn="r"/>
            <a:r>
              <a:rPr lang="en-US" sz="1600" b="1" dirty="0">
                <a:solidFill>
                  <a:srgbClr val="0000FF"/>
                </a:solidFill>
              </a:rPr>
              <a:t>Separator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827411" y="5653616"/>
            <a:ext cx="1261972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FF"/>
                </a:solidFill>
              </a:rPr>
              <a:t>Low Energy</a:t>
            </a:r>
          </a:p>
          <a:p>
            <a:pPr algn="r"/>
            <a:r>
              <a:rPr lang="en-US" sz="1600" b="1" dirty="0">
                <a:solidFill>
                  <a:srgbClr val="0000FF"/>
                </a:solidFill>
              </a:rPr>
              <a:t>60 </a:t>
            </a:r>
            <a:r>
              <a:rPr lang="en-US" sz="1600" b="1" dirty="0" err="1">
                <a:solidFill>
                  <a:srgbClr val="0000FF"/>
                </a:solidFill>
              </a:rPr>
              <a:t>keV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209852" y="6156552"/>
            <a:ext cx="73186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</a:rPr>
              <a:t>Target</a:t>
            </a:r>
          </a:p>
        </p:txBody>
      </p:sp>
      <p:pic>
        <p:nvPicPr>
          <p:cNvPr id="139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8" t="44513" r="44678" b="36589"/>
          <a:stretch/>
        </p:blipFill>
        <p:spPr bwMode="auto">
          <a:xfrm>
            <a:off x="4554233" y="4013514"/>
            <a:ext cx="1645902" cy="1236860"/>
          </a:xfrm>
          <a:prstGeom prst="ellipse">
            <a:avLst/>
          </a:prstGeom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Freeform 139"/>
          <p:cNvSpPr/>
          <p:nvPr/>
        </p:nvSpPr>
        <p:spPr>
          <a:xfrm>
            <a:off x="5198585" y="4861883"/>
            <a:ext cx="805194" cy="684073"/>
          </a:xfrm>
          <a:custGeom>
            <a:avLst/>
            <a:gdLst>
              <a:gd name="connsiteX0" fmla="*/ 900112 w 900112"/>
              <a:gd name="connsiteY0" fmla="*/ 704850 h 858837"/>
              <a:gd name="connsiteX1" fmla="*/ 461962 w 900112"/>
              <a:gd name="connsiteY1" fmla="*/ 857250 h 858837"/>
              <a:gd name="connsiteX2" fmla="*/ 261937 w 900112"/>
              <a:gd name="connsiteY2" fmla="*/ 714375 h 858837"/>
              <a:gd name="connsiteX3" fmla="*/ 280987 w 900112"/>
              <a:gd name="connsiteY3" fmla="*/ 209550 h 858837"/>
              <a:gd name="connsiteX4" fmla="*/ 42862 w 900112"/>
              <a:gd name="connsiteY4" fmla="*/ 76200 h 858837"/>
              <a:gd name="connsiteX5" fmla="*/ 23812 w 900112"/>
              <a:gd name="connsiteY5" fmla="*/ 0 h 858837"/>
              <a:gd name="connsiteX0" fmla="*/ 863934 w 863934"/>
              <a:gd name="connsiteY0" fmla="*/ 633057 h 785506"/>
              <a:gd name="connsiteX1" fmla="*/ 425784 w 863934"/>
              <a:gd name="connsiteY1" fmla="*/ 785457 h 785506"/>
              <a:gd name="connsiteX2" fmla="*/ 225759 w 863934"/>
              <a:gd name="connsiteY2" fmla="*/ 642582 h 785506"/>
              <a:gd name="connsiteX3" fmla="*/ 244809 w 863934"/>
              <a:gd name="connsiteY3" fmla="*/ 137757 h 785506"/>
              <a:gd name="connsiteX4" fmla="*/ 6684 w 863934"/>
              <a:gd name="connsiteY4" fmla="*/ 4407 h 785506"/>
              <a:gd name="connsiteX5" fmla="*/ 152611 w 863934"/>
              <a:gd name="connsiteY5" fmla="*/ 133619 h 785506"/>
              <a:gd name="connsiteX0" fmla="*/ 711323 w 711323"/>
              <a:gd name="connsiteY0" fmla="*/ 533904 h 686353"/>
              <a:gd name="connsiteX1" fmla="*/ 273173 w 711323"/>
              <a:gd name="connsiteY1" fmla="*/ 686304 h 686353"/>
              <a:gd name="connsiteX2" fmla="*/ 73148 w 711323"/>
              <a:gd name="connsiteY2" fmla="*/ 543429 h 686353"/>
              <a:gd name="connsiteX3" fmla="*/ 92198 w 711323"/>
              <a:gd name="connsiteY3" fmla="*/ 38604 h 686353"/>
              <a:gd name="connsiteX4" fmla="*/ 0 w 711323"/>
              <a:gd name="connsiteY4" fmla="*/ 34466 h 686353"/>
              <a:gd name="connsiteX0" fmla="*/ 769864 w 769864"/>
              <a:gd name="connsiteY0" fmla="*/ 527208 h 679657"/>
              <a:gd name="connsiteX1" fmla="*/ 331714 w 769864"/>
              <a:gd name="connsiteY1" fmla="*/ 679608 h 679657"/>
              <a:gd name="connsiteX2" fmla="*/ 131689 w 769864"/>
              <a:gd name="connsiteY2" fmla="*/ 536733 h 679657"/>
              <a:gd name="connsiteX3" fmla="*/ 150739 w 769864"/>
              <a:gd name="connsiteY3" fmla="*/ 31908 h 679657"/>
              <a:gd name="connsiteX4" fmla="*/ 0 w 769864"/>
              <a:gd name="connsiteY4" fmla="*/ 49393 h 679657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0 w 865657"/>
              <a:gd name="connsiteY4" fmla="*/ 0 h 1051898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237777 w 865657"/>
              <a:gd name="connsiteY4" fmla="*/ 400011 h 1051898"/>
              <a:gd name="connsiteX5" fmla="*/ 0 w 865657"/>
              <a:gd name="connsiteY5" fmla="*/ 0 h 1051898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46191 w 865657"/>
              <a:gd name="connsiteY4" fmla="*/ 367577 h 1051898"/>
              <a:gd name="connsiteX5" fmla="*/ 0 w 865657"/>
              <a:gd name="connsiteY5" fmla="*/ 0 h 1051898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126018 w 865657"/>
              <a:gd name="connsiteY4" fmla="*/ 394605 h 1051898"/>
              <a:gd name="connsiteX5" fmla="*/ 0 w 865657"/>
              <a:gd name="connsiteY5" fmla="*/ 0 h 1051898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126018 w 865657"/>
              <a:gd name="connsiteY4" fmla="*/ 394605 h 1051898"/>
              <a:gd name="connsiteX5" fmla="*/ 120697 w 865657"/>
              <a:gd name="connsiteY5" fmla="*/ 389200 h 1051898"/>
              <a:gd name="connsiteX6" fmla="*/ 0 w 865657"/>
              <a:gd name="connsiteY6" fmla="*/ 0 h 1051898"/>
              <a:gd name="connsiteX0" fmla="*/ 865657 w 865657"/>
              <a:gd name="connsiteY0" fmla="*/ 899449 h 1051898"/>
              <a:gd name="connsiteX1" fmla="*/ 427507 w 865657"/>
              <a:gd name="connsiteY1" fmla="*/ 1051849 h 1051898"/>
              <a:gd name="connsiteX2" fmla="*/ 227482 w 865657"/>
              <a:gd name="connsiteY2" fmla="*/ 908974 h 1051898"/>
              <a:gd name="connsiteX3" fmla="*/ 246532 w 865657"/>
              <a:gd name="connsiteY3" fmla="*/ 404149 h 1051898"/>
              <a:gd name="connsiteX4" fmla="*/ 126018 w 865657"/>
              <a:gd name="connsiteY4" fmla="*/ 394605 h 1051898"/>
              <a:gd name="connsiteX5" fmla="*/ 35547 w 865657"/>
              <a:gd name="connsiteY5" fmla="*/ 291900 h 1051898"/>
              <a:gd name="connsiteX6" fmla="*/ 0 w 865657"/>
              <a:gd name="connsiteY6" fmla="*/ 0 h 1051898"/>
              <a:gd name="connsiteX0" fmla="*/ 855013 w 855013"/>
              <a:gd name="connsiteY0" fmla="*/ 802149 h 954598"/>
              <a:gd name="connsiteX1" fmla="*/ 416863 w 855013"/>
              <a:gd name="connsiteY1" fmla="*/ 954549 h 954598"/>
              <a:gd name="connsiteX2" fmla="*/ 216838 w 855013"/>
              <a:gd name="connsiteY2" fmla="*/ 811674 h 954598"/>
              <a:gd name="connsiteX3" fmla="*/ 235888 w 855013"/>
              <a:gd name="connsiteY3" fmla="*/ 306849 h 954598"/>
              <a:gd name="connsiteX4" fmla="*/ 115374 w 855013"/>
              <a:gd name="connsiteY4" fmla="*/ 297305 h 954598"/>
              <a:gd name="connsiteX5" fmla="*/ 24903 w 855013"/>
              <a:gd name="connsiteY5" fmla="*/ 194600 h 954598"/>
              <a:gd name="connsiteX6" fmla="*/ 0 w 855013"/>
              <a:gd name="connsiteY6" fmla="*/ 0 h 954598"/>
              <a:gd name="connsiteX0" fmla="*/ 855013 w 855013"/>
              <a:gd name="connsiteY0" fmla="*/ 802149 h 954598"/>
              <a:gd name="connsiteX1" fmla="*/ 416863 w 855013"/>
              <a:gd name="connsiteY1" fmla="*/ 954549 h 954598"/>
              <a:gd name="connsiteX2" fmla="*/ 216838 w 855013"/>
              <a:gd name="connsiteY2" fmla="*/ 811674 h 954598"/>
              <a:gd name="connsiteX3" fmla="*/ 235888 w 855013"/>
              <a:gd name="connsiteY3" fmla="*/ 306849 h 954598"/>
              <a:gd name="connsiteX4" fmla="*/ 115374 w 855013"/>
              <a:gd name="connsiteY4" fmla="*/ 297305 h 954598"/>
              <a:gd name="connsiteX5" fmla="*/ 75452 w 855013"/>
              <a:gd name="connsiteY5" fmla="*/ 266944 h 954598"/>
              <a:gd name="connsiteX6" fmla="*/ 0 w 855013"/>
              <a:gd name="connsiteY6" fmla="*/ 0 h 954598"/>
              <a:gd name="connsiteX0" fmla="*/ 855013 w 855013"/>
              <a:gd name="connsiteY0" fmla="*/ 802149 h 954598"/>
              <a:gd name="connsiteX1" fmla="*/ 416863 w 855013"/>
              <a:gd name="connsiteY1" fmla="*/ 954549 h 954598"/>
              <a:gd name="connsiteX2" fmla="*/ 216838 w 855013"/>
              <a:gd name="connsiteY2" fmla="*/ 811674 h 954598"/>
              <a:gd name="connsiteX3" fmla="*/ 235888 w 855013"/>
              <a:gd name="connsiteY3" fmla="*/ 306849 h 954598"/>
              <a:gd name="connsiteX4" fmla="*/ 115374 w 855013"/>
              <a:gd name="connsiteY4" fmla="*/ 297305 h 954598"/>
              <a:gd name="connsiteX5" fmla="*/ 75452 w 855013"/>
              <a:gd name="connsiteY5" fmla="*/ 266944 h 954598"/>
              <a:gd name="connsiteX6" fmla="*/ 0 w 855013"/>
              <a:gd name="connsiteY6" fmla="*/ 0 h 954598"/>
              <a:gd name="connsiteX0" fmla="*/ 779561 w 779561"/>
              <a:gd name="connsiteY0" fmla="*/ 535205 h 687654"/>
              <a:gd name="connsiteX1" fmla="*/ 341411 w 779561"/>
              <a:gd name="connsiteY1" fmla="*/ 687605 h 687654"/>
              <a:gd name="connsiteX2" fmla="*/ 141386 w 779561"/>
              <a:gd name="connsiteY2" fmla="*/ 544730 h 687654"/>
              <a:gd name="connsiteX3" fmla="*/ 160436 w 779561"/>
              <a:gd name="connsiteY3" fmla="*/ 39905 h 687654"/>
              <a:gd name="connsiteX4" fmla="*/ 39922 w 779561"/>
              <a:gd name="connsiteY4" fmla="*/ 30361 h 687654"/>
              <a:gd name="connsiteX5" fmla="*/ 0 w 779561"/>
              <a:gd name="connsiteY5" fmla="*/ 0 h 6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9561" h="687654">
                <a:moveTo>
                  <a:pt x="779561" y="535205"/>
                </a:moveTo>
                <a:cubicBezTo>
                  <a:pt x="613667" y="610611"/>
                  <a:pt x="447773" y="686018"/>
                  <a:pt x="341411" y="687605"/>
                </a:cubicBezTo>
                <a:cubicBezTo>
                  <a:pt x="235049" y="689192"/>
                  <a:pt x="171548" y="652680"/>
                  <a:pt x="141386" y="544730"/>
                </a:cubicBezTo>
                <a:cubicBezTo>
                  <a:pt x="111224" y="436780"/>
                  <a:pt x="158720" y="124732"/>
                  <a:pt x="160436" y="39905"/>
                </a:cubicBezTo>
                <a:cubicBezTo>
                  <a:pt x="162152" y="-44922"/>
                  <a:pt x="66661" y="37012"/>
                  <a:pt x="39922" y="30361"/>
                </a:cubicBezTo>
                <a:cubicBezTo>
                  <a:pt x="13183" y="23710"/>
                  <a:pt x="12806" y="23213"/>
                  <a:pt x="0" y="0"/>
                </a:cubicBezTo>
              </a:path>
            </a:pathLst>
          </a:custGeom>
          <a:ln w="38100">
            <a:solidFill>
              <a:srgbClr val="0000FF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4229711" y="4455582"/>
            <a:ext cx="983640" cy="497837"/>
          </a:xfrm>
          <a:custGeom>
            <a:avLst/>
            <a:gdLst>
              <a:gd name="connsiteX0" fmla="*/ 968823 w 968823"/>
              <a:gd name="connsiteY0" fmla="*/ 455084 h 511380"/>
              <a:gd name="connsiteX1" fmla="*/ 757157 w 968823"/>
              <a:gd name="connsiteY1" fmla="*/ 499534 h 511380"/>
              <a:gd name="connsiteX2" fmla="*/ 632273 w 968823"/>
              <a:gd name="connsiteY2" fmla="*/ 472017 h 511380"/>
              <a:gd name="connsiteX3" fmla="*/ 26907 w 968823"/>
              <a:gd name="connsiteY3" fmla="*/ 107950 h 511380"/>
              <a:gd name="connsiteX4" fmla="*/ 130623 w 968823"/>
              <a:gd name="connsiteY4" fmla="*/ 0 h 511380"/>
              <a:gd name="connsiteX0" fmla="*/ 983640 w 983640"/>
              <a:gd name="connsiteY0" fmla="*/ 416984 h 513690"/>
              <a:gd name="connsiteX1" fmla="*/ 757157 w 983640"/>
              <a:gd name="connsiteY1" fmla="*/ 499534 h 513690"/>
              <a:gd name="connsiteX2" fmla="*/ 632273 w 983640"/>
              <a:gd name="connsiteY2" fmla="*/ 472017 h 513690"/>
              <a:gd name="connsiteX3" fmla="*/ 26907 w 983640"/>
              <a:gd name="connsiteY3" fmla="*/ 107950 h 513690"/>
              <a:gd name="connsiteX4" fmla="*/ 130623 w 983640"/>
              <a:gd name="connsiteY4" fmla="*/ 0 h 513690"/>
              <a:gd name="connsiteX0" fmla="*/ 983640 w 983640"/>
              <a:gd name="connsiteY0" fmla="*/ 416984 h 509259"/>
              <a:gd name="connsiteX1" fmla="*/ 771974 w 983640"/>
              <a:gd name="connsiteY1" fmla="*/ 491068 h 509259"/>
              <a:gd name="connsiteX2" fmla="*/ 632273 w 983640"/>
              <a:gd name="connsiteY2" fmla="*/ 472017 h 509259"/>
              <a:gd name="connsiteX3" fmla="*/ 26907 w 983640"/>
              <a:gd name="connsiteY3" fmla="*/ 107950 h 509259"/>
              <a:gd name="connsiteX4" fmla="*/ 130623 w 983640"/>
              <a:gd name="connsiteY4" fmla="*/ 0 h 509259"/>
              <a:gd name="connsiteX0" fmla="*/ 983640 w 983640"/>
              <a:gd name="connsiteY0" fmla="*/ 416984 h 509259"/>
              <a:gd name="connsiteX1" fmla="*/ 771974 w 983640"/>
              <a:gd name="connsiteY1" fmla="*/ 491068 h 509259"/>
              <a:gd name="connsiteX2" fmla="*/ 632273 w 983640"/>
              <a:gd name="connsiteY2" fmla="*/ 472017 h 509259"/>
              <a:gd name="connsiteX3" fmla="*/ 26907 w 983640"/>
              <a:gd name="connsiteY3" fmla="*/ 107950 h 509259"/>
              <a:gd name="connsiteX4" fmla="*/ 130623 w 983640"/>
              <a:gd name="connsiteY4" fmla="*/ 0 h 509259"/>
              <a:gd name="connsiteX0" fmla="*/ 983640 w 983640"/>
              <a:gd name="connsiteY0" fmla="*/ 416984 h 509259"/>
              <a:gd name="connsiteX1" fmla="*/ 771974 w 983640"/>
              <a:gd name="connsiteY1" fmla="*/ 491068 h 509259"/>
              <a:gd name="connsiteX2" fmla="*/ 632273 w 983640"/>
              <a:gd name="connsiteY2" fmla="*/ 472017 h 509259"/>
              <a:gd name="connsiteX3" fmla="*/ 26907 w 983640"/>
              <a:gd name="connsiteY3" fmla="*/ 107950 h 509259"/>
              <a:gd name="connsiteX4" fmla="*/ 130623 w 983640"/>
              <a:gd name="connsiteY4" fmla="*/ 0 h 509259"/>
              <a:gd name="connsiteX0" fmla="*/ 983640 w 983640"/>
              <a:gd name="connsiteY0" fmla="*/ 416984 h 512528"/>
              <a:gd name="connsiteX1" fmla="*/ 721174 w 983640"/>
              <a:gd name="connsiteY1" fmla="*/ 497418 h 512528"/>
              <a:gd name="connsiteX2" fmla="*/ 632273 w 983640"/>
              <a:gd name="connsiteY2" fmla="*/ 472017 h 512528"/>
              <a:gd name="connsiteX3" fmla="*/ 26907 w 983640"/>
              <a:gd name="connsiteY3" fmla="*/ 107950 h 512528"/>
              <a:gd name="connsiteX4" fmla="*/ 130623 w 983640"/>
              <a:gd name="connsiteY4" fmla="*/ 0 h 512528"/>
              <a:gd name="connsiteX0" fmla="*/ 983640 w 983640"/>
              <a:gd name="connsiteY0" fmla="*/ 416984 h 507488"/>
              <a:gd name="connsiteX1" fmla="*/ 721174 w 983640"/>
              <a:gd name="connsiteY1" fmla="*/ 497418 h 507488"/>
              <a:gd name="connsiteX2" fmla="*/ 632273 w 983640"/>
              <a:gd name="connsiteY2" fmla="*/ 472017 h 507488"/>
              <a:gd name="connsiteX3" fmla="*/ 26907 w 983640"/>
              <a:gd name="connsiteY3" fmla="*/ 107950 h 507488"/>
              <a:gd name="connsiteX4" fmla="*/ 130623 w 983640"/>
              <a:gd name="connsiteY4" fmla="*/ 0 h 507488"/>
              <a:gd name="connsiteX0" fmla="*/ 983640 w 983640"/>
              <a:gd name="connsiteY0" fmla="*/ 416984 h 497837"/>
              <a:gd name="connsiteX1" fmla="*/ 721174 w 983640"/>
              <a:gd name="connsiteY1" fmla="*/ 497418 h 497837"/>
              <a:gd name="connsiteX2" fmla="*/ 632273 w 983640"/>
              <a:gd name="connsiteY2" fmla="*/ 472017 h 497837"/>
              <a:gd name="connsiteX3" fmla="*/ 26907 w 983640"/>
              <a:gd name="connsiteY3" fmla="*/ 107950 h 497837"/>
              <a:gd name="connsiteX4" fmla="*/ 130623 w 983640"/>
              <a:gd name="connsiteY4" fmla="*/ 0 h 49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640" h="497837">
                <a:moveTo>
                  <a:pt x="983640" y="416984"/>
                </a:moveTo>
                <a:cubicBezTo>
                  <a:pt x="912203" y="450498"/>
                  <a:pt x="800901" y="503063"/>
                  <a:pt x="721174" y="497418"/>
                </a:cubicBezTo>
                <a:cubicBezTo>
                  <a:pt x="641447" y="491773"/>
                  <a:pt x="688718" y="496711"/>
                  <a:pt x="632273" y="472017"/>
                </a:cubicBezTo>
                <a:cubicBezTo>
                  <a:pt x="575828" y="447323"/>
                  <a:pt x="110515" y="186619"/>
                  <a:pt x="26907" y="107950"/>
                </a:cubicBezTo>
                <a:cubicBezTo>
                  <a:pt x="-56701" y="29281"/>
                  <a:pt x="76295" y="17639"/>
                  <a:pt x="130623" y="0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4351867" y="4040717"/>
            <a:ext cx="1297516" cy="412185"/>
          </a:xfrm>
          <a:custGeom>
            <a:avLst/>
            <a:gdLst>
              <a:gd name="connsiteX0" fmla="*/ 0 w 1297516"/>
              <a:gd name="connsiteY0" fmla="*/ 423333 h 423333"/>
              <a:gd name="connsiteX1" fmla="*/ 1297516 w 1297516"/>
              <a:gd name="connsiteY1" fmla="*/ 0 h 42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97516" h="423333">
                <a:moveTo>
                  <a:pt x="0" y="423333"/>
                </a:moveTo>
                <a:lnTo>
                  <a:pt x="1297516" y="0"/>
                </a:lnTo>
              </a:path>
            </a:pathLst>
          </a:custGeom>
          <a:noFill/>
          <a:ln w="38100">
            <a:solidFill>
              <a:srgbClr val="0000FF"/>
            </a:solidFill>
            <a:headEnd type="none" w="med" len="med"/>
            <a:tailEnd type="stealth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3993000" y="2912533"/>
            <a:ext cx="2475533" cy="1138767"/>
          </a:xfrm>
          <a:custGeom>
            <a:avLst/>
            <a:gdLst>
              <a:gd name="connsiteX0" fmla="*/ 1616167 w 2475533"/>
              <a:gd name="connsiteY0" fmla="*/ 1138767 h 1138767"/>
              <a:gd name="connsiteX1" fmla="*/ 1129333 w 2475533"/>
              <a:gd name="connsiteY1" fmla="*/ 1085850 h 1138767"/>
              <a:gd name="connsiteX2" fmla="*/ 37133 w 2475533"/>
              <a:gd name="connsiteY2" fmla="*/ 846667 h 1138767"/>
              <a:gd name="connsiteX3" fmla="*/ 466817 w 2475533"/>
              <a:gd name="connsiteY3" fmla="*/ 654050 h 1138767"/>
              <a:gd name="connsiteX4" fmla="*/ 2475533 w 2475533"/>
              <a:gd name="connsiteY4" fmla="*/ 0 h 113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533" h="1138767">
                <a:moveTo>
                  <a:pt x="1616167" y="1138767"/>
                </a:moveTo>
                <a:cubicBezTo>
                  <a:pt x="1504336" y="1136650"/>
                  <a:pt x="1392505" y="1134533"/>
                  <a:pt x="1129333" y="1085850"/>
                </a:cubicBezTo>
                <a:cubicBezTo>
                  <a:pt x="866161" y="1037167"/>
                  <a:pt x="147552" y="918634"/>
                  <a:pt x="37133" y="846667"/>
                </a:cubicBezTo>
                <a:cubicBezTo>
                  <a:pt x="-73286" y="774700"/>
                  <a:pt x="60417" y="795161"/>
                  <a:pt x="466817" y="654050"/>
                </a:cubicBezTo>
                <a:cubicBezTo>
                  <a:pt x="873217" y="512939"/>
                  <a:pt x="2475533" y="0"/>
                  <a:pt x="2475533" y="0"/>
                </a:cubicBezTo>
              </a:path>
            </a:pathLst>
          </a:custGeom>
          <a:noFill/>
          <a:ln w="38100">
            <a:solidFill>
              <a:srgbClr val="0000FF"/>
            </a:solidFill>
            <a:tailEnd type="stealth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/>
          <p:cNvSpPr txBox="1"/>
          <p:nvPr/>
        </p:nvSpPr>
        <p:spPr>
          <a:xfrm>
            <a:off x="2438440" y="4519116"/>
            <a:ext cx="1621977" cy="49244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FF"/>
                </a:solidFill>
              </a:rPr>
              <a:t>Medium Energy </a:t>
            </a:r>
          </a:p>
          <a:p>
            <a:pPr algn="r"/>
            <a:r>
              <a:rPr lang="en-US" sz="1600" b="1" dirty="0">
                <a:solidFill>
                  <a:srgbClr val="0000FF"/>
                </a:solidFill>
              </a:rPr>
              <a:t>1.8 A MeV</a:t>
            </a:r>
            <a:endParaRPr lang="en-US" sz="1600" b="1" i="1" dirty="0">
              <a:solidFill>
                <a:srgbClr val="0000FF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730244" y="3154683"/>
            <a:ext cx="1262893" cy="49244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</a:rPr>
              <a:t>High Energy </a:t>
            </a:r>
          </a:p>
          <a:p>
            <a:r>
              <a:rPr lang="en-US" sz="1600" b="1" dirty="0">
                <a:solidFill>
                  <a:srgbClr val="0000FF"/>
                </a:solidFill>
              </a:rPr>
              <a:t>16.5 A MeV</a:t>
            </a:r>
          </a:p>
        </p:txBody>
      </p:sp>
      <p:pic>
        <p:nvPicPr>
          <p:cNvPr id="14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8" t="38345" r="29859" b="47685"/>
          <a:stretch/>
        </p:blipFill>
        <p:spPr bwMode="auto">
          <a:xfrm>
            <a:off x="5711739" y="3622591"/>
            <a:ext cx="1711412" cy="914390"/>
          </a:xfrm>
          <a:prstGeom prst="ellipse">
            <a:avLst/>
          </a:prstGeom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ectangle 146"/>
          <p:cNvSpPr/>
          <p:nvPr/>
        </p:nvSpPr>
        <p:spPr>
          <a:xfrm>
            <a:off x="1326183" y="1011290"/>
            <a:ext cx="4193025" cy="581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8" t="13102" r="26014" b="68737"/>
          <a:stretch/>
        </p:blipFill>
        <p:spPr bwMode="auto">
          <a:xfrm>
            <a:off x="6273588" y="1982602"/>
            <a:ext cx="1463024" cy="1188707"/>
          </a:xfrm>
          <a:prstGeom prst="ellipse">
            <a:avLst/>
          </a:prstGeom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yclotan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3"/>
          <a:stretch>
            <a:fillRect/>
          </a:stretch>
        </p:blipFill>
        <p:spPr bwMode="auto">
          <a:xfrm>
            <a:off x="8443417" y="5249863"/>
            <a:ext cx="254317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81027"/>
            <a:ext cx="5394177" cy="1097280"/>
          </a:xfr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Radioactive beam made via ISOL method.</a:t>
            </a:r>
          </a:p>
        </p:txBody>
      </p:sp>
    </p:spTree>
    <p:extLst>
      <p:ext uri="{BB962C8B-B14F-4D97-AF65-F5344CB8AC3E}">
        <p14:creationId xmlns:p14="http://schemas.microsoft.com/office/powerpoint/2010/main" val="408674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6" grpId="0" animBg="1"/>
      <p:bldP spid="137" grpId="0" animBg="1"/>
      <p:bldP spid="138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DF4D1-61A5-BC41-9590-7339DEA69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" b="7228"/>
          <a:stretch/>
        </p:blipFill>
        <p:spPr>
          <a:xfrm>
            <a:off x="0" y="-636103"/>
            <a:ext cx="12192000" cy="74941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CD0335-1761-1A46-84A9-18223F604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849" y="5666187"/>
            <a:ext cx="3429000" cy="76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E2AD6E-054F-4D80-944F-10089FB04921}"/>
              </a:ext>
            </a:extLst>
          </p:cNvPr>
          <p:cNvSpPr/>
          <p:nvPr/>
        </p:nvSpPr>
        <p:spPr>
          <a:xfrm>
            <a:off x="821094" y="326571"/>
            <a:ext cx="6214188" cy="26125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ISAC facility: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3000 h of beam operation each year (24/7 for 9 months)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93% operational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ARIEL is on-line triple the beam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Merit-based access (international expert committee)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User-office, liaison scientists, guest house,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‘free of charge’ for academic users (publish results)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6432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30CDAB-64A5-C840-89E3-4D69053C3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774700"/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1F336C2-13C2-8A44-9339-9365E79DF1DB}"/>
              </a:ext>
            </a:extLst>
          </p:cNvPr>
          <p:cNvGrpSpPr/>
          <p:nvPr/>
        </p:nvGrpSpPr>
        <p:grpSpPr>
          <a:xfrm>
            <a:off x="5373624" y="457200"/>
            <a:ext cx="1444752" cy="1444752"/>
            <a:chOff x="4893973" y="2390230"/>
            <a:chExt cx="2077540" cy="20775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66B2D7-3C21-7E4B-839A-AC1A9E2EC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3973" y="2390230"/>
              <a:ext cx="2077540" cy="2077540"/>
            </a:xfrm>
            <a:prstGeom prst="rect">
              <a:avLst/>
            </a:prstGeom>
            <a:effectLst>
              <a:softEdge rad="165100"/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CEEFE9C-29E7-3148-B170-DD516000C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3009" y="2657675"/>
              <a:ext cx="914400" cy="8382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657A1EB-E3AC-FA4C-9FDF-4EB3EDE5E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00932" y="2774043"/>
              <a:ext cx="977900" cy="8509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4881364-E917-314F-97BC-8F4569AF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67312" y="3392207"/>
              <a:ext cx="952500" cy="8382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DC410EB-AE53-844B-B72C-731F090D3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56004" y="3586944"/>
              <a:ext cx="914400" cy="8255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9343A79-5392-2A42-9E92-392BE516552C}"/>
              </a:ext>
            </a:extLst>
          </p:cNvPr>
          <p:cNvSpPr txBox="1"/>
          <p:nvPr/>
        </p:nvSpPr>
        <p:spPr>
          <a:xfrm>
            <a:off x="5029073" y="1738206"/>
            <a:ext cx="2115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n>
                  <a:solidFill>
                    <a:schemeClr val="accent1"/>
                  </a:solidFill>
                </a:ln>
                <a:solidFill>
                  <a:srgbClr val="00A9FF"/>
                </a:solidFill>
              </a:rPr>
              <a:t>Nuclear Structure &amp; Dynamics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95B043-3DDB-4140-AF17-107A0D87C804}"/>
              </a:ext>
            </a:extLst>
          </p:cNvPr>
          <p:cNvGrpSpPr/>
          <p:nvPr/>
        </p:nvGrpSpPr>
        <p:grpSpPr>
          <a:xfrm>
            <a:off x="7822850" y="2312063"/>
            <a:ext cx="2579974" cy="1490916"/>
            <a:chOff x="7923434" y="2584415"/>
            <a:chExt cx="2579974" cy="1490916"/>
          </a:xfrm>
          <a:scene3d>
            <a:camera prst="orthographicFront">
              <a:rot lat="0" lon="0" rev="0"/>
            </a:camera>
            <a:lightRig rig="threePt" dir="t"/>
          </a:scene3d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4F808F5-F099-6343-B2C3-A51E66626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23434" y="2584415"/>
              <a:ext cx="2579974" cy="954313"/>
            </a:xfrm>
            <a:prstGeom prst="rect">
              <a:avLst/>
            </a:prstGeom>
            <a:effectLst>
              <a:softEdge rad="8890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A1B8F6-C8D0-8047-9E1E-7B150B072A37}"/>
                </a:ext>
              </a:extLst>
            </p:cNvPr>
            <p:cNvSpPr txBox="1"/>
            <p:nvPr/>
          </p:nvSpPr>
          <p:spPr>
            <a:xfrm>
              <a:off x="8155486" y="3429000"/>
              <a:ext cx="2115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n>
                    <a:solidFill>
                      <a:schemeClr val="accent1"/>
                    </a:solidFill>
                  </a:ln>
                  <a:solidFill>
                    <a:srgbClr val="00A9FF"/>
                  </a:solidFill>
                </a:rPr>
                <a:t>Nuclear Astrophysics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62BADC-2225-0F49-9B71-3AA8C1E892DB}"/>
              </a:ext>
            </a:extLst>
          </p:cNvPr>
          <p:cNvGrpSpPr/>
          <p:nvPr/>
        </p:nvGrpSpPr>
        <p:grpSpPr>
          <a:xfrm>
            <a:off x="2140858" y="1922872"/>
            <a:ext cx="2115870" cy="2106413"/>
            <a:chOff x="2296306" y="2290826"/>
            <a:chExt cx="2115870" cy="2106413"/>
          </a:xfrm>
          <a:effectLst/>
          <a:scene3d>
            <a:camera prst="orthographicFront">
              <a:rot lat="0" lon="0" rev="0"/>
            </a:camera>
            <a:lightRig rig="threePt" dir="t"/>
          </a:scene3d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23E4336-D7B0-574F-865A-AE30888A5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74632" y="2290826"/>
              <a:ext cx="1559218" cy="1247902"/>
            </a:xfrm>
            <a:prstGeom prst="rect">
              <a:avLst/>
            </a:prstGeom>
            <a:effectLst>
              <a:softEdge rad="50800"/>
            </a:effec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F1BD26-7B54-554F-9A16-DB3E881FABCE}"/>
                </a:ext>
              </a:extLst>
            </p:cNvPr>
            <p:cNvSpPr txBox="1"/>
            <p:nvPr/>
          </p:nvSpPr>
          <p:spPr>
            <a:xfrm>
              <a:off x="2296306" y="3473909"/>
              <a:ext cx="21158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n>
                    <a:solidFill>
                      <a:schemeClr val="accent1"/>
                    </a:solidFill>
                  </a:ln>
                  <a:solidFill>
                    <a:srgbClr val="00A9FF"/>
                  </a:solidFill>
                </a:rPr>
                <a:t>Precision Tests of Fundamental Interactions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9B17561-72A8-DE43-8EF6-94B80C8C3E86}"/>
              </a:ext>
            </a:extLst>
          </p:cNvPr>
          <p:cNvSpPr txBox="1"/>
          <p:nvPr/>
        </p:nvSpPr>
        <p:spPr>
          <a:xfrm>
            <a:off x="4941112" y="4737487"/>
            <a:ext cx="2203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“Three Pillars” of experimental nuclear physics research at TRIUMF-ISAC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8F677F-548F-4543-A399-20BF34A23BB5}"/>
              </a:ext>
            </a:extLst>
          </p:cNvPr>
          <p:cNvGrpSpPr/>
          <p:nvPr/>
        </p:nvGrpSpPr>
        <p:grpSpPr>
          <a:xfrm>
            <a:off x="960120" y="150722"/>
            <a:ext cx="10271760" cy="6159951"/>
            <a:chOff x="960120" y="150722"/>
            <a:chExt cx="10271760" cy="6159951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B6D40E10-37F7-7343-9AE0-C38E77761133}"/>
                </a:ext>
              </a:extLst>
            </p:cNvPr>
            <p:cNvSpPr/>
            <p:nvPr/>
          </p:nvSpPr>
          <p:spPr>
            <a:xfrm>
              <a:off x="960120" y="4353857"/>
              <a:ext cx="2057400" cy="1956816"/>
            </a:xfrm>
            <a:prstGeom prst="round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Precision tests of Fundamental Physics using ion/atom trapping, laser manipulation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752B49E-5D88-8F4D-837B-C974FDF7F5EC}"/>
                </a:ext>
              </a:extLst>
            </p:cNvPr>
            <p:cNvGrpSpPr/>
            <p:nvPr/>
          </p:nvGrpSpPr>
          <p:grpSpPr>
            <a:xfrm>
              <a:off x="7366844" y="150722"/>
              <a:ext cx="3865036" cy="6158175"/>
              <a:chOff x="7366844" y="150722"/>
              <a:chExt cx="3865036" cy="6158175"/>
            </a:xfrm>
          </p:grpSpPr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0407AEA1-D70C-6C47-A319-0227B5C04FE6}"/>
                  </a:ext>
                </a:extLst>
              </p:cNvPr>
              <p:cNvSpPr/>
              <p:nvPr/>
            </p:nvSpPr>
            <p:spPr>
              <a:xfrm>
                <a:off x="9174480" y="4352081"/>
                <a:ext cx="2057400" cy="1956816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Direct and indirect measurements of important reactions and decays for nucleosynthesis and stellar evolution </a:t>
                </a:r>
              </a:p>
            </p:txBody>
          </p:sp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40D9FA62-ED3E-EE47-A3E3-3E5C6C854302}"/>
                  </a:ext>
                </a:extLst>
              </p:cNvPr>
              <p:cNvSpPr/>
              <p:nvPr/>
            </p:nvSpPr>
            <p:spPr>
              <a:xfrm>
                <a:off x="7366844" y="150722"/>
                <a:ext cx="2057400" cy="1956816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Exploration of evolution of nuclear shell structure, deformations, shapes, ground &amp; excited state properties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F9D6399-D24C-3C4E-B3B3-2B9B4B7829D3}"/>
              </a:ext>
            </a:extLst>
          </p:cNvPr>
          <p:cNvSpPr txBox="1"/>
          <p:nvPr/>
        </p:nvSpPr>
        <p:spPr>
          <a:xfrm>
            <a:off x="178420" y="150722"/>
            <a:ext cx="466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A9FF"/>
                </a:solidFill>
              </a:rPr>
              <a:t>Nuclear Physics at TRIUMF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1425B-1B9F-A146-B134-5B93EC8E348C}"/>
              </a:ext>
            </a:extLst>
          </p:cNvPr>
          <p:cNvSpPr txBox="1"/>
          <p:nvPr/>
        </p:nvSpPr>
        <p:spPr>
          <a:xfrm>
            <a:off x="9571679" y="182718"/>
            <a:ext cx="2278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GRIFFIN/DESCANT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TITAN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Laser Spectroscopy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IRIS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EMMA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TIGRESS/SHARC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SONIK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TUDA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1681DA-F3CA-D64B-87E0-9D58F8086390}"/>
              </a:ext>
            </a:extLst>
          </p:cNvPr>
          <p:cNvSpPr txBox="1"/>
          <p:nvPr/>
        </p:nvSpPr>
        <p:spPr>
          <a:xfrm>
            <a:off x="7822850" y="4888684"/>
            <a:ext cx="1385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DRAGON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TUDA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SONIK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EMMA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TIGRESS/SHARC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GRIFFIN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(BRIKEN)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270197-C213-0F4D-B623-91344A2290E5}"/>
              </a:ext>
            </a:extLst>
          </p:cNvPr>
          <p:cNvSpPr txBox="1"/>
          <p:nvPr/>
        </p:nvSpPr>
        <p:spPr>
          <a:xfrm>
            <a:off x="217266" y="3264370"/>
            <a:ext cx="17309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TRINAT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FRANCIUM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GRIFFIN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TITAN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MTV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91397D-577F-4F5B-813E-CC795103038C}"/>
              </a:ext>
            </a:extLst>
          </p:cNvPr>
          <p:cNvSpPr/>
          <p:nvPr/>
        </p:nvSpPr>
        <p:spPr>
          <a:xfrm>
            <a:off x="354563" y="942392"/>
            <a:ext cx="2115870" cy="98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Talks by A. Kwiatkowski</a:t>
            </a:r>
          </a:p>
          <a:p>
            <a:pPr algn="ctr"/>
            <a:r>
              <a:rPr lang="en-US" dirty="0"/>
              <a:t>&amp; G. </a:t>
            </a:r>
            <a:r>
              <a:rPr lang="en-US" dirty="0" err="1"/>
              <a:t>Gwinner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104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6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8" y="797749"/>
            <a:ext cx="8079316" cy="536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1537" y="819977"/>
            <a:ext cx="3147483" cy="136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/>
          </a:p>
        </p:txBody>
      </p:sp>
      <p:sp>
        <p:nvSpPr>
          <p:cNvPr id="19460" name="Title 7"/>
          <p:cNvSpPr>
            <a:spLocks noGrp="1"/>
          </p:cNvSpPr>
          <p:nvPr>
            <p:ph type="title"/>
          </p:nvPr>
        </p:nvSpPr>
        <p:spPr>
          <a:xfrm>
            <a:off x="256089" y="-24983"/>
            <a:ext cx="10972800" cy="1097280"/>
          </a:xfrm>
        </p:spPr>
        <p:txBody>
          <a:bodyPr/>
          <a:lstStyle/>
          <a:p>
            <a:r>
              <a:rPr lang="en-US" altLang="en-US" dirty="0">
                <a:cs typeface="Myriad Pro" pitchFamily="34" charset="0"/>
              </a:rPr>
              <a:t>TRIUMF’s</a:t>
            </a:r>
            <a:r>
              <a:rPr lang="en-US" altLang="en-US" dirty="0">
                <a:latin typeface="Arial Black" panose="020B0A04020102020204" pitchFamily="34" charset="0"/>
                <a:cs typeface="Myriad Pro" pitchFamily="34" charset="0"/>
              </a:rPr>
              <a:t> </a:t>
            </a:r>
            <a:r>
              <a:rPr lang="en-US" altLang="en-US" dirty="0">
                <a:cs typeface="Myriad Pro" pitchFamily="34" charset="0"/>
              </a:rPr>
              <a:t>accelerator complex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7371" y="819976"/>
            <a:ext cx="3604683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Nuclear Physics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Nuclear Structure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Nuclear Astrophysics</a:t>
            </a:r>
          </a:p>
          <a:p>
            <a:pPr marL="457189" indent="-457189">
              <a:buFontTx/>
              <a:buChar char="-"/>
              <a:defRPr/>
            </a:pPr>
            <a:r>
              <a:rPr lang="en-US" dirty="0"/>
              <a:t>Fund. Symmetries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7966" y="4316765"/>
            <a:ext cx="37211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CMMS</a:t>
            </a:r>
          </a:p>
          <a:p>
            <a:pPr>
              <a:defRPr/>
            </a:pPr>
            <a:r>
              <a:rPr lang="en-US" dirty="0"/>
              <a:t>Centre for Molecular and Material Science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3304" y="5694683"/>
            <a:ext cx="290406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Particle Physics </a:t>
            </a:r>
          </a:p>
          <a:p>
            <a:pPr>
              <a:defRPr/>
            </a:pPr>
            <a:r>
              <a:rPr lang="en-US" dirty="0"/>
              <a:t>Ultra Cold Neutrons </a:t>
            </a:r>
          </a:p>
        </p:txBody>
      </p: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3409920" y="5237988"/>
            <a:ext cx="1701800" cy="120032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Cyclotron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500 MeV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350 </a:t>
            </a:r>
            <a:r>
              <a:rPr lang="en-US" altLang="en-US" sz="2400">
                <a:solidFill>
                  <a:schemeClr val="tx1"/>
                </a:solidFill>
                <a:latin typeface="Symbol" pitchFamily="18" charset="2"/>
                <a:ea typeface="ヒラギノ角ゴ Pro W3"/>
                <a:cs typeface="ヒラギノ角ゴ Pro W3"/>
              </a:rPr>
              <a:t>m</a:t>
            </a: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</a:t>
            </a:r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5742489" y="2670080"/>
            <a:ext cx="1532912" cy="120032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ISAC-I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60 keV, 1.7 </a:t>
            </a:r>
            <a:r>
              <a:rPr lang="en-US" altLang="en-US" sz="2400" dirty="0" err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AMeV</a:t>
            </a:r>
            <a:endParaRPr lang="en-US" altLang="en-US" sz="2400" dirty="0">
              <a:solidFill>
                <a:schemeClr val="tx1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9467" name="TextBox 15"/>
          <p:cNvSpPr txBox="1">
            <a:spLocks noChangeArrowheads="1"/>
          </p:cNvSpPr>
          <p:nvPr/>
        </p:nvSpPr>
        <p:spPr bwMode="auto">
          <a:xfrm>
            <a:off x="4021640" y="797751"/>
            <a:ext cx="1720849" cy="83099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ISAC-II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&gt;10 AMeV</a:t>
            </a:r>
          </a:p>
        </p:txBody>
      </p: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901673" y="843789"/>
            <a:ext cx="2611967" cy="83099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40 MV SRF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Heavy Ion Linac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195" y="1793495"/>
            <a:ext cx="304376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Advanced Rare Isotope Laboratory</a:t>
            </a:r>
          </a:p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(ARIEL)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6173" y="3338940"/>
            <a:ext cx="197908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33CC"/>
                </a:solidFill>
              </a:rPr>
              <a:t>e-LINAC</a:t>
            </a:r>
          </a:p>
          <a:p>
            <a:pPr algn="ctr">
              <a:defRPr/>
            </a:pPr>
            <a:r>
              <a:rPr lang="en-US" dirty="0">
                <a:solidFill>
                  <a:srgbClr val="0033CC"/>
                </a:solidFill>
              </a:rPr>
              <a:t>30-100 kW photo-fission driver</a:t>
            </a:r>
          </a:p>
        </p:txBody>
      </p:sp>
    </p:spTree>
    <p:extLst>
      <p:ext uri="{BB962C8B-B14F-4D97-AF65-F5344CB8AC3E}">
        <p14:creationId xmlns:p14="http://schemas.microsoft.com/office/powerpoint/2010/main" val="244572586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E9D79C-C5BF-4F46-87FF-1AC27181A2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6"/>
          <a:stretch/>
        </p:blipFill>
        <p:spPr>
          <a:xfrm>
            <a:off x="2387841" y="258224"/>
            <a:ext cx="9917150" cy="65997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5D670E-30BA-4948-9F33-8053185E6CFD}"/>
              </a:ext>
            </a:extLst>
          </p:cNvPr>
          <p:cNvSpPr txBox="1"/>
          <p:nvPr/>
        </p:nvSpPr>
        <p:spPr>
          <a:xfrm>
            <a:off x="10380692" y="4476079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platform,</a:t>
            </a:r>
          </a:p>
          <a:p>
            <a:r>
              <a:rPr lang="en-CA" sz="1600" dirty="0">
                <a:solidFill>
                  <a:schemeClr val="bg1"/>
                </a:solidFill>
              </a:rPr>
              <a:t>Meson hall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8C685-3A94-4D21-92C6-3ECE84744944}"/>
              </a:ext>
            </a:extLst>
          </p:cNvPr>
          <p:cNvSpPr txBox="1"/>
          <p:nvPr/>
        </p:nvSpPr>
        <p:spPr>
          <a:xfrm>
            <a:off x="3204352" y="5347849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UCN beam switcher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83569D-2D81-4252-B807-9FEE0FDD0D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727" b="-12757"/>
          <a:stretch/>
        </p:blipFill>
        <p:spPr>
          <a:xfrm>
            <a:off x="185679" y="204094"/>
            <a:ext cx="4395329" cy="3949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82B7C8-EE0B-4005-9F18-79B89C93EC3B}"/>
              </a:ext>
            </a:extLst>
          </p:cNvPr>
          <p:cNvSpPr txBox="1"/>
          <p:nvPr/>
        </p:nvSpPr>
        <p:spPr>
          <a:xfrm>
            <a:off x="8669" y="1018739"/>
            <a:ext cx="26225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en-CA" dirty="0"/>
              <a:t>State-of-the-art UCN production using spallation neutron source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CA" dirty="0"/>
              <a:t>Providing unprecedented UCN yield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CA" dirty="0"/>
              <a:t>Installation planned for 2021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CA" dirty="0"/>
              <a:t>Allows competitive </a:t>
            </a:r>
            <a:r>
              <a:rPr lang="en-CA" dirty="0" err="1"/>
              <a:t>nEDM</a:t>
            </a:r>
            <a:r>
              <a:rPr lang="en-CA" dirty="0"/>
              <a:t> measurement at 10</a:t>
            </a:r>
            <a:r>
              <a:rPr lang="en-CA" baseline="30000" dirty="0"/>
              <a:t>-27</a:t>
            </a:r>
            <a:r>
              <a:rPr lang="en-CA" dirty="0"/>
              <a:t> </a:t>
            </a:r>
            <a:r>
              <a:rPr lang="en-CA" dirty="0" err="1"/>
              <a:t>ecm</a:t>
            </a:r>
            <a:endParaRPr lang="en-CA" dirty="0"/>
          </a:p>
          <a:p>
            <a:pPr marL="180000" indent="-180000">
              <a:buFont typeface="Arial" panose="020B0604020202020204" pitchFamily="34" charset="0"/>
              <a:buChar char="•"/>
            </a:pPr>
            <a:endParaRPr lang="en-CA" dirty="0"/>
          </a:p>
          <a:p>
            <a:pPr marL="180000" indent="-18000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06092C-DB15-4D81-AFBC-9D39AAED3ACF}"/>
              </a:ext>
            </a:extLst>
          </p:cNvPr>
          <p:cNvSpPr/>
          <p:nvPr/>
        </p:nvSpPr>
        <p:spPr>
          <a:xfrm>
            <a:off x="5768772" y="599089"/>
            <a:ext cx="1842221" cy="3959910"/>
          </a:xfrm>
          <a:prstGeom prst="round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rgbClr val="00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Construction of main cryostat started summer 2019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E11063-D75A-4A54-9FD5-02F9E6CCB112}"/>
              </a:ext>
            </a:extLst>
          </p:cNvPr>
          <p:cNvSpPr/>
          <p:nvPr/>
        </p:nvSpPr>
        <p:spPr>
          <a:xfrm>
            <a:off x="2387841" y="483773"/>
            <a:ext cx="262252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8B3AB77-3217-4CE7-93D6-2710BC69F05A}"/>
              </a:ext>
            </a:extLst>
          </p:cNvPr>
          <p:cNvSpPr txBox="1">
            <a:spLocks/>
          </p:cNvSpPr>
          <p:nvPr/>
        </p:nvSpPr>
        <p:spPr>
          <a:xfrm>
            <a:off x="2416637" y="163898"/>
            <a:ext cx="6992620" cy="4247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CA" dirty="0"/>
              <a:t>TUCAN: next generation UCN source progress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78216D-FEA8-4078-9CB8-C47BA45117D0}"/>
              </a:ext>
            </a:extLst>
          </p:cNvPr>
          <p:cNvGrpSpPr/>
          <p:nvPr/>
        </p:nvGrpSpPr>
        <p:grpSpPr>
          <a:xfrm>
            <a:off x="0" y="5895109"/>
            <a:ext cx="12192001" cy="917221"/>
            <a:chOff x="-1" y="4551854"/>
            <a:chExt cx="9144001" cy="601884"/>
          </a:xfrm>
        </p:grpSpPr>
        <p:pic>
          <p:nvPicPr>
            <p:cNvPr id="11" name="Picture 2" descr="C:\downloads\2015-11\h_logo.png">
              <a:extLst>
                <a:ext uri="{FF2B5EF4-FFF2-40B4-BE49-F238E27FC236}">
                  <a16:creationId xmlns:a16="http://schemas.microsoft.com/office/drawing/2014/main" id="{CC78B135-FF8F-4C21-866B-403DB2161F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480"/>
            <a:stretch/>
          </p:blipFill>
          <p:spPr bwMode="auto">
            <a:xfrm>
              <a:off x="-1" y="4793738"/>
              <a:ext cx="1387854" cy="360000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downloads\2015-11\rcnphead_logo.gif">
              <a:extLst>
                <a:ext uri="{FF2B5EF4-FFF2-40B4-BE49-F238E27FC236}">
                  <a16:creationId xmlns:a16="http://schemas.microsoft.com/office/drawing/2014/main" id="{7387E2DE-FE23-49D0-A386-47950ED9E8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26" r="71148" b="29184"/>
            <a:stretch/>
          </p:blipFill>
          <p:spPr bwMode="auto">
            <a:xfrm>
              <a:off x="1455148" y="4793738"/>
              <a:ext cx="1190150" cy="360000"/>
            </a:xfrm>
            <a:prstGeom prst="rect">
              <a:avLst/>
            </a:prstGeom>
            <a:solidFill>
              <a:srgbClr val="1A7A7A"/>
            </a:solidFill>
          </p:spPr>
        </p:pic>
        <p:pic>
          <p:nvPicPr>
            <p:cNvPr id="13" name="Picture 12" descr="C:\rpicker\_Transfer\Talks, Poster\2014-05-08 EDM Status Review TRIUMF\Material\index.jpg">
              <a:extLst>
                <a:ext uri="{FF2B5EF4-FFF2-40B4-BE49-F238E27FC236}">
                  <a16:creationId xmlns:a16="http://schemas.microsoft.com/office/drawing/2014/main" id="{499D750E-D1C8-40C0-B563-D8FFBD2C2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2593" y="4793738"/>
              <a:ext cx="1257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rpicker\_Transfer\Talks, Poster\2014-05-08 EDM Status Review TRIUMF\Material\colour_horizontal.JPG">
              <a:extLst>
                <a:ext uri="{FF2B5EF4-FFF2-40B4-BE49-F238E27FC236}">
                  <a16:creationId xmlns:a16="http://schemas.microsoft.com/office/drawing/2014/main" id="{8C0DC072-D995-45E9-891F-C7540E4DC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888" y="4793738"/>
              <a:ext cx="1214624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://crg.ubc.ca/fedida/Website_Images/UBC_logo_b2.jpg">
              <a:extLst>
                <a:ext uri="{FF2B5EF4-FFF2-40B4-BE49-F238E27FC236}">
                  <a16:creationId xmlns:a16="http://schemas.microsoft.com/office/drawing/2014/main" id="{841033BE-732C-4625-948D-749877329E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4551854"/>
              <a:ext cx="457200" cy="601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wusma.ca/images/simonfraser.jpg">
              <a:extLst>
                <a:ext uri="{FF2B5EF4-FFF2-40B4-BE49-F238E27FC236}">
                  <a16:creationId xmlns:a16="http://schemas.microsoft.com/office/drawing/2014/main" id="{3BCDD67D-E440-432F-8FF8-2011AE1D1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807" y="4793738"/>
              <a:ext cx="1343997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://atlas.triumf.ca/TRIUMFnewlogo07.jpg">
              <a:extLst>
                <a:ext uri="{FF2B5EF4-FFF2-40B4-BE49-F238E27FC236}">
                  <a16:creationId xmlns:a16="http://schemas.microsoft.com/office/drawing/2014/main" id="{161FC70D-92EA-4B00-B585-B2B312123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0099" y="4793738"/>
              <a:ext cx="11777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Home">
              <a:extLst>
                <a:ext uri="{FF2B5EF4-FFF2-40B4-BE49-F238E27FC236}">
                  <a16:creationId xmlns:a16="http://schemas.microsoft.com/office/drawing/2014/main" id="{1965E2B9-6AD5-440C-A6A6-150E7F88BA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468"/>
            <a:stretch/>
          </p:blipFill>
          <p:spPr bwMode="auto">
            <a:xfrm>
              <a:off x="7975094" y="4793738"/>
              <a:ext cx="644410" cy="360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pic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34EA4E3-1020-4CF9-8BD4-041E13F4BA36}"/>
              </a:ext>
            </a:extLst>
          </p:cNvPr>
          <p:cNvSpPr/>
          <p:nvPr/>
        </p:nvSpPr>
        <p:spPr>
          <a:xfrm>
            <a:off x="326606" y="4768466"/>
            <a:ext cx="2033278" cy="931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Talk by </a:t>
            </a:r>
          </a:p>
          <a:p>
            <a:pPr algn="ctr"/>
            <a:r>
              <a:rPr lang="en-US" dirty="0"/>
              <a:t>&amp; G. </a:t>
            </a:r>
            <a:r>
              <a:rPr lang="en-US" dirty="0" err="1"/>
              <a:t>Gwinner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9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3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7AFDD5-81C5-D645-959D-A6A40917E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014" y="322915"/>
            <a:ext cx="3313814" cy="2485360"/>
          </a:xfrm>
          <a:prstGeom prst="rect">
            <a:avLst/>
          </a:prstGeom>
        </p:spPr>
      </p:pic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31702" y="103186"/>
            <a:ext cx="8953827" cy="650329"/>
          </a:xfrm>
        </p:spPr>
        <p:txBody>
          <a:bodyPr>
            <a:normAutofit/>
          </a:bodyPr>
          <a:lstStyle/>
          <a:p>
            <a:pPr eaLnBrk="1" hangingPunct="1"/>
            <a:r>
              <a:rPr lang="en-CA" altLang="x-none" sz="2400" dirty="0">
                <a:latin typeface="Myriad Pro SemiExt" charset="0"/>
                <a:ea typeface="ＭＳ Ｐゴシック" charset="-128"/>
              </a:rPr>
              <a:t>Particle Physics off-site: ATLAS</a:t>
            </a:r>
          </a:p>
        </p:txBody>
      </p:sp>
      <p:sp>
        <p:nvSpPr>
          <p:cNvPr id="20482" name="Text Placeholder 2"/>
          <p:cNvSpPr txBox="1">
            <a:spLocks/>
          </p:cNvSpPr>
          <p:nvPr/>
        </p:nvSpPr>
        <p:spPr bwMode="auto">
          <a:xfrm>
            <a:off x="282531" y="1977728"/>
            <a:ext cx="5386917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b="1" dirty="0">
                <a:latin typeface="+mn-lt"/>
              </a:rPr>
              <a:t>ATLAS Upgrades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b="1" dirty="0">
                <a:latin typeface="+mn-lt"/>
              </a:rPr>
              <a:t>Phase 1 2019-2020 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dirty="0" err="1">
                <a:solidFill>
                  <a:srgbClr val="00B0F0"/>
                </a:solidFill>
                <a:latin typeface="+mn-lt"/>
              </a:rPr>
              <a:t>LAr</a:t>
            </a: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 electronics and New Small Wheel in full production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b="1" dirty="0">
                <a:latin typeface="+mn-lt"/>
              </a:rPr>
              <a:t>Phase 2 2024-2026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New Inner Tracker, </a:t>
            </a:r>
            <a:r>
              <a:rPr lang="en-CA" altLang="x-none" sz="2000" dirty="0" err="1">
                <a:solidFill>
                  <a:srgbClr val="00B0F0"/>
                </a:solidFill>
                <a:latin typeface="+mn-lt"/>
              </a:rPr>
              <a:t>LAr</a:t>
            </a: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 front-end electronics</a:t>
            </a:r>
          </a:p>
        </p:txBody>
      </p:sp>
      <p:sp>
        <p:nvSpPr>
          <p:cNvPr id="20483" name="Text Placeholder 4"/>
          <p:cNvSpPr txBox="1">
            <a:spLocks/>
          </p:cNvSpPr>
          <p:nvPr/>
        </p:nvSpPr>
        <p:spPr bwMode="auto">
          <a:xfrm>
            <a:off x="7985645" y="2828649"/>
            <a:ext cx="4180252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CA" altLang="x-none" sz="2000" b="1" dirty="0">
                <a:latin typeface="+mn-lt"/>
              </a:rPr>
              <a:t>ATLAS Tier-1 computing center</a:t>
            </a:r>
          </a:p>
          <a:p>
            <a:pPr marL="914377" lvl="2" eaLnBrk="1" hangingPunct="1"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Smooth 24/7 operations (maintenance end of Dec)</a:t>
            </a:r>
            <a:endParaRPr lang="en-CA" altLang="x-none" sz="2000" b="1" dirty="0">
              <a:solidFill>
                <a:srgbClr val="00B0F0"/>
              </a:solidFill>
              <a:latin typeface="+mn-lt"/>
            </a:endParaRPr>
          </a:p>
          <a:p>
            <a:pPr marL="914377" lvl="2" eaLnBrk="1" hangingPunct="1"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Cluster at SFU in production (federation)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CA" altLang="x-none" sz="2667" b="1" dirty="0">
              <a:latin typeface="Myriad Pro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0740" y="3534529"/>
            <a:ext cx="2368585" cy="137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5C6AA0-5945-1442-B91C-86C620C69E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30" r="5498"/>
          <a:stretch/>
        </p:blipFill>
        <p:spPr>
          <a:xfrm>
            <a:off x="24999" y="4906236"/>
            <a:ext cx="8313932" cy="19175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2AD248-6DBF-0245-8A80-1B4845A1CE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7"/>
          <a:stretch/>
        </p:blipFill>
        <p:spPr>
          <a:xfrm>
            <a:off x="5435779" y="2734812"/>
            <a:ext cx="2900903" cy="21714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ADD7CB-6A02-DF43-B542-BF85877879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1341" y="4719169"/>
            <a:ext cx="3774555" cy="2104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8C2AA7-347A-4370-ACE3-A91C13EDEC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47" y="401716"/>
            <a:ext cx="3862001" cy="1990004"/>
          </a:xfrm>
          <a:prstGeom prst="rect">
            <a:avLst/>
          </a:prstGeom>
        </p:spPr>
      </p:pic>
      <p:sp>
        <p:nvSpPr>
          <p:cNvPr id="20485" name="Rectangle 12"/>
          <p:cNvSpPr>
            <a:spLocks noChangeArrowheads="1"/>
          </p:cNvSpPr>
          <p:nvPr/>
        </p:nvSpPr>
        <p:spPr bwMode="auto">
          <a:xfrm>
            <a:off x="282531" y="698354"/>
            <a:ext cx="483658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CA" altLang="x-none" sz="2000" b="1" dirty="0">
                <a:latin typeface="+mn-lt"/>
              </a:rPr>
              <a:t>LHC  &amp; ATLAS Run 2 and beyond</a:t>
            </a:r>
          </a:p>
          <a:p>
            <a:pPr marL="914377" lvl="2" eaLnBrk="1" hangingPunct="1"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Final year of Run 2 about to start</a:t>
            </a:r>
          </a:p>
          <a:p>
            <a:pPr marL="914377" lvl="2" eaLnBrk="1" hangingPunct="1"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Searches for New Physics</a:t>
            </a:r>
            <a:endParaRPr lang="en-CA" altLang="x-none" sz="2000" b="1" dirty="0">
              <a:solidFill>
                <a:srgbClr val="00B0F0"/>
              </a:solidFill>
              <a:latin typeface="+mn-lt"/>
            </a:endParaRPr>
          </a:p>
          <a:p>
            <a:pPr marL="914377" lvl="2" eaLnBrk="1" hangingPunct="1">
              <a:buFont typeface="Arial" charset="0"/>
              <a:buChar char="•"/>
            </a:pPr>
            <a:r>
              <a:rPr lang="en-CA" altLang="x-none" sz="2000" dirty="0">
                <a:solidFill>
                  <a:srgbClr val="00B0F0"/>
                </a:solidFill>
                <a:latin typeface="+mn-lt"/>
              </a:rPr>
              <a:t>Higgs boson 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1446284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4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rgbClr val="00B0F0"/>
                </a:solidFill>
              </a:rPr>
              <a:t>	</a:t>
            </a:r>
            <a:br>
              <a:rPr lang="en-US" sz="2400" dirty="0">
                <a:solidFill>
                  <a:srgbClr val="00B0F0"/>
                </a:solidFill>
              </a:rPr>
            </a:br>
            <a:br>
              <a:rPr lang="en-US" sz="24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rgbClr val="00B0F0"/>
                </a:solidFill>
              </a:rPr>
              <a:t> </a:t>
            </a:r>
            <a:endParaRPr lang="en-US" sz="2400" dirty="0">
              <a:latin typeface="+mn-lt"/>
            </a:endParaRPr>
          </a:p>
        </p:txBody>
      </p:sp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00201134-6626-4162-A547-1D4231233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t="48839" r="47240"/>
          <a:stretch/>
        </p:blipFill>
        <p:spPr>
          <a:xfrm>
            <a:off x="-124540" y="2082885"/>
            <a:ext cx="4777109" cy="4632325"/>
          </a:xfrm>
          <a:prstGeom prst="rect">
            <a:avLst/>
          </a:prstGeom>
        </p:spPr>
      </p:pic>
      <p:pic>
        <p:nvPicPr>
          <p:cNvPr id="8" name="Picture Placeholder 2">
            <a:extLst>
              <a:ext uri="{FF2B5EF4-FFF2-40B4-BE49-F238E27FC236}">
                <a16:creationId xmlns:a16="http://schemas.microsoft.com/office/drawing/2014/main" id="{13E837E7-CF44-4245-B4FE-585D2C2A6BE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615308" y="3676820"/>
            <a:ext cx="6077503" cy="3038390"/>
          </a:xfrm>
          <a:prstGeom prst="rect">
            <a:avLst/>
          </a:prstGeom>
        </p:spPr>
      </p:pic>
      <p:pic>
        <p:nvPicPr>
          <p:cNvPr id="9" name="Picture Placeholder 2">
            <a:extLst>
              <a:ext uri="{FF2B5EF4-FFF2-40B4-BE49-F238E27FC236}">
                <a16:creationId xmlns:a16="http://schemas.microsoft.com/office/drawing/2014/main" id="{AAAAB85D-72C5-4B41-96B8-B55D3583F29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620953" y="256085"/>
            <a:ext cx="3534727" cy="32857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D9A45A-81E6-D84E-9DE8-55FAC44715D3}"/>
              </a:ext>
            </a:extLst>
          </p:cNvPr>
          <p:cNvSpPr txBox="1"/>
          <p:nvPr/>
        </p:nvSpPr>
        <p:spPr>
          <a:xfrm>
            <a:off x="8371031" y="2197225"/>
            <a:ext cx="1821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Barrel scintillator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57252-9D16-9F43-801F-33F7073353D9}"/>
              </a:ext>
            </a:extLst>
          </p:cNvPr>
          <p:cNvSpPr txBox="1"/>
          <p:nvPr/>
        </p:nvSpPr>
        <p:spPr>
          <a:xfrm>
            <a:off x="6671310" y="5992297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Fully assembled TPC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BF1E53-DC09-B741-B65D-4A0EB1FFB786}"/>
              </a:ext>
            </a:extLst>
          </p:cNvPr>
          <p:cNvSpPr txBox="1"/>
          <p:nvPr/>
        </p:nvSpPr>
        <p:spPr>
          <a:xfrm>
            <a:off x="3970846" y="1320062"/>
            <a:ext cx="2433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Tracks in full TPC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Improved gas system</a:t>
            </a:r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47855-A854-4CE7-BD88-D19018CDC232}"/>
              </a:ext>
            </a:extLst>
          </p:cNvPr>
          <p:cNvSpPr txBox="1">
            <a:spLocks/>
          </p:cNvSpPr>
          <p:nvPr/>
        </p:nvSpPr>
        <p:spPr>
          <a:xfrm>
            <a:off x="175655" y="151375"/>
            <a:ext cx="8953827" cy="650329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00B0F0"/>
                </a:solidFill>
              </a:rPr>
              <a:t>Particle Physics: Science Technology</a:t>
            </a:r>
          </a:p>
          <a:p>
            <a:endParaRPr lang="en-US" sz="2400" dirty="0"/>
          </a:p>
          <a:p>
            <a:r>
              <a:rPr lang="en-US" sz="2000" dirty="0">
                <a:latin typeface="+mn-lt"/>
              </a:rPr>
              <a:t>ALPHA-G full detector and ion trap system</a:t>
            </a:r>
          </a:p>
          <a:p>
            <a:r>
              <a:rPr lang="en-US" sz="2000" dirty="0">
                <a:solidFill>
                  <a:srgbClr val="00B0F0"/>
                </a:solidFill>
                <a:latin typeface="+mn-lt"/>
              </a:rPr>
              <a:t>ALPHA cryogenic system design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25592-9D95-42E5-8AB9-932E1B705ADD}"/>
              </a:ext>
            </a:extLst>
          </p:cNvPr>
          <p:cNvSpPr txBox="1"/>
          <p:nvPr/>
        </p:nvSpPr>
        <p:spPr>
          <a:xfrm>
            <a:off x="2992582" y="1115291"/>
            <a:ext cx="3560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8DD8777-73D2-4D0F-913F-7811409B3A02}"/>
              </a:ext>
            </a:extLst>
          </p:cNvPr>
          <p:cNvSpPr/>
          <p:nvPr/>
        </p:nvSpPr>
        <p:spPr>
          <a:xfrm>
            <a:off x="5053799" y="2322156"/>
            <a:ext cx="2033278" cy="931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Talk by </a:t>
            </a:r>
          </a:p>
          <a:p>
            <a:pPr algn="ctr"/>
            <a:r>
              <a:rPr lang="en-US" dirty="0"/>
              <a:t>&amp; G. </a:t>
            </a:r>
            <a:r>
              <a:rPr lang="en-US" dirty="0" err="1"/>
              <a:t>Gwinner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969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B8C6D-6B6D-9C42-8755-CE29DA007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00" y="266177"/>
            <a:ext cx="8953827" cy="650329"/>
          </a:xfrm>
        </p:spPr>
        <p:txBody>
          <a:bodyPr>
            <a:normAutofit/>
          </a:bodyPr>
          <a:lstStyle/>
          <a:p>
            <a:r>
              <a:rPr lang="en-US" sz="2400" dirty="0"/>
              <a:t>Particle Physics Department Highlights: ALPHA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ACF2F-A98B-EE42-B8B3-0C05BD68391A}"/>
              </a:ext>
            </a:extLst>
          </p:cNvPr>
          <p:cNvSpPr txBox="1"/>
          <p:nvPr/>
        </p:nvSpPr>
        <p:spPr>
          <a:xfrm>
            <a:off x="3714081" y="4858022"/>
            <a:ext cx="86672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anti-hydrogen 1s-2s transition frequency measured to 2x10</a:t>
            </a:r>
            <a:r>
              <a:rPr lang="en-US" sz="2400" baseline="30000" dirty="0"/>
              <a:t>-12</a:t>
            </a:r>
          </a:p>
          <a:p>
            <a:r>
              <a:rPr lang="en-US" sz="2400" i="1" baseline="30000" dirty="0"/>
              <a:t>							</a:t>
            </a:r>
          </a:p>
          <a:p>
            <a:r>
              <a:rPr lang="en-US" sz="2400" i="1" baseline="30000" dirty="0"/>
              <a:t>								</a:t>
            </a:r>
            <a:endParaRPr lang="en-US" sz="2400" dirty="0"/>
          </a:p>
          <a:p>
            <a:r>
              <a:rPr lang="en-US" sz="2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D7887-B62E-D140-94EB-3C466E9E61CC}"/>
              </a:ext>
            </a:extLst>
          </p:cNvPr>
          <p:cNvSpPr txBox="1"/>
          <p:nvPr/>
        </p:nvSpPr>
        <p:spPr>
          <a:xfrm>
            <a:off x="4780413" y="4396357"/>
            <a:ext cx="731764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(2.4660611030794 +/- 0.0000000000054) x 10</a:t>
            </a:r>
            <a:r>
              <a:rPr lang="en-US" sz="2400" baseline="30000" dirty="0"/>
              <a:t>15</a:t>
            </a:r>
            <a:r>
              <a:rPr lang="en-US" sz="2400" dirty="0"/>
              <a:t> Hz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01ADF98-C847-433A-A080-88428DBED1F4}"/>
              </a:ext>
            </a:extLst>
          </p:cNvPr>
          <p:cNvGrpSpPr/>
          <p:nvPr/>
        </p:nvGrpSpPr>
        <p:grpSpPr>
          <a:xfrm>
            <a:off x="5666509" y="5451386"/>
            <a:ext cx="3883088" cy="1191869"/>
            <a:chOff x="90446" y="4235525"/>
            <a:chExt cx="2760580" cy="860040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004F2455-35A8-4803-9D03-11396B82CE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6" y="4594179"/>
              <a:ext cx="1976893" cy="501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D11FA748-03F7-4712-B1B7-9C49518ECA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6" y="4235525"/>
              <a:ext cx="945501" cy="467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0F57614-562C-4B8D-B57F-8CDD8C937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501" y="4312630"/>
              <a:ext cx="771525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DB91D2EB-158A-453F-B547-38B0862FFE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790" y="4235525"/>
              <a:ext cx="1028575" cy="39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F5DA7B2A-89C4-4C46-856F-2EB2BC527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754" y="5558240"/>
            <a:ext cx="1491460" cy="9240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9D157-1576-43DC-9B00-5F2299D655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2164" y="813927"/>
            <a:ext cx="6904069" cy="3582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E1AA38-E238-467D-AB95-905C26B767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997" y="813927"/>
            <a:ext cx="4835670" cy="18861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F58F4D-6791-4FBF-A1F2-4123628522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163" y="2739618"/>
            <a:ext cx="3598918" cy="37096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B25DCB-297A-47D5-87BF-F75347F58B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1443" y="824208"/>
            <a:ext cx="993458" cy="3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94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	</a:t>
            </a:r>
            <a:br>
              <a:rPr lang="en-US" sz="24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rgbClr val="00B0F0"/>
                </a:solidFill>
              </a:rPr>
              <a:t>	</a:t>
            </a:r>
            <a:br>
              <a:rPr lang="en-US" sz="2400" dirty="0"/>
            </a:br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>	</a:t>
            </a:r>
            <a:endParaRPr lang="en-US" sz="2400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3927" y="1035916"/>
            <a:ext cx="561801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Machine protection system</a:t>
            </a:r>
          </a:p>
          <a:p>
            <a:r>
              <a:rPr lang="en-US" dirty="0"/>
              <a:t>Beam monitoring electronics</a:t>
            </a:r>
          </a:p>
          <a:p>
            <a:pPr lvl="1"/>
            <a:r>
              <a:rPr lang="en-US" dirty="0" err="1"/>
              <a:t>fC</a:t>
            </a:r>
            <a:r>
              <a:rPr lang="en-US" dirty="0"/>
              <a:t>/</a:t>
            </a:r>
            <a:r>
              <a:rPr lang="en-US" dirty="0" err="1"/>
              <a:t>fA</a:t>
            </a:r>
            <a:r>
              <a:rPr lang="en-US" dirty="0"/>
              <a:t> level charge/current measurement</a:t>
            </a:r>
          </a:p>
          <a:p>
            <a:pPr lvl="1"/>
            <a:r>
              <a:rPr lang="en-US" dirty="0"/>
              <a:t>Boards proto-typed </a:t>
            </a:r>
          </a:p>
          <a:p>
            <a:pPr lvl="2"/>
            <a:r>
              <a:rPr lang="en-US" dirty="0"/>
              <a:t>Ready for production</a:t>
            </a:r>
          </a:p>
          <a:p>
            <a:pPr lvl="2"/>
            <a:r>
              <a:rPr lang="en-US" dirty="0"/>
              <a:t>Meeting all specifications</a:t>
            </a:r>
          </a:p>
          <a:p>
            <a:r>
              <a:rPr lang="en-US" dirty="0"/>
              <a:t>ARIEL Yield station</a:t>
            </a:r>
          </a:p>
          <a:p>
            <a:pPr lvl="1"/>
            <a:r>
              <a:rPr lang="en-US" dirty="0"/>
              <a:t>Mechanical engineering and DAQ</a:t>
            </a:r>
          </a:p>
          <a:p>
            <a:r>
              <a:rPr lang="en-US" dirty="0"/>
              <a:t>ARIEL beam line installation</a:t>
            </a:r>
          </a:p>
          <a:p>
            <a:pPr lvl="1"/>
            <a:r>
              <a:rPr lang="en-US" dirty="0"/>
              <a:t>Overseeing implementation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" y="1562537"/>
            <a:ext cx="5491480" cy="4118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04F6FF-8917-FA41-B73A-4B63CBEE755F}"/>
              </a:ext>
            </a:extLst>
          </p:cNvPr>
          <p:cNvSpPr txBox="1"/>
          <p:nvPr/>
        </p:nvSpPr>
        <p:spPr>
          <a:xfrm>
            <a:off x="1463040" y="5681147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beam monitoring electronics board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DF96F8-43FE-4111-9681-E77D1F75378D}"/>
              </a:ext>
            </a:extLst>
          </p:cNvPr>
          <p:cNvSpPr txBox="1">
            <a:spLocks/>
          </p:cNvSpPr>
          <p:nvPr/>
        </p:nvSpPr>
        <p:spPr>
          <a:xfrm>
            <a:off x="339109" y="245292"/>
            <a:ext cx="8953827" cy="947913"/>
          </a:xfr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rgbClr val="00B0F0"/>
                </a:solidFill>
              </a:rPr>
              <a:t>Science Highlights: Science Technology Department</a:t>
            </a:r>
          </a:p>
          <a:p>
            <a:endParaRPr lang="en-US" sz="2400" dirty="0">
              <a:solidFill>
                <a:srgbClr val="00B0F0"/>
              </a:solidFill>
            </a:endParaRPr>
          </a:p>
          <a:p>
            <a:r>
              <a:rPr lang="en-US" sz="3800" dirty="0">
                <a:latin typeface="+mn-lt"/>
              </a:rPr>
              <a:t>ARIEL involvements: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1FB3D6-F448-4F63-8EA6-86260D0680FA}"/>
              </a:ext>
            </a:extLst>
          </p:cNvPr>
          <p:cNvSpPr/>
          <p:nvPr/>
        </p:nvSpPr>
        <p:spPr>
          <a:xfrm>
            <a:off x="7837749" y="5400133"/>
            <a:ext cx="2033278" cy="931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Talk by </a:t>
            </a:r>
          </a:p>
          <a:p>
            <a:pPr algn="ctr"/>
            <a:r>
              <a:rPr lang="en-US" dirty="0"/>
              <a:t>&amp; F. Retiere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251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C249-7358-43CB-90F5-BDA814EE7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the Retreat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21324-36A3-4110-AB0B-8073D7A4C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686" y="1690688"/>
            <a:ext cx="5181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Bring the community together to discuss opportunities for TRIUMF to add value to the science portfolios</a:t>
            </a:r>
          </a:p>
          <a:p>
            <a:r>
              <a:rPr lang="en-US" sz="2400" dirty="0"/>
              <a:t> Opportunities to enhance quantum literacy and quantum proficiency, while capitalizing on leading-edge technology developments and capabilities in Canada and TRIUMF. </a:t>
            </a:r>
          </a:p>
          <a:p>
            <a:r>
              <a:rPr lang="en-US" sz="2400" dirty="0"/>
              <a:t>Canada is considered to be a leader world-wide in things-quantum…we need opportunities to build in this.</a:t>
            </a:r>
            <a:endParaRPr lang="en-CA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F2060-3CED-412C-8E43-1D8585DFE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743" y="1690688"/>
            <a:ext cx="5181600" cy="4351338"/>
          </a:xfrm>
        </p:spPr>
        <p:txBody>
          <a:bodyPr/>
          <a:lstStyle/>
          <a:p>
            <a:r>
              <a:rPr lang="en-US" sz="2400" dirty="0"/>
              <a:t>TRIUMF is a major user facility that knows how to run accelerators (RF system, UHV, laser systems, cryogenics, control systems, </a:t>
            </a:r>
            <a:r>
              <a:rPr lang="en-US" sz="2400" dirty="0" err="1"/>
              <a:t>etc</a:t>
            </a:r>
            <a:r>
              <a:rPr lang="en-US" sz="2400" dirty="0"/>
              <a:t>) successful and execute user programs.</a:t>
            </a:r>
          </a:p>
          <a:p>
            <a:r>
              <a:rPr lang="en-US" sz="2400" dirty="0"/>
              <a:t>TRIUMF is (was) host to the ATLAS Tier1 computing center, and operates 63 computing clusters for experiments. </a:t>
            </a:r>
          </a:p>
          <a:p>
            <a:r>
              <a:rPr lang="en-CA" sz="2400" dirty="0"/>
              <a:t>Look at what TRIUMF can do, and identify what the community needs and how to get there.</a:t>
            </a:r>
          </a:p>
        </p:txBody>
      </p:sp>
    </p:spTree>
    <p:extLst>
      <p:ext uri="{BB962C8B-B14F-4D97-AF65-F5344CB8AC3E}">
        <p14:creationId xmlns:p14="http://schemas.microsoft.com/office/powerpoint/2010/main" val="3182789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F632-EDE2-4170-8EDE-B26CCB1C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the Retreat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4431E-3B13-4579-B55E-CE94C1A84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653" y="1464987"/>
            <a:ext cx="5181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Define needs:</a:t>
            </a:r>
          </a:p>
          <a:p>
            <a:pPr lvl="1"/>
            <a:r>
              <a:rPr lang="en-US" dirty="0"/>
              <a:t>Quantum sensing</a:t>
            </a:r>
          </a:p>
          <a:p>
            <a:pPr lvl="1"/>
            <a:r>
              <a:rPr lang="en-US" dirty="0"/>
              <a:t>Quantum technologies</a:t>
            </a:r>
          </a:p>
          <a:p>
            <a:pPr lvl="1"/>
            <a:r>
              <a:rPr lang="en-US" dirty="0"/>
              <a:t>AMO opportunities for access to Nuclear Physics technologies (DAQ, FPGAs,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Access to quantum computing opportunities:</a:t>
            </a:r>
          </a:p>
          <a:p>
            <a:pPr lvl="2"/>
            <a:r>
              <a:rPr lang="en-US" dirty="0"/>
              <a:t>Commercial systems</a:t>
            </a:r>
          </a:p>
          <a:p>
            <a:pPr lvl="2"/>
            <a:r>
              <a:rPr lang="en-US" dirty="0"/>
              <a:t>Experimental (open) systems </a:t>
            </a:r>
          </a:p>
          <a:p>
            <a:pPr lvl="1"/>
            <a:r>
              <a:rPr lang="en-US" dirty="0"/>
              <a:t>Others…</a:t>
            </a:r>
          </a:p>
          <a:p>
            <a:pPr lvl="1"/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C3561-D663-4FBD-B99E-5CB143269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77838"/>
            <a:ext cx="5181600" cy="4351338"/>
          </a:xfrm>
        </p:spPr>
        <p:txBody>
          <a:bodyPr/>
          <a:lstStyle/>
          <a:p>
            <a:r>
              <a:rPr lang="en-US" dirty="0"/>
              <a:t>Define opportunities:</a:t>
            </a:r>
          </a:p>
          <a:p>
            <a:pPr lvl="1"/>
            <a:r>
              <a:rPr lang="en-US" dirty="0"/>
              <a:t>Connection to Quantum Strategy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CA" dirty="0"/>
              <a:t>Look at Funding opportunities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20245D-A283-4CD5-9252-C9C48B7B4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515" y="2605633"/>
            <a:ext cx="4310452" cy="1241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7BBD21-27C5-4DCC-8B0E-18E316003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171" y="4963162"/>
            <a:ext cx="4777629" cy="170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81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C1B9-B72C-4977-9659-CA4553FBF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the Retreat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9B990-5FFD-4CCB-A749-74A3102E3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72243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Generate discussions</a:t>
            </a:r>
          </a:p>
          <a:p>
            <a:r>
              <a:rPr lang="en-US" dirty="0"/>
              <a:t>Bring the community (and perhaps new fields for TRIUMF) together</a:t>
            </a:r>
          </a:p>
          <a:p>
            <a:r>
              <a:rPr lang="en-US" dirty="0"/>
              <a:t>Identify needs &amp; opportunities</a:t>
            </a:r>
          </a:p>
          <a:p>
            <a:endParaRPr lang="en-US" dirty="0"/>
          </a:p>
          <a:p>
            <a:r>
              <a:rPr lang="en-US" dirty="0"/>
              <a:t>Perhaps have another meeting or link up with existing efforts</a:t>
            </a:r>
          </a:p>
          <a:p>
            <a:endParaRPr lang="en-US" dirty="0"/>
          </a:p>
          <a:p>
            <a:r>
              <a:rPr lang="en-US" dirty="0"/>
              <a:t>Generate a White Paper that summarizes the outcomes for our academic community (and can be put together as exec summary for agencies or the government.</a:t>
            </a:r>
          </a:p>
          <a:p>
            <a:r>
              <a:rPr lang="en-US" dirty="0"/>
              <a:t>Or think about a possibility for a NFRF LOI…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8765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5C4B-82A4-4A2E-8329-476E8E11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19EF1-BEFF-4AAA-95A1-3EFE6BD984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8A500-1567-44B9-A25B-15845397E7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8D0EAD-0151-4BE8-9C4D-07445A156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575" y="74645"/>
            <a:ext cx="808484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8F0B80-BED2-42A9-865B-F42767BE1BB9}"/>
              </a:ext>
            </a:extLst>
          </p:cNvPr>
          <p:cNvSpPr/>
          <p:nvPr/>
        </p:nvSpPr>
        <p:spPr>
          <a:xfrm>
            <a:off x="3610948" y="1250302"/>
            <a:ext cx="1548882" cy="2799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2074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065" y="1998314"/>
            <a:ext cx="47439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You!</a:t>
            </a:r>
          </a:p>
          <a:p>
            <a:pPr lvl="0">
              <a:defRPr/>
            </a:pPr>
            <a:r>
              <a:rPr lang="fr-FR" sz="4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Merci!</a:t>
            </a:r>
            <a:endParaRPr kumimoji="0" lang="en-CA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065" y="4093539"/>
            <a:ext cx="4743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www.triumf.ca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TRIUMFLab</a:t>
            </a:r>
            <a:endParaRPr kumimoji="0" lang="fr-FR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26" y="543057"/>
            <a:ext cx="2062716" cy="3756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84" y="5165436"/>
            <a:ext cx="411481" cy="4114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053" y="5168484"/>
            <a:ext cx="408433" cy="408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76" y="5165436"/>
            <a:ext cx="411481" cy="411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9B7338-2C4F-4CC2-A0F4-A0B7BFAB0B1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r="10296"/>
          <a:stretch/>
        </p:blipFill>
        <p:spPr>
          <a:xfrm>
            <a:off x="4533665" y="543057"/>
            <a:ext cx="7349768" cy="60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56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0E4-53B6-4CC0-90EA-6B0602CD1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4E448-DA2B-487C-88DD-0DA47F68A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486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FCDE6-AFB8-4845-9688-E5D7041B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35541-6B7D-4176-A7E8-54F0AEB16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944627-CAEC-416B-8E22-F704A689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73" y="65314"/>
            <a:ext cx="10136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16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FEAD-DBBF-49B3-9266-861BF7BF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870C7-B480-4060-AEE1-52EC95B65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3306C-F683-4B57-A76D-F2435F569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5" y="0"/>
            <a:ext cx="7903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77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E53F-A6A9-4FEC-9039-701A2E95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40B15-90A3-4707-8B05-3D425CE39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CA937-BD58-4829-A701-A0CE851A3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629" y="0"/>
            <a:ext cx="8458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47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3.xml><?xml version="1.0" encoding="utf-8"?>
<a:theme xmlns:a="http://schemas.openxmlformats.org/drawingml/2006/main" name="1_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4.xml><?xml version="1.0" encoding="utf-8"?>
<a:theme xmlns:a="http://schemas.openxmlformats.org/drawingml/2006/main" name="2_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E1911EF-4A70-48C1-80E7-5D46D6BF7B4B}">
  <we:reference id="wa104381063" version="1.0.0.0" store="en-US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EE5AD5872E0443B1100E40D9A9A241" ma:contentTypeVersion="10" ma:contentTypeDescription="Create a new document." ma:contentTypeScope="" ma:versionID="047ffa26c545fb200cc393cf0d88ccdb">
  <xsd:schema xmlns:xsd="http://www.w3.org/2001/XMLSchema" xmlns:xs="http://www.w3.org/2001/XMLSchema" xmlns:p="http://schemas.microsoft.com/office/2006/metadata/properties" xmlns:ns2="c4ec9eeb-f5a3-4306-87f0-3a95892f2eb2" xmlns:ns3="e6cf6bd6-7284-4d82-8c92-c853760d1ba9" targetNamespace="http://schemas.microsoft.com/office/2006/metadata/properties" ma:root="true" ma:fieldsID="481b5cd09f0a702e613879a72e706b1d" ns2:_="" ns3:_="">
    <xsd:import namespace="c4ec9eeb-f5a3-4306-87f0-3a95892f2eb2"/>
    <xsd:import namespace="e6cf6bd6-7284-4d82-8c92-c853760d1b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c9eeb-f5a3-4306-87f0-3a95892f2e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cf6bd6-7284-4d82-8c92-c853760d1ba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9BC95E-E291-453C-8EA2-B18AFE4FF5CB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4ec9eeb-f5a3-4306-87f0-3a95892f2eb2"/>
    <ds:schemaRef ds:uri="e6cf6bd6-7284-4d82-8c92-c853760d1ba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417D403-F3FD-48EC-AC54-909E34E0E2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ec9eeb-f5a3-4306-87f0-3a95892f2eb2"/>
    <ds:schemaRef ds:uri="e6cf6bd6-7284-4d82-8c92-c853760d1b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43F5E0-C79D-4769-8225-2394A566D6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1270</Words>
  <Application>Microsoft Office PowerPoint</Application>
  <PresentationFormat>Widescreen</PresentationFormat>
  <Paragraphs>316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Arial</vt:lpstr>
      <vt:lpstr>Arial </vt:lpstr>
      <vt:lpstr>Arial Black</vt:lpstr>
      <vt:lpstr>Avenir Black</vt:lpstr>
      <vt:lpstr>Calibri</vt:lpstr>
      <vt:lpstr>Calibri Light</vt:lpstr>
      <vt:lpstr>Helvetica Neue</vt:lpstr>
      <vt:lpstr>Myriad Pro</vt:lpstr>
      <vt:lpstr>Myriad Pro SemiExt</vt:lpstr>
      <vt:lpstr>Source Sans Pro</vt:lpstr>
      <vt:lpstr>Symbol</vt:lpstr>
      <vt:lpstr>Wingdings</vt:lpstr>
      <vt:lpstr>Office Theme</vt:lpstr>
      <vt:lpstr>Custom Design</vt:lpstr>
      <vt:lpstr>1_Custom Design</vt:lpstr>
      <vt:lpstr>2_Custom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Scale of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TRIUMF’s accelerator complex</vt:lpstr>
      <vt:lpstr>Radioactive beam made via ISOL method.</vt:lpstr>
      <vt:lpstr>PowerPoint Presentation</vt:lpstr>
      <vt:lpstr>PowerPoint Presentation</vt:lpstr>
      <vt:lpstr>TRIUMF’s accelerator complex</vt:lpstr>
      <vt:lpstr>PowerPoint Presentation</vt:lpstr>
      <vt:lpstr>Particle Physics off-site: ATLAS</vt:lpstr>
      <vt:lpstr>     </vt:lpstr>
      <vt:lpstr>Particle Physics Department Highlights: ALPHA</vt:lpstr>
      <vt:lpstr>       </vt:lpstr>
      <vt:lpstr>Goals of the Retreat</vt:lpstr>
      <vt:lpstr>Goals of the Retreat</vt:lpstr>
      <vt:lpstr>Goals for the Retreat</vt:lpstr>
      <vt:lpstr>PowerPoint Presentation</vt:lpstr>
      <vt:lpstr>PowerPoint Presentation</vt:lpstr>
      <vt:lpstr>extra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Rodrigo</dc:creator>
  <cp:lastModifiedBy>Jens Dilling</cp:lastModifiedBy>
  <cp:revision>34</cp:revision>
  <cp:lastPrinted>2019-10-04T04:18:16Z</cp:lastPrinted>
  <dcterms:created xsi:type="dcterms:W3CDTF">2018-11-26T19:06:02Z</dcterms:created>
  <dcterms:modified xsi:type="dcterms:W3CDTF">2019-11-28T01:49:18Z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0x010100B2EE5AD5872E0443B1100E40D9A9A241</vt:lpwstr>
  </property>
</Properties>
</file>