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webextensions/taskpanes.xml" ContentType="application/vnd.ms-office.webextensiontaskpanes+xml"/>
  <Override PartName="/ppt/webextensions/webextension1.xml" ContentType="application/vnd.ms-office.webextension+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rts/chart1.xml" ContentType="application/vnd.openxmlformats-officedocument.drawingml.chart+xml"/>
  <Override PartName="/ppt/drawings/drawing1.xml" ContentType="application/vnd.openxmlformats-officedocument.drawingml.chartshapes+xml"/>
  <Override PartName="/ppt/changesInfos/changesInfo1.xml" ContentType="application/vnd.ms-powerpoint.changesinfo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officeDocument/2006/relationships/officeDocument" Target="ppt/presentation.xml"/><Relationship Id="rId1" Type="http://schemas.microsoft.com/office/2011/relationships/webextensiontaskpanes" Target="ppt/webextensions/taskpanes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34"/>
  </p:notesMasterIdLst>
  <p:sldIdLst>
    <p:sldId id="277" r:id="rId5"/>
    <p:sldId id="1904" r:id="rId6"/>
    <p:sldId id="1905" r:id="rId7"/>
    <p:sldId id="1908" r:id="rId8"/>
    <p:sldId id="1886" r:id="rId9"/>
    <p:sldId id="1922" r:id="rId10"/>
    <p:sldId id="1916" r:id="rId11"/>
    <p:sldId id="1910" r:id="rId12"/>
    <p:sldId id="1909" r:id="rId13"/>
    <p:sldId id="1912" r:id="rId14"/>
    <p:sldId id="1913" r:id="rId15"/>
    <p:sldId id="1914" r:id="rId16"/>
    <p:sldId id="1918" r:id="rId17"/>
    <p:sldId id="1923" r:id="rId18"/>
    <p:sldId id="1917" r:id="rId19"/>
    <p:sldId id="1919" r:id="rId20"/>
    <p:sldId id="1915" r:id="rId21"/>
    <p:sldId id="1920" r:id="rId22"/>
    <p:sldId id="1921" r:id="rId23"/>
    <p:sldId id="1911" r:id="rId24"/>
    <p:sldId id="1887" r:id="rId25"/>
    <p:sldId id="1896" r:id="rId26"/>
    <p:sldId id="1897" r:id="rId27"/>
    <p:sldId id="1895" r:id="rId28"/>
    <p:sldId id="1889" r:id="rId29"/>
    <p:sldId id="1893" r:id="rId30"/>
    <p:sldId id="1894" r:id="rId31"/>
    <p:sldId id="1890" r:id="rId32"/>
    <p:sldId id="268" r:id="rId3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1CDBB32C-B9C0-B5D7-6D56-B522CE207608}" name="Alexander Gottberg" initials="AG" userId="S::gottberg@triumf.ca::78061ade-8422-47e0-b8e9-57f3b70c64a8" providerId="AD"/>
</p188:authorLst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Oliver Kester" initials="OK" lastIdx="4" clrIdx="0">
    <p:extLst>
      <p:ext uri="{19B8F6BF-5375-455C-9EA6-DF929625EA0E}">
        <p15:presenceInfo xmlns:p15="http://schemas.microsoft.com/office/powerpoint/2012/main" userId="S::okester@triumf.ca::b69a5804-67a3-46bb-93da-bc22b030f818" providerId="AD"/>
      </p:ext>
    </p:extLst>
  </p:cmAuthor>
  <p:cmAuthor id="2" name="Bob Laxdal" initials="BL" lastIdx="2" clrIdx="1">
    <p:extLst>
      <p:ext uri="{19B8F6BF-5375-455C-9EA6-DF929625EA0E}">
        <p15:presenceInfo xmlns:p15="http://schemas.microsoft.com/office/powerpoint/2012/main" userId="Bob Laxdal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80DC2FE1-2F8B-43F4-B381-1B86E996B3A3}" v="1" dt="2026-09-28T22:47:47.202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C083E6E3-FA7D-4D7B-A595-EF9225AFEA82}" styleName="Light Style 1 - Accent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BC89EF96-8CEA-46FF-86C4-4CE0E7609802}" styleName="Light Style 3 - Accent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1" autoAdjust="0"/>
    <p:restoredTop sz="94673" autoAdjust="0"/>
  </p:normalViewPr>
  <p:slideViewPr>
    <p:cSldViewPr snapToGrid="0">
      <p:cViewPr varScale="1">
        <p:scale>
          <a:sx n="105" d="100"/>
          <a:sy n="105" d="100"/>
        </p:scale>
        <p:origin x="798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66" d="100"/>
          <a:sy n="66" d="100"/>
        </p:scale>
        <p:origin x="0" y="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tableStyles" Target="tableStyles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34" Type="http://schemas.openxmlformats.org/officeDocument/2006/relationships/notesMaster" Target="notesMasters/notesMaster1.xml"/><Relationship Id="rId42" Type="http://schemas.microsoft.com/office/2018/10/relationships/authors" Target="author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41" Type="http://schemas.microsoft.com/office/2015/10/relationships/revisionInfo" Target="revisionInfo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viewProps" Target="viewProps.xml"/><Relationship Id="rId40" Type="http://schemas.microsoft.com/office/2016/11/relationships/changesInfo" Target="changesInfos/changesInfo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presProps" Target="pres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commentAuthors" Target="commentAuthor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herishma Sadasivuni" userId="4e18760d-c7d1-43ed-8f76-a8bc5bb4af2f" providerId="ADAL" clId="{8208A2AF-4896-4653-AEEF-59EA220FE601}"/>
    <pc:docChg chg="custSel modSld modMainMaster">
      <pc:chgData name="Cherishma Sadasivuni" userId="4e18760d-c7d1-43ed-8f76-a8bc5bb4af2f" providerId="ADAL" clId="{8208A2AF-4896-4653-AEEF-59EA220FE601}" dt="2026-09-11T20:09:50.472" v="518" actId="20577"/>
      <pc:docMkLst>
        <pc:docMk/>
      </pc:docMkLst>
      <pc:sldChg chg="modSp mod">
        <pc:chgData name="Cherishma Sadasivuni" userId="4e18760d-c7d1-43ed-8f76-a8bc5bb4af2f" providerId="ADAL" clId="{8208A2AF-4896-4653-AEEF-59EA220FE601}" dt="2026-09-03T20:59:12.407" v="21" actId="20577"/>
        <pc:sldMkLst>
          <pc:docMk/>
          <pc:sldMk cId="242708350" sldId="277"/>
        </pc:sldMkLst>
        <pc:spChg chg="mod">
          <ac:chgData name="Cherishma Sadasivuni" userId="4e18760d-c7d1-43ed-8f76-a8bc5bb4af2f" providerId="ADAL" clId="{8208A2AF-4896-4653-AEEF-59EA220FE601}" dt="2026-09-03T20:52:30.121" v="19" actId="20577"/>
          <ac:spMkLst>
            <pc:docMk/>
            <pc:sldMk cId="242708350" sldId="277"/>
            <ac:spMk id="2" creationId="{00000000-0000-0000-0000-000000000000}"/>
          </ac:spMkLst>
        </pc:spChg>
        <pc:spChg chg="mod">
          <ac:chgData name="Cherishma Sadasivuni" userId="4e18760d-c7d1-43ed-8f76-a8bc5bb4af2f" providerId="ADAL" clId="{8208A2AF-4896-4653-AEEF-59EA220FE601}" dt="2026-09-03T20:59:12.407" v="21" actId="20577"/>
          <ac:spMkLst>
            <pc:docMk/>
            <pc:sldMk cId="242708350" sldId="277"/>
            <ac:spMk id="6" creationId="{40AA4ACF-EBF7-443D-9629-9044A0B8D2B4}"/>
          </ac:spMkLst>
        </pc:spChg>
      </pc:sldChg>
      <pc:sldChg chg="modSp mod">
        <pc:chgData name="Cherishma Sadasivuni" userId="4e18760d-c7d1-43ed-8f76-a8bc5bb4af2f" providerId="ADAL" clId="{8208A2AF-4896-4653-AEEF-59EA220FE601}" dt="2026-09-08T18:43:40.254" v="179" actId="20577"/>
        <pc:sldMkLst>
          <pc:docMk/>
          <pc:sldMk cId="2154005766" sldId="1887"/>
        </pc:sldMkLst>
      </pc:sldChg>
      <pc:sldChg chg="modSp mod">
        <pc:chgData name="Cherishma Sadasivuni" userId="4e18760d-c7d1-43ed-8f76-a8bc5bb4af2f" providerId="ADAL" clId="{8208A2AF-4896-4653-AEEF-59EA220FE601}" dt="2026-09-08T21:10:04.614" v="226" actId="20577"/>
        <pc:sldMkLst>
          <pc:docMk/>
          <pc:sldMk cId="1208090321" sldId="1893"/>
        </pc:sldMkLst>
      </pc:sldChg>
      <pc:sldChg chg="modSp mod">
        <pc:chgData name="Cherishma Sadasivuni" userId="4e18760d-c7d1-43ed-8f76-a8bc5bb4af2f" providerId="ADAL" clId="{8208A2AF-4896-4653-AEEF-59EA220FE601}" dt="2026-09-08T21:11:40.029" v="314" actId="20577"/>
        <pc:sldMkLst>
          <pc:docMk/>
          <pc:sldMk cId="2799591596" sldId="1894"/>
        </pc:sldMkLst>
      </pc:sldChg>
      <pc:sldMasterChg chg="modSp mod">
        <pc:chgData name="Cherishma Sadasivuni" userId="4e18760d-c7d1-43ed-8f76-a8bc5bb4af2f" providerId="ADAL" clId="{8208A2AF-4896-4653-AEEF-59EA220FE601}" dt="2026-09-03T20:51:44.896" v="10" actId="20577"/>
        <pc:sldMasterMkLst>
          <pc:docMk/>
          <pc:sldMasterMk cId="1448015407" sldId="2147483648"/>
        </pc:sldMasterMkLst>
        <pc:spChg chg="mod">
          <ac:chgData name="Cherishma Sadasivuni" userId="4e18760d-c7d1-43ed-8f76-a8bc5bb4af2f" providerId="ADAL" clId="{8208A2AF-4896-4653-AEEF-59EA220FE601}" dt="2026-09-03T20:51:37.714" v="5" actId="20577"/>
          <ac:spMkLst>
            <pc:docMk/>
            <pc:sldMasterMk cId="1448015407" sldId="2147483648"/>
            <ac:spMk id="5" creationId="{CEA09B0C-DE34-0D56-AF06-705496AF9E4E}"/>
          </ac:spMkLst>
        </pc:spChg>
        <pc:spChg chg="mod">
          <ac:chgData name="Cherishma Sadasivuni" userId="4e18760d-c7d1-43ed-8f76-a8bc5bb4af2f" providerId="ADAL" clId="{8208A2AF-4896-4653-AEEF-59EA220FE601}" dt="2026-09-03T20:51:44.896" v="10" actId="20577"/>
          <ac:spMkLst>
            <pc:docMk/>
            <pc:sldMasterMk cId="1448015407" sldId="2147483648"/>
            <ac:spMk id="6" creationId="{E3FB4AFB-A8F5-8175-02A9-E4E424DFA1FF}"/>
          </ac:spMkLst>
        </pc:spChg>
      </pc:sldMasterChg>
    </pc:docChg>
  </pc:docChgLst>
  <pc:docChgLst>
    <pc:chgData name="Trian Groumoutis" userId="d6901f68-4e8a-4dcb-a3d6-3bb55a5ddb28" providerId="ADAL" clId="{14C5BF69-7B3E-432E-B9F3-71D42521ACA7}"/>
    <pc:docChg chg="undo custSel addSld delSld modSld sldOrd">
      <pc:chgData name="Trian Groumoutis" userId="d6901f68-4e8a-4dcb-a3d6-3bb55a5ddb28" providerId="ADAL" clId="{14C5BF69-7B3E-432E-B9F3-71D42521ACA7}" dt="2026-09-28T23:07:27.091" v="10397" actId="20577"/>
      <pc:docMkLst>
        <pc:docMk/>
      </pc:docMkLst>
      <pc:sldChg chg="modSp mod">
        <pc:chgData name="Trian Groumoutis" userId="d6901f68-4e8a-4dcb-a3d6-3bb55a5ddb28" providerId="ADAL" clId="{14C5BF69-7B3E-432E-B9F3-71D42521ACA7}" dt="2026-09-21T22:27:13.901" v="77" actId="20577"/>
        <pc:sldMkLst>
          <pc:docMk/>
          <pc:sldMk cId="242708350" sldId="277"/>
        </pc:sldMkLst>
        <pc:spChg chg="mod">
          <ac:chgData name="Trian Groumoutis" userId="d6901f68-4e8a-4dcb-a3d6-3bb55a5ddb28" providerId="ADAL" clId="{14C5BF69-7B3E-432E-B9F3-71D42521ACA7}" dt="2026-09-21T22:26:58.671" v="47" actId="20577"/>
          <ac:spMkLst>
            <pc:docMk/>
            <pc:sldMk cId="242708350" sldId="277"/>
            <ac:spMk id="2" creationId="{00000000-0000-0000-0000-000000000000}"/>
          </ac:spMkLst>
        </pc:spChg>
        <pc:spChg chg="mod">
          <ac:chgData name="Trian Groumoutis" userId="d6901f68-4e8a-4dcb-a3d6-3bb55a5ddb28" providerId="ADAL" clId="{14C5BF69-7B3E-432E-B9F3-71D42521ACA7}" dt="2026-09-21T22:27:13.901" v="77" actId="20577"/>
          <ac:spMkLst>
            <pc:docMk/>
            <pc:sldMk cId="242708350" sldId="277"/>
            <ac:spMk id="3" creationId="{161574F2-FF7C-F4B8-A5EB-56F7CF9CFEE8}"/>
          </ac:spMkLst>
        </pc:spChg>
      </pc:sldChg>
      <pc:sldChg chg="addSp delSp modSp add del mod ord">
        <pc:chgData name="Trian Groumoutis" userId="d6901f68-4e8a-4dcb-a3d6-3bb55a5ddb28" providerId="ADAL" clId="{14C5BF69-7B3E-432E-B9F3-71D42521ACA7}" dt="2026-09-28T16:29:36.793" v="10225" actId="14100"/>
        <pc:sldMkLst>
          <pc:docMk/>
          <pc:sldMk cId="3947791015" sldId="1886"/>
        </pc:sldMkLst>
        <pc:spChg chg="mod">
          <ac:chgData name="Trian Groumoutis" userId="d6901f68-4e8a-4dcb-a3d6-3bb55a5ddb28" providerId="ADAL" clId="{14C5BF69-7B3E-432E-B9F3-71D42521ACA7}" dt="2026-09-28T16:24:00.699" v="10174" actId="14100"/>
          <ac:spMkLst>
            <pc:docMk/>
            <pc:sldMk cId="3947791015" sldId="1886"/>
            <ac:spMk id="3" creationId="{859D0E47-6900-BD7D-B943-5F049E4308A8}"/>
          </ac:spMkLst>
        </pc:spChg>
        <pc:picChg chg="add mod">
          <ac:chgData name="Trian Groumoutis" userId="d6901f68-4e8a-4dcb-a3d6-3bb55a5ddb28" providerId="ADAL" clId="{14C5BF69-7B3E-432E-B9F3-71D42521ACA7}" dt="2026-09-28T16:29:36.793" v="10225" actId="14100"/>
          <ac:picMkLst>
            <pc:docMk/>
            <pc:sldMk cId="3947791015" sldId="1886"/>
            <ac:picMk id="4" creationId="{0151273D-5CC8-4766-1340-F839DCA27A9B}"/>
          </ac:picMkLst>
        </pc:picChg>
        <pc:picChg chg="add del">
          <ac:chgData name="Trian Groumoutis" userId="d6901f68-4e8a-4dcb-a3d6-3bb55a5ddb28" providerId="ADAL" clId="{14C5BF69-7B3E-432E-B9F3-71D42521ACA7}" dt="2026-09-28T16:23:45.263" v="10169" actId="478"/>
          <ac:picMkLst>
            <pc:docMk/>
            <pc:sldMk cId="3947791015" sldId="1886"/>
            <ac:picMk id="5" creationId="{81342151-1C43-8FCA-C642-30EEB892A92E}"/>
          </ac:picMkLst>
        </pc:picChg>
        <pc:picChg chg="add mod modCrop">
          <ac:chgData name="Trian Groumoutis" userId="d6901f68-4e8a-4dcb-a3d6-3bb55a5ddb28" providerId="ADAL" clId="{14C5BF69-7B3E-432E-B9F3-71D42521ACA7}" dt="2026-09-28T16:27:04.051" v="10215" actId="1076"/>
          <ac:picMkLst>
            <pc:docMk/>
            <pc:sldMk cId="3947791015" sldId="1886"/>
            <ac:picMk id="6" creationId="{3911D562-D94C-3AB9-4909-CF1F2528EA09}"/>
          </ac:picMkLst>
        </pc:picChg>
        <pc:picChg chg="add mod">
          <ac:chgData name="Trian Groumoutis" userId="d6901f68-4e8a-4dcb-a3d6-3bb55a5ddb28" providerId="ADAL" clId="{14C5BF69-7B3E-432E-B9F3-71D42521ACA7}" dt="2026-09-28T16:25:48.220" v="10201" actId="1076"/>
          <ac:picMkLst>
            <pc:docMk/>
            <pc:sldMk cId="3947791015" sldId="1886"/>
            <ac:picMk id="7" creationId="{A8E8B026-14C9-6102-178E-67189C714D5A}"/>
          </ac:picMkLst>
        </pc:picChg>
        <pc:picChg chg="add mod">
          <ac:chgData name="Trian Groumoutis" userId="d6901f68-4e8a-4dcb-a3d6-3bb55a5ddb28" providerId="ADAL" clId="{14C5BF69-7B3E-432E-B9F3-71D42521ACA7}" dt="2026-09-28T16:28:00.641" v="10219" actId="14100"/>
          <ac:picMkLst>
            <pc:docMk/>
            <pc:sldMk cId="3947791015" sldId="1886"/>
            <ac:picMk id="8" creationId="{2FEABFC5-332A-08F0-D00B-92D81B05D6C0}"/>
          </ac:picMkLst>
        </pc:picChg>
        <pc:picChg chg="add del mod">
          <ac:chgData name="Trian Groumoutis" userId="d6901f68-4e8a-4dcb-a3d6-3bb55a5ddb28" providerId="ADAL" clId="{14C5BF69-7B3E-432E-B9F3-71D42521ACA7}" dt="2026-09-28T16:26:30.595" v="10206" actId="478"/>
          <ac:picMkLst>
            <pc:docMk/>
            <pc:sldMk cId="3947791015" sldId="1886"/>
            <ac:picMk id="9" creationId="{F818610C-C1C1-637C-2E83-51AA91592DCA}"/>
          </ac:picMkLst>
        </pc:picChg>
        <pc:picChg chg="add del mod">
          <ac:chgData name="Trian Groumoutis" userId="d6901f68-4e8a-4dcb-a3d6-3bb55a5ddb28" providerId="ADAL" clId="{14C5BF69-7B3E-432E-B9F3-71D42521ACA7}" dt="2026-09-28T16:29:23.288" v="10223" actId="478"/>
          <ac:picMkLst>
            <pc:docMk/>
            <pc:sldMk cId="3947791015" sldId="1886"/>
            <ac:picMk id="10" creationId="{B703F671-C49F-A796-849D-286C76B47568}"/>
          </ac:picMkLst>
        </pc:picChg>
        <pc:picChg chg="add mod">
          <ac:chgData name="Trian Groumoutis" userId="d6901f68-4e8a-4dcb-a3d6-3bb55a5ddb28" providerId="ADAL" clId="{14C5BF69-7B3E-432E-B9F3-71D42521ACA7}" dt="2026-09-28T16:25:28.541" v="10195" actId="1076"/>
          <ac:picMkLst>
            <pc:docMk/>
            <pc:sldMk cId="3947791015" sldId="1886"/>
            <ac:picMk id="21" creationId="{5E163E27-B51D-F2D3-5F31-8B061D72E579}"/>
          </ac:picMkLst>
        </pc:picChg>
        <pc:picChg chg="add mod modCrop">
          <ac:chgData name="Trian Groumoutis" userId="d6901f68-4e8a-4dcb-a3d6-3bb55a5ddb28" providerId="ADAL" clId="{14C5BF69-7B3E-432E-B9F3-71D42521ACA7}" dt="2026-09-28T16:25:33.061" v="10196" actId="1076"/>
          <ac:picMkLst>
            <pc:docMk/>
            <pc:sldMk cId="3947791015" sldId="1886"/>
            <ac:picMk id="25" creationId="{B4C2DAC9-2768-028E-C0F6-171EE532108E}"/>
          </ac:picMkLst>
        </pc:picChg>
        <pc:picChg chg="add mod ord">
          <ac:chgData name="Trian Groumoutis" userId="d6901f68-4e8a-4dcb-a3d6-3bb55a5ddb28" providerId="ADAL" clId="{14C5BF69-7B3E-432E-B9F3-71D42521ACA7}" dt="2026-09-28T16:25:33.061" v="10196" actId="1076"/>
          <ac:picMkLst>
            <pc:docMk/>
            <pc:sldMk cId="3947791015" sldId="1886"/>
            <ac:picMk id="27" creationId="{67EA2959-4B40-BEEA-1FBE-B2820F145D7A}"/>
          </ac:picMkLst>
        </pc:picChg>
      </pc:sldChg>
      <pc:sldChg chg="addSp delSp modSp mod">
        <pc:chgData name="Trian Groumoutis" userId="d6901f68-4e8a-4dcb-a3d6-3bb55a5ddb28" providerId="ADAL" clId="{14C5BF69-7B3E-432E-B9F3-71D42521ACA7}" dt="2026-09-24T23:04:33.338" v="3557" actId="20577"/>
        <pc:sldMkLst>
          <pc:docMk/>
          <pc:sldMk cId="2154005766" sldId="1887"/>
        </pc:sldMkLst>
        <pc:spChg chg="add mod">
          <ac:chgData name="Trian Groumoutis" userId="d6901f68-4e8a-4dcb-a3d6-3bb55a5ddb28" providerId="ADAL" clId="{14C5BF69-7B3E-432E-B9F3-71D42521ACA7}" dt="2026-09-23T20:26:13.670" v="2210" actId="1035"/>
          <ac:spMkLst>
            <pc:docMk/>
            <pc:sldMk cId="2154005766" sldId="1887"/>
            <ac:spMk id="5" creationId="{D5C23192-05E8-B8A1-0CE5-73F0CA2C1E59}"/>
          </ac:spMkLst>
        </pc:spChg>
        <pc:spChg chg="add mod">
          <ac:chgData name="Trian Groumoutis" userId="d6901f68-4e8a-4dcb-a3d6-3bb55a5ddb28" providerId="ADAL" clId="{14C5BF69-7B3E-432E-B9F3-71D42521ACA7}" dt="2026-09-23T20:26:13.670" v="2210" actId="1035"/>
          <ac:spMkLst>
            <pc:docMk/>
            <pc:sldMk cId="2154005766" sldId="1887"/>
            <ac:spMk id="7" creationId="{BE4F0BD5-F03A-0C36-E3A6-EAC7DA983C33}"/>
          </ac:spMkLst>
        </pc:spChg>
        <pc:spChg chg="add mod">
          <ac:chgData name="Trian Groumoutis" userId="d6901f68-4e8a-4dcb-a3d6-3bb55a5ddb28" providerId="ADAL" clId="{14C5BF69-7B3E-432E-B9F3-71D42521ACA7}" dt="2026-09-23T20:26:13.670" v="2210" actId="1035"/>
          <ac:spMkLst>
            <pc:docMk/>
            <pc:sldMk cId="2154005766" sldId="1887"/>
            <ac:spMk id="9" creationId="{727ED71E-FD05-26C6-1AF0-75A4C44B7E6A}"/>
          </ac:spMkLst>
        </pc:spChg>
        <pc:spChg chg="add mod">
          <ac:chgData name="Trian Groumoutis" userId="d6901f68-4e8a-4dcb-a3d6-3bb55a5ddb28" providerId="ADAL" clId="{14C5BF69-7B3E-432E-B9F3-71D42521ACA7}" dt="2026-09-23T20:26:13.670" v="2210" actId="1035"/>
          <ac:spMkLst>
            <pc:docMk/>
            <pc:sldMk cId="2154005766" sldId="1887"/>
            <ac:spMk id="11" creationId="{15906B2F-70A1-F343-E86F-7CB0C0C64A59}"/>
          </ac:spMkLst>
        </pc:spChg>
        <pc:spChg chg="add mod">
          <ac:chgData name="Trian Groumoutis" userId="d6901f68-4e8a-4dcb-a3d6-3bb55a5ddb28" providerId="ADAL" clId="{14C5BF69-7B3E-432E-B9F3-71D42521ACA7}" dt="2026-09-23T20:26:13.670" v="2210" actId="1035"/>
          <ac:spMkLst>
            <pc:docMk/>
            <pc:sldMk cId="2154005766" sldId="1887"/>
            <ac:spMk id="13" creationId="{688B8EB5-8ACF-64E5-2FFC-1FBE98793607}"/>
          </ac:spMkLst>
        </pc:spChg>
        <pc:spChg chg="add mod">
          <ac:chgData name="Trian Groumoutis" userId="d6901f68-4e8a-4dcb-a3d6-3bb55a5ddb28" providerId="ADAL" clId="{14C5BF69-7B3E-432E-B9F3-71D42521ACA7}" dt="2026-09-23T20:26:13.670" v="2210" actId="1035"/>
          <ac:spMkLst>
            <pc:docMk/>
            <pc:sldMk cId="2154005766" sldId="1887"/>
            <ac:spMk id="15" creationId="{DA148106-522C-AA5D-0172-E1B3FE1DFB47}"/>
          </ac:spMkLst>
        </pc:spChg>
        <pc:spChg chg="add mod">
          <ac:chgData name="Trian Groumoutis" userId="d6901f68-4e8a-4dcb-a3d6-3bb55a5ddb28" providerId="ADAL" clId="{14C5BF69-7B3E-432E-B9F3-71D42521ACA7}" dt="2026-09-23T20:26:13.670" v="2210" actId="1035"/>
          <ac:spMkLst>
            <pc:docMk/>
            <pc:sldMk cId="2154005766" sldId="1887"/>
            <ac:spMk id="17" creationId="{B77CE3C1-6E75-F480-16D3-8E78D9AB1AC0}"/>
          </ac:spMkLst>
        </pc:spChg>
        <pc:spChg chg="add mod">
          <ac:chgData name="Trian Groumoutis" userId="d6901f68-4e8a-4dcb-a3d6-3bb55a5ddb28" providerId="ADAL" clId="{14C5BF69-7B3E-432E-B9F3-71D42521ACA7}" dt="2026-09-24T23:04:33.338" v="3557" actId="20577"/>
          <ac:spMkLst>
            <pc:docMk/>
            <pc:sldMk cId="2154005766" sldId="1887"/>
            <ac:spMk id="19" creationId="{9DEF2AD7-599F-F5BC-1D3A-091FBB323112}"/>
          </ac:spMkLst>
        </pc:spChg>
      </pc:sldChg>
      <pc:sldChg chg="addSp delSp modSp mod">
        <pc:chgData name="Trian Groumoutis" userId="d6901f68-4e8a-4dcb-a3d6-3bb55a5ddb28" providerId="ADAL" clId="{14C5BF69-7B3E-432E-B9F3-71D42521ACA7}" dt="2026-09-25T05:16:06.281" v="3743" actId="313"/>
        <pc:sldMkLst>
          <pc:docMk/>
          <pc:sldMk cId="2496424377" sldId="1889"/>
        </pc:sldMkLst>
        <pc:graphicFrameChg chg="mod modGraphic">
          <ac:chgData name="Trian Groumoutis" userId="d6901f68-4e8a-4dcb-a3d6-3bb55a5ddb28" providerId="ADAL" clId="{14C5BF69-7B3E-432E-B9F3-71D42521ACA7}" dt="2026-09-25T05:16:06.281" v="3743" actId="313"/>
          <ac:graphicFrameMkLst>
            <pc:docMk/>
            <pc:sldMk cId="2496424377" sldId="1889"/>
            <ac:graphicFrameMk id="4" creationId="{6528437A-7BAF-8EAF-425F-9DF9B4D7E0C7}"/>
          </ac:graphicFrameMkLst>
        </pc:graphicFrameChg>
      </pc:sldChg>
      <pc:sldChg chg="addSp delSp modSp mod">
        <pc:chgData name="Trian Groumoutis" userId="d6901f68-4e8a-4dcb-a3d6-3bb55a5ddb28" providerId="ADAL" clId="{14C5BF69-7B3E-432E-B9F3-71D42521ACA7}" dt="2026-09-28T23:07:27.091" v="10397" actId="20577"/>
        <pc:sldMkLst>
          <pc:docMk/>
          <pc:sldMk cId="446730007" sldId="1890"/>
        </pc:sldMkLst>
        <pc:graphicFrameChg chg="add mod modGraphic">
          <ac:chgData name="Trian Groumoutis" userId="d6901f68-4e8a-4dcb-a3d6-3bb55a5ddb28" providerId="ADAL" clId="{14C5BF69-7B3E-432E-B9F3-71D42521ACA7}" dt="2026-09-28T23:07:27.091" v="10397" actId="20577"/>
          <ac:graphicFrameMkLst>
            <pc:docMk/>
            <pc:sldMk cId="446730007" sldId="1890"/>
            <ac:graphicFrameMk id="7" creationId="{3ED7CC48-CE4B-DF58-07AB-F689E4FF52A0}"/>
          </ac:graphicFrameMkLst>
        </pc:graphicFrameChg>
      </pc:sldChg>
      <pc:sldChg chg="addSp delSp modSp mod">
        <pc:chgData name="Trian Groumoutis" userId="d6901f68-4e8a-4dcb-a3d6-3bb55a5ddb28" providerId="ADAL" clId="{14C5BF69-7B3E-432E-B9F3-71D42521ACA7}" dt="2026-09-22T22:59:01.856" v="1005" actId="208"/>
        <pc:sldMkLst>
          <pc:docMk/>
          <pc:sldMk cId="1208090321" sldId="1893"/>
        </pc:sldMkLst>
        <pc:picChg chg="add">
          <ac:chgData name="Trian Groumoutis" userId="d6901f68-4e8a-4dcb-a3d6-3bb55a5ddb28" providerId="ADAL" clId="{14C5BF69-7B3E-432E-B9F3-71D42521ACA7}" dt="2026-09-22T22:55:56.968" v="1001" actId="22"/>
          <ac:picMkLst>
            <pc:docMk/>
            <pc:sldMk cId="1208090321" sldId="1893"/>
            <ac:picMk id="7" creationId="{E696E21F-F5B4-A662-A813-62532A88B2B8}"/>
          </ac:picMkLst>
        </pc:picChg>
        <pc:cxnChg chg="add mod">
          <ac:chgData name="Trian Groumoutis" userId="d6901f68-4e8a-4dcb-a3d6-3bb55a5ddb28" providerId="ADAL" clId="{14C5BF69-7B3E-432E-B9F3-71D42521ACA7}" dt="2026-09-22T22:59:01.856" v="1005" actId="208"/>
          <ac:cxnSpMkLst>
            <pc:docMk/>
            <pc:sldMk cId="1208090321" sldId="1893"/>
            <ac:cxnSpMk id="9" creationId="{3E35A291-30E6-FD8F-8769-07F85F8989D9}"/>
          </ac:cxnSpMkLst>
        </pc:cxnChg>
      </pc:sldChg>
      <pc:sldChg chg="addSp delSp modSp mod">
        <pc:chgData name="Trian Groumoutis" userId="d6901f68-4e8a-4dcb-a3d6-3bb55a5ddb28" providerId="ADAL" clId="{14C5BF69-7B3E-432E-B9F3-71D42521ACA7}" dt="2026-09-28T17:05:49.744" v="10233" actId="20577"/>
        <pc:sldMkLst>
          <pc:docMk/>
          <pc:sldMk cId="2799591596" sldId="1894"/>
        </pc:sldMkLst>
        <pc:graphicFrameChg chg="add mod modGraphic">
          <ac:chgData name="Trian Groumoutis" userId="d6901f68-4e8a-4dcb-a3d6-3bb55a5ddb28" providerId="ADAL" clId="{14C5BF69-7B3E-432E-B9F3-71D42521ACA7}" dt="2026-09-28T17:05:49.744" v="10233" actId="20577"/>
          <ac:graphicFrameMkLst>
            <pc:docMk/>
            <pc:sldMk cId="2799591596" sldId="1894"/>
            <ac:graphicFrameMk id="6" creationId="{B0CC8693-7D14-95AA-1258-95378D0C4038}"/>
          </ac:graphicFrameMkLst>
        </pc:graphicFrameChg>
      </pc:sldChg>
      <pc:sldChg chg="addSp delSp modSp add mod">
        <pc:chgData name="Trian Groumoutis" userId="d6901f68-4e8a-4dcb-a3d6-3bb55a5ddb28" providerId="ADAL" clId="{14C5BF69-7B3E-432E-B9F3-71D42521ACA7}" dt="2026-09-25T04:23:36.571" v="3661" actId="20577"/>
        <pc:sldMkLst>
          <pc:docMk/>
          <pc:sldMk cId="1511365592" sldId="1895"/>
        </pc:sldMkLst>
        <pc:spChg chg="add mod">
          <ac:chgData name="Trian Groumoutis" userId="d6901f68-4e8a-4dcb-a3d6-3bb55a5ddb28" providerId="ADAL" clId="{14C5BF69-7B3E-432E-B9F3-71D42521ACA7}" dt="2026-09-22T21:16:16.853" v="109" actId="14100"/>
          <ac:spMkLst>
            <pc:docMk/>
            <pc:sldMk cId="1511365592" sldId="1895"/>
            <ac:spMk id="5" creationId="{3733ACC6-E4F5-F47B-5C55-B6B102C65073}"/>
          </ac:spMkLst>
        </pc:spChg>
        <pc:spChg chg="add mod">
          <ac:chgData name="Trian Groumoutis" userId="d6901f68-4e8a-4dcb-a3d6-3bb55a5ddb28" providerId="ADAL" clId="{14C5BF69-7B3E-432E-B9F3-71D42521ACA7}" dt="2026-09-22T21:16:13.811" v="108" actId="14100"/>
          <ac:spMkLst>
            <pc:docMk/>
            <pc:sldMk cId="1511365592" sldId="1895"/>
            <ac:spMk id="7" creationId="{22A409ED-E617-4DF8-D3D3-986B1E47573D}"/>
          </ac:spMkLst>
        </pc:spChg>
        <pc:spChg chg="add mod">
          <ac:chgData name="Trian Groumoutis" userId="d6901f68-4e8a-4dcb-a3d6-3bb55a5ddb28" providerId="ADAL" clId="{14C5BF69-7B3E-432E-B9F3-71D42521ACA7}" dt="2026-09-22T21:15:49.906" v="104" actId="1076"/>
          <ac:spMkLst>
            <pc:docMk/>
            <pc:sldMk cId="1511365592" sldId="1895"/>
            <ac:spMk id="9" creationId="{16A1583B-524C-8C28-1DAD-40CAE1CD7ABB}"/>
          </ac:spMkLst>
        </pc:spChg>
        <pc:spChg chg="add mod">
          <ac:chgData name="Trian Groumoutis" userId="d6901f68-4e8a-4dcb-a3d6-3bb55a5ddb28" providerId="ADAL" clId="{14C5BF69-7B3E-432E-B9F3-71D42521ACA7}" dt="2026-09-22T21:18:59.334" v="214" actId="208"/>
          <ac:spMkLst>
            <pc:docMk/>
            <pc:sldMk cId="1511365592" sldId="1895"/>
            <ac:spMk id="12" creationId="{278B7F0B-6002-15CD-F6FC-E12360421511}"/>
          </ac:spMkLst>
        </pc:spChg>
        <pc:spChg chg="add mod">
          <ac:chgData name="Trian Groumoutis" userId="d6901f68-4e8a-4dcb-a3d6-3bb55a5ddb28" providerId="ADAL" clId="{14C5BF69-7B3E-432E-B9F3-71D42521ACA7}" dt="2026-09-22T21:19:04.360" v="215" actId="14100"/>
          <ac:spMkLst>
            <pc:docMk/>
            <pc:sldMk cId="1511365592" sldId="1895"/>
            <ac:spMk id="14" creationId="{BC024F60-5B4B-6881-E89E-0B5DE6BFF57A}"/>
          </ac:spMkLst>
        </pc:spChg>
        <pc:spChg chg="add mod">
          <ac:chgData name="Trian Groumoutis" userId="d6901f68-4e8a-4dcb-a3d6-3bb55a5ddb28" providerId="ADAL" clId="{14C5BF69-7B3E-432E-B9F3-71D42521ACA7}" dt="2026-09-25T04:23:36.571" v="3661" actId="20577"/>
          <ac:spMkLst>
            <pc:docMk/>
            <pc:sldMk cId="1511365592" sldId="1895"/>
            <ac:spMk id="16" creationId="{22237EFB-7537-B39A-158C-D60B264868BF}"/>
          </ac:spMkLst>
        </pc:spChg>
        <pc:graphicFrameChg chg="add mod">
          <ac:chgData name="Trian Groumoutis" userId="d6901f68-4e8a-4dcb-a3d6-3bb55a5ddb28" providerId="ADAL" clId="{14C5BF69-7B3E-432E-B9F3-71D42521ACA7}" dt="2026-09-22T21:15:39.902" v="103" actId="14100"/>
          <ac:graphicFrameMkLst>
            <pc:docMk/>
            <pc:sldMk cId="1511365592" sldId="1895"/>
            <ac:graphicFrameMk id="4" creationId="{9AD19837-60E9-4072-B57A-B31861834601}"/>
          </ac:graphicFrameMkLst>
        </pc:graphicFrameChg>
      </pc:sldChg>
      <pc:sldChg chg="addSp delSp modSp add mod">
        <pc:chgData name="Trian Groumoutis" userId="d6901f68-4e8a-4dcb-a3d6-3bb55a5ddb28" providerId="ADAL" clId="{14C5BF69-7B3E-432E-B9F3-71D42521ACA7}" dt="2026-09-28T23:01:44.453" v="10394" actId="20577"/>
        <pc:sldMkLst>
          <pc:docMk/>
          <pc:sldMk cId="2543058226" sldId="1896"/>
        </pc:sldMkLst>
        <pc:graphicFrameChg chg="add mod modGraphic">
          <ac:chgData name="Trian Groumoutis" userId="d6901f68-4e8a-4dcb-a3d6-3bb55a5ddb28" providerId="ADAL" clId="{14C5BF69-7B3E-432E-B9F3-71D42521ACA7}" dt="2026-09-28T23:01:44.453" v="10394" actId="20577"/>
          <ac:graphicFrameMkLst>
            <pc:docMk/>
            <pc:sldMk cId="2543058226" sldId="1896"/>
            <ac:graphicFrameMk id="7" creationId="{D62C1EC8-FC94-31AE-2720-D6390BCFCE80}"/>
          </ac:graphicFrameMkLst>
        </pc:graphicFrameChg>
      </pc:sldChg>
      <pc:sldChg chg="addSp delSp modSp add mod">
        <pc:chgData name="Trian Groumoutis" userId="d6901f68-4e8a-4dcb-a3d6-3bb55a5ddb28" providerId="ADAL" clId="{14C5BF69-7B3E-432E-B9F3-71D42521ACA7}" dt="2026-09-23T22:45:27.457" v="3010" actId="14734"/>
        <pc:sldMkLst>
          <pc:docMk/>
          <pc:sldMk cId="3997231189" sldId="1897"/>
        </pc:sldMkLst>
        <pc:graphicFrameChg chg="add modGraphic">
          <ac:chgData name="Trian Groumoutis" userId="d6901f68-4e8a-4dcb-a3d6-3bb55a5ddb28" providerId="ADAL" clId="{14C5BF69-7B3E-432E-B9F3-71D42521ACA7}" dt="2026-09-23T22:45:27.457" v="3010" actId="14734"/>
          <ac:graphicFrameMkLst>
            <pc:docMk/>
            <pc:sldMk cId="3997231189" sldId="1897"/>
            <ac:graphicFrameMk id="4" creationId="{77755C46-E41A-2696-9149-4B1A39220A58}"/>
          </ac:graphicFrameMkLst>
        </pc:graphicFrameChg>
      </pc:sldChg>
      <pc:sldChg chg="modSp add mod">
        <pc:chgData name="Trian Groumoutis" userId="d6901f68-4e8a-4dcb-a3d6-3bb55a5ddb28" providerId="ADAL" clId="{14C5BF69-7B3E-432E-B9F3-71D42521ACA7}" dt="2026-09-25T22:05:33.900" v="5190" actId="58"/>
        <pc:sldMkLst>
          <pc:docMk/>
          <pc:sldMk cId="3467297994" sldId="1904"/>
        </pc:sldMkLst>
        <pc:spChg chg="mod">
          <ac:chgData name="Trian Groumoutis" userId="d6901f68-4e8a-4dcb-a3d6-3bb55a5ddb28" providerId="ADAL" clId="{14C5BF69-7B3E-432E-B9F3-71D42521ACA7}" dt="2026-09-25T22:05:33.900" v="5190" actId="58"/>
          <ac:spMkLst>
            <pc:docMk/>
            <pc:sldMk cId="3467297994" sldId="1904"/>
            <ac:spMk id="72" creationId="{8610F007-965F-5253-22DF-B3096695B9FA}"/>
          </ac:spMkLst>
        </pc:spChg>
        <pc:spChg chg="mod">
          <ac:chgData name="Trian Groumoutis" userId="d6901f68-4e8a-4dcb-a3d6-3bb55a5ddb28" providerId="ADAL" clId="{14C5BF69-7B3E-432E-B9F3-71D42521ACA7}" dt="2026-09-25T22:05:14.267" v="5170" actId="14100"/>
          <ac:spMkLst>
            <pc:docMk/>
            <pc:sldMk cId="3467297994" sldId="1904"/>
            <ac:spMk id="86" creationId="{A94BE88F-B4E6-225E-1A32-2853B17E985A}"/>
          </ac:spMkLst>
        </pc:spChg>
        <pc:cxnChg chg="mod">
          <ac:chgData name="Trian Groumoutis" userId="d6901f68-4e8a-4dcb-a3d6-3bb55a5ddb28" providerId="ADAL" clId="{14C5BF69-7B3E-432E-B9F3-71D42521ACA7}" dt="2026-09-25T22:05:14.267" v="5170" actId="14100"/>
          <ac:cxnSpMkLst>
            <pc:docMk/>
            <pc:sldMk cId="3467297994" sldId="1904"/>
            <ac:cxnSpMk id="41" creationId="{288EED44-ABCE-270A-50F6-F4411A7F3EB8}"/>
          </ac:cxnSpMkLst>
        </pc:cxnChg>
      </pc:sldChg>
      <pc:sldChg chg="modSp add mod">
        <pc:chgData name="Trian Groumoutis" userId="d6901f68-4e8a-4dcb-a3d6-3bb55a5ddb28" providerId="ADAL" clId="{14C5BF69-7B3E-432E-B9F3-71D42521ACA7}" dt="2026-09-26T07:57:33.882" v="9460" actId="6549"/>
        <pc:sldMkLst>
          <pc:docMk/>
          <pc:sldMk cId="800380861" sldId="1905"/>
        </pc:sldMkLst>
        <pc:spChg chg="mod">
          <ac:chgData name="Trian Groumoutis" userId="d6901f68-4e8a-4dcb-a3d6-3bb55a5ddb28" providerId="ADAL" clId="{14C5BF69-7B3E-432E-B9F3-71D42521ACA7}" dt="2026-09-26T07:57:33.882" v="9460" actId="6549"/>
          <ac:spMkLst>
            <pc:docMk/>
            <pc:sldMk cId="800380861" sldId="1905"/>
            <ac:spMk id="18" creationId="{5A6B0A84-0807-1B39-1D92-805E0A89E9CC}"/>
          </ac:spMkLst>
        </pc:spChg>
        <pc:cxnChg chg="mod">
          <ac:chgData name="Trian Groumoutis" userId="d6901f68-4e8a-4dcb-a3d6-3bb55a5ddb28" providerId="ADAL" clId="{14C5BF69-7B3E-432E-B9F3-71D42521ACA7}" dt="2026-09-26T07:57:32.273" v="9455" actId="20577"/>
          <ac:cxnSpMkLst>
            <pc:docMk/>
            <pc:sldMk cId="800380861" sldId="1905"/>
            <ac:cxnSpMk id="27" creationId="{09C07FB3-9804-0ADA-428A-1A6ED30CF0D2}"/>
          </ac:cxnSpMkLst>
        </pc:cxnChg>
      </pc:sldChg>
      <pc:sldChg chg="modSp add mod ord">
        <pc:chgData name="Trian Groumoutis" userId="d6901f68-4e8a-4dcb-a3d6-3bb55a5ddb28" providerId="ADAL" clId="{14C5BF69-7B3E-432E-B9F3-71D42521ACA7}" dt="2026-09-26T07:57:43.990" v="9466" actId="20577"/>
        <pc:sldMkLst>
          <pc:docMk/>
          <pc:sldMk cId="3944595723" sldId="1908"/>
        </pc:sldMkLst>
        <pc:spChg chg="mod">
          <ac:chgData name="Trian Groumoutis" userId="d6901f68-4e8a-4dcb-a3d6-3bb55a5ddb28" providerId="ADAL" clId="{14C5BF69-7B3E-432E-B9F3-71D42521ACA7}" dt="2026-09-26T07:57:43.990" v="9466" actId="20577"/>
          <ac:spMkLst>
            <pc:docMk/>
            <pc:sldMk cId="3944595723" sldId="1908"/>
            <ac:spMk id="44" creationId="{C21B6C53-51FF-409B-0C2C-60C05960C535}"/>
          </ac:spMkLst>
        </pc:spChg>
        <pc:cxnChg chg="mod">
          <ac:chgData name="Trian Groumoutis" userId="d6901f68-4e8a-4dcb-a3d6-3bb55a5ddb28" providerId="ADAL" clId="{14C5BF69-7B3E-432E-B9F3-71D42521ACA7}" dt="2026-09-26T07:57:43.322" v="9463" actId="20577"/>
          <ac:cxnSpMkLst>
            <pc:docMk/>
            <pc:sldMk cId="3944595723" sldId="1908"/>
            <ac:cxnSpMk id="16" creationId="{2CEBDC96-5B06-A3AC-1677-4428C438E4FB}"/>
          </ac:cxnSpMkLst>
        </pc:cxnChg>
        <pc:cxnChg chg="mod">
          <ac:chgData name="Trian Groumoutis" userId="d6901f68-4e8a-4dcb-a3d6-3bb55a5ddb28" providerId="ADAL" clId="{14C5BF69-7B3E-432E-B9F3-71D42521ACA7}" dt="2026-09-26T07:57:43.322" v="9463" actId="20577"/>
          <ac:cxnSpMkLst>
            <pc:docMk/>
            <pc:sldMk cId="3944595723" sldId="1908"/>
            <ac:cxnSpMk id="46" creationId="{ADE1DCC6-98C9-0CCD-652B-D661FF230445}"/>
          </ac:cxnSpMkLst>
        </pc:cxnChg>
      </pc:sldChg>
      <pc:sldChg chg="addSp modSp add mod">
        <pc:chgData name="Trian Groumoutis" userId="d6901f68-4e8a-4dcb-a3d6-3bb55a5ddb28" providerId="ADAL" clId="{14C5BF69-7B3E-432E-B9F3-71D42521ACA7}" dt="2026-09-26T08:01:05.854" v="9477" actId="20577"/>
        <pc:sldMkLst>
          <pc:docMk/>
          <pc:sldMk cId="1228435201" sldId="1909"/>
        </pc:sldMkLst>
        <pc:spChg chg="mod">
          <ac:chgData name="Trian Groumoutis" userId="d6901f68-4e8a-4dcb-a3d6-3bb55a5ddb28" providerId="ADAL" clId="{14C5BF69-7B3E-432E-B9F3-71D42521ACA7}" dt="2026-09-26T08:01:05.854" v="9477" actId="20577"/>
          <ac:spMkLst>
            <pc:docMk/>
            <pc:sldMk cId="1228435201" sldId="1909"/>
            <ac:spMk id="3" creationId="{640FDC5D-B569-4CB8-C053-AE43166D70C7}"/>
          </ac:spMkLst>
        </pc:spChg>
        <pc:picChg chg="add mod">
          <ac:chgData name="Trian Groumoutis" userId="d6901f68-4e8a-4dcb-a3d6-3bb55a5ddb28" providerId="ADAL" clId="{14C5BF69-7B3E-432E-B9F3-71D42521ACA7}" dt="2026-09-26T04:14:28.916" v="6900" actId="1076"/>
          <ac:picMkLst>
            <pc:docMk/>
            <pc:sldMk cId="1228435201" sldId="1909"/>
            <ac:picMk id="4" creationId="{322BB08F-7CAF-82D4-4B77-F816810C9BCB}"/>
          </ac:picMkLst>
        </pc:picChg>
        <pc:picChg chg="add mod">
          <ac:chgData name="Trian Groumoutis" userId="d6901f68-4e8a-4dcb-a3d6-3bb55a5ddb28" providerId="ADAL" clId="{14C5BF69-7B3E-432E-B9F3-71D42521ACA7}" dt="2026-09-26T02:43:15.939" v="6439" actId="14100"/>
          <ac:picMkLst>
            <pc:docMk/>
            <pc:sldMk cId="1228435201" sldId="1909"/>
            <ac:picMk id="6" creationId="{C8D6C2E7-9975-5859-0C4A-030A83FD2A99}"/>
          </ac:picMkLst>
        </pc:picChg>
      </pc:sldChg>
      <pc:sldChg chg="addSp delSp modSp add mod">
        <pc:chgData name="Trian Groumoutis" userId="d6901f68-4e8a-4dcb-a3d6-3bb55a5ddb28" providerId="ADAL" clId="{14C5BF69-7B3E-432E-B9F3-71D42521ACA7}" dt="2026-09-26T02:35:52.084" v="6284" actId="1076"/>
        <pc:sldMkLst>
          <pc:docMk/>
          <pc:sldMk cId="3315117709" sldId="1910"/>
        </pc:sldMkLst>
        <pc:spChg chg="mod">
          <ac:chgData name="Trian Groumoutis" userId="d6901f68-4e8a-4dcb-a3d6-3bb55a5ddb28" providerId="ADAL" clId="{14C5BF69-7B3E-432E-B9F3-71D42521ACA7}" dt="2026-09-26T01:51:02.419" v="5825" actId="14100"/>
          <ac:spMkLst>
            <pc:docMk/>
            <pc:sldMk cId="3315117709" sldId="1910"/>
            <ac:spMk id="3" creationId="{6A79E3D2-9AD3-53FE-8AB0-4C2E6EAD8FBA}"/>
          </ac:spMkLst>
        </pc:spChg>
        <pc:picChg chg="add mod modCrop">
          <ac:chgData name="Trian Groumoutis" userId="d6901f68-4e8a-4dcb-a3d6-3bb55a5ddb28" providerId="ADAL" clId="{14C5BF69-7B3E-432E-B9F3-71D42521ACA7}" dt="2026-09-26T01:51:53.429" v="5835" actId="14100"/>
          <ac:picMkLst>
            <pc:docMk/>
            <pc:sldMk cId="3315117709" sldId="1910"/>
            <ac:picMk id="5" creationId="{E0B9B4A7-2FFE-955C-8ACB-5BA3BA712730}"/>
          </ac:picMkLst>
        </pc:picChg>
        <pc:picChg chg="add mod ord">
          <ac:chgData name="Trian Groumoutis" userId="d6901f68-4e8a-4dcb-a3d6-3bb55a5ddb28" providerId="ADAL" clId="{14C5BF69-7B3E-432E-B9F3-71D42521ACA7}" dt="2026-09-26T01:51:38.405" v="5833" actId="1076"/>
          <ac:picMkLst>
            <pc:docMk/>
            <pc:sldMk cId="3315117709" sldId="1910"/>
            <ac:picMk id="8" creationId="{ABC5A752-E791-86B2-0246-C746E35FA117}"/>
          </ac:picMkLst>
        </pc:picChg>
        <pc:picChg chg="add mod">
          <ac:chgData name="Trian Groumoutis" userId="d6901f68-4e8a-4dcb-a3d6-3bb55a5ddb28" providerId="ADAL" clId="{14C5BF69-7B3E-432E-B9F3-71D42521ACA7}" dt="2026-09-26T02:35:52.084" v="6284" actId="1076"/>
          <ac:picMkLst>
            <pc:docMk/>
            <pc:sldMk cId="3315117709" sldId="1910"/>
            <ac:picMk id="11" creationId="{57BB3B7C-E69E-7A15-5257-8408388A9DF1}"/>
          </ac:picMkLst>
        </pc:picChg>
      </pc:sldChg>
      <pc:sldChg chg="addSp delSp modSp add mod ord">
        <pc:chgData name="Trian Groumoutis" userId="d6901f68-4e8a-4dcb-a3d6-3bb55a5ddb28" providerId="ADAL" clId="{14C5BF69-7B3E-432E-B9F3-71D42521ACA7}" dt="2026-09-26T07:30:44.445" v="9034" actId="1076"/>
        <pc:sldMkLst>
          <pc:docMk/>
          <pc:sldMk cId="1738927506" sldId="1911"/>
        </pc:sldMkLst>
        <pc:spChg chg="mod">
          <ac:chgData name="Trian Groumoutis" userId="d6901f68-4e8a-4dcb-a3d6-3bb55a5ddb28" providerId="ADAL" clId="{14C5BF69-7B3E-432E-B9F3-71D42521ACA7}" dt="2026-09-26T07:03:34.147" v="8761" actId="5793"/>
          <ac:spMkLst>
            <pc:docMk/>
            <pc:sldMk cId="1738927506" sldId="1911"/>
            <ac:spMk id="3" creationId="{0B61BEBF-C23C-F85D-9204-5CF6CDFA1C08}"/>
          </ac:spMkLst>
        </pc:spChg>
        <pc:picChg chg="add mod">
          <ac:chgData name="Trian Groumoutis" userId="d6901f68-4e8a-4dcb-a3d6-3bb55a5ddb28" providerId="ADAL" clId="{14C5BF69-7B3E-432E-B9F3-71D42521ACA7}" dt="2026-09-26T07:30:44.445" v="9034" actId="1076"/>
          <ac:picMkLst>
            <pc:docMk/>
            <pc:sldMk cId="1738927506" sldId="1911"/>
            <ac:picMk id="7" creationId="{403FBAFA-06EA-55D9-DC84-1D9575BE259D}"/>
          </ac:picMkLst>
        </pc:picChg>
        <pc:picChg chg="add mod">
          <ac:chgData name="Trian Groumoutis" userId="d6901f68-4e8a-4dcb-a3d6-3bb55a5ddb28" providerId="ADAL" clId="{14C5BF69-7B3E-432E-B9F3-71D42521ACA7}" dt="2026-09-26T07:30:43.203" v="9033" actId="1076"/>
          <ac:picMkLst>
            <pc:docMk/>
            <pc:sldMk cId="1738927506" sldId="1911"/>
            <ac:picMk id="9" creationId="{539B1157-0F98-5232-A932-215863811896}"/>
          </ac:picMkLst>
        </pc:picChg>
      </pc:sldChg>
      <pc:sldChg chg="addSp delSp modSp add mod delAnim modAnim">
        <pc:chgData name="Trian Groumoutis" userId="d6901f68-4e8a-4dcb-a3d6-3bb55a5ddb28" providerId="ADAL" clId="{14C5BF69-7B3E-432E-B9F3-71D42521ACA7}" dt="2026-09-26T08:02:02.579" v="9509" actId="313"/>
        <pc:sldMkLst>
          <pc:docMk/>
          <pc:sldMk cId="1404307524" sldId="1912"/>
        </pc:sldMkLst>
        <pc:spChg chg="mod">
          <ac:chgData name="Trian Groumoutis" userId="d6901f68-4e8a-4dcb-a3d6-3bb55a5ddb28" providerId="ADAL" clId="{14C5BF69-7B3E-432E-B9F3-71D42521ACA7}" dt="2026-09-26T08:02:02.579" v="9509" actId="313"/>
          <ac:spMkLst>
            <pc:docMk/>
            <pc:sldMk cId="1404307524" sldId="1912"/>
            <ac:spMk id="3" creationId="{DC447A82-1845-5511-4341-8FC3089D607B}"/>
          </ac:spMkLst>
        </pc:spChg>
        <pc:picChg chg="add mod modCrop">
          <ac:chgData name="Trian Groumoutis" userId="d6901f68-4e8a-4dcb-a3d6-3bb55a5ddb28" providerId="ADAL" clId="{14C5BF69-7B3E-432E-B9F3-71D42521ACA7}" dt="2026-09-26T02:54:36.084" v="6467" actId="14100"/>
          <ac:picMkLst>
            <pc:docMk/>
            <pc:sldMk cId="1404307524" sldId="1912"/>
            <ac:picMk id="7" creationId="{D6288E7C-7DF9-03A5-93E0-0D690F77952F}"/>
          </ac:picMkLst>
        </pc:picChg>
        <pc:picChg chg="add mod modCrop">
          <ac:chgData name="Trian Groumoutis" userId="d6901f68-4e8a-4dcb-a3d6-3bb55a5ddb28" providerId="ADAL" clId="{14C5BF69-7B3E-432E-B9F3-71D42521ACA7}" dt="2026-09-26T02:53:14.993" v="6453" actId="14100"/>
          <ac:picMkLst>
            <pc:docMk/>
            <pc:sldMk cId="1404307524" sldId="1912"/>
            <ac:picMk id="9" creationId="{4DDACC14-1F4D-9637-FBCA-70AC4CDD7B8B}"/>
          </ac:picMkLst>
        </pc:picChg>
        <pc:picChg chg="add mod">
          <ac:chgData name="Trian Groumoutis" userId="d6901f68-4e8a-4dcb-a3d6-3bb55a5ddb28" providerId="ADAL" clId="{14C5BF69-7B3E-432E-B9F3-71D42521ACA7}" dt="2026-09-26T02:53:59.833" v="6459" actId="14100"/>
          <ac:picMkLst>
            <pc:docMk/>
            <pc:sldMk cId="1404307524" sldId="1912"/>
            <ac:picMk id="11" creationId="{04E4E57A-BBE2-1A4F-CAAE-0A24240A6100}"/>
          </ac:picMkLst>
        </pc:picChg>
        <pc:picChg chg="add mod">
          <ac:chgData name="Trian Groumoutis" userId="d6901f68-4e8a-4dcb-a3d6-3bb55a5ddb28" providerId="ADAL" clId="{14C5BF69-7B3E-432E-B9F3-71D42521ACA7}" dt="2026-09-26T02:53:44.638" v="6457" actId="14100"/>
          <ac:picMkLst>
            <pc:docMk/>
            <pc:sldMk cId="1404307524" sldId="1912"/>
            <ac:picMk id="13" creationId="{53E51EE4-D605-FA28-E968-1DCD31E99506}"/>
          </ac:picMkLst>
        </pc:picChg>
        <pc:picChg chg="add mod">
          <ac:chgData name="Trian Groumoutis" userId="d6901f68-4e8a-4dcb-a3d6-3bb55a5ddb28" providerId="ADAL" clId="{14C5BF69-7B3E-432E-B9F3-71D42521ACA7}" dt="2026-09-26T03:25:11.197" v="6586" actId="1076"/>
          <ac:picMkLst>
            <pc:docMk/>
            <pc:sldMk cId="1404307524" sldId="1912"/>
            <ac:picMk id="16" creationId="{4024481D-90F7-DEA3-FA2D-A280CA533DF8}"/>
          </ac:picMkLst>
        </pc:picChg>
      </pc:sldChg>
      <pc:sldChg chg="addSp delSp modSp add del mod">
        <pc:chgData name="Trian Groumoutis" userId="d6901f68-4e8a-4dcb-a3d6-3bb55a5ddb28" providerId="ADAL" clId="{14C5BF69-7B3E-432E-B9F3-71D42521ACA7}" dt="2026-09-26T04:14:10.233" v="6899" actId="14100"/>
        <pc:sldMkLst>
          <pc:docMk/>
          <pc:sldMk cId="2674877648" sldId="1913"/>
        </pc:sldMkLst>
        <pc:spChg chg="mod">
          <ac:chgData name="Trian Groumoutis" userId="d6901f68-4e8a-4dcb-a3d6-3bb55a5ddb28" providerId="ADAL" clId="{14C5BF69-7B3E-432E-B9F3-71D42521ACA7}" dt="2026-09-26T04:13:01.032" v="6891" actId="20577"/>
          <ac:spMkLst>
            <pc:docMk/>
            <pc:sldMk cId="2674877648" sldId="1913"/>
            <ac:spMk id="3" creationId="{915FD831-3CE9-483C-C29A-22EFAC0DFECF}"/>
          </ac:spMkLst>
        </pc:spChg>
        <pc:picChg chg="add mod">
          <ac:chgData name="Trian Groumoutis" userId="d6901f68-4e8a-4dcb-a3d6-3bb55a5ddb28" providerId="ADAL" clId="{14C5BF69-7B3E-432E-B9F3-71D42521ACA7}" dt="2026-09-26T04:11:00.912" v="6825" actId="14100"/>
          <ac:picMkLst>
            <pc:docMk/>
            <pc:sldMk cId="2674877648" sldId="1913"/>
            <ac:picMk id="5" creationId="{E19A5C7A-4831-8DD8-0C48-B8639EC1C125}"/>
          </ac:picMkLst>
        </pc:picChg>
        <pc:picChg chg="add mod">
          <ac:chgData name="Trian Groumoutis" userId="d6901f68-4e8a-4dcb-a3d6-3bb55a5ddb28" providerId="ADAL" clId="{14C5BF69-7B3E-432E-B9F3-71D42521ACA7}" dt="2026-09-26T04:13:28.027" v="6894" actId="14100"/>
          <ac:picMkLst>
            <pc:docMk/>
            <pc:sldMk cId="2674877648" sldId="1913"/>
            <ac:picMk id="8" creationId="{2A624FA8-392E-C8AD-2AF6-FE045277661A}"/>
          </ac:picMkLst>
        </pc:picChg>
        <pc:picChg chg="add mod">
          <ac:chgData name="Trian Groumoutis" userId="d6901f68-4e8a-4dcb-a3d6-3bb55a5ddb28" providerId="ADAL" clId="{14C5BF69-7B3E-432E-B9F3-71D42521ACA7}" dt="2026-09-26T04:13:08.007" v="6892" actId="14100"/>
          <ac:picMkLst>
            <pc:docMk/>
            <pc:sldMk cId="2674877648" sldId="1913"/>
            <ac:picMk id="16" creationId="{12F6A226-CB95-3930-0E2F-0610C2791433}"/>
          </ac:picMkLst>
        </pc:picChg>
        <pc:picChg chg="add mod">
          <ac:chgData name="Trian Groumoutis" userId="d6901f68-4e8a-4dcb-a3d6-3bb55a5ddb28" providerId="ADAL" clId="{14C5BF69-7B3E-432E-B9F3-71D42521ACA7}" dt="2026-09-26T04:11:05.137" v="6826" actId="14100"/>
          <ac:picMkLst>
            <pc:docMk/>
            <pc:sldMk cId="2674877648" sldId="1913"/>
            <ac:picMk id="18" creationId="{DE1F4C1C-8646-9136-EAA3-CC713A2DCB89}"/>
          </ac:picMkLst>
        </pc:picChg>
        <pc:picChg chg="add mod">
          <ac:chgData name="Trian Groumoutis" userId="d6901f68-4e8a-4dcb-a3d6-3bb55a5ddb28" providerId="ADAL" clId="{14C5BF69-7B3E-432E-B9F3-71D42521ACA7}" dt="2026-09-26T04:13:10.837" v="6893" actId="14100"/>
          <ac:picMkLst>
            <pc:docMk/>
            <pc:sldMk cId="2674877648" sldId="1913"/>
            <ac:picMk id="20" creationId="{50CF165B-DC99-1769-2F58-3C54A79D132D}"/>
          </ac:picMkLst>
        </pc:picChg>
        <pc:picChg chg="add mod">
          <ac:chgData name="Trian Groumoutis" userId="d6901f68-4e8a-4dcb-a3d6-3bb55a5ddb28" providerId="ADAL" clId="{14C5BF69-7B3E-432E-B9F3-71D42521ACA7}" dt="2026-09-26T04:14:10.233" v="6899" actId="14100"/>
          <ac:picMkLst>
            <pc:docMk/>
            <pc:sldMk cId="2674877648" sldId="1913"/>
            <ac:picMk id="22" creationId="{8572E431-C474-0B5C-0E59-30C32B9DDCAF}"/>
          </ac:picMkLst>
        </pc:picChg>
      </pc:sldChg>
      <pc:sldChg chg="addSp delSp modSp add mod">
        <pc:chgData name="Trian Groumoutis" userId="d6901f68-4e8a-4dcb-a3d6-3bb55a5ddb28" providerId="ADAL" clId="{14C5BF69-7B3E-432E-B9F3-71D42521ACA7}" dt="2026-09-28T22:48:12.821" v="10285" actId="1076"/>
        <pc:sldMkLst>
          <pc:docMk/>
          <pc:sldMk cId="3489079425" sldId="1914"/>
        </pc:sldMkLst>
        <pc:spChg chg="mod">
          <ac:chgData name="Trian Groumoutis" userId="d6901f68-4e8a-4dcb-a3d6-3bb55a5ddb28" providerId="ADAL" clId="{14C5BF69-7B3E-432E-B9F3-71D42521ACA7}" dt="2026-09-26T08:53:31.003" v="10088" actId="14100"/>
          <ac:spMkLst>
            <pc:docMk/>
            <pc:sldMk cId="3489079425" sldId="1914"/>
            <ac:spMk id="3" creationId="{C434BE60-C3EF-4642-15C3-382C2BC8DDDE}"/>
          </ac:spMkLst>
        </pc:spChg>
        <pc:picChg chg="add mod">
          <ac:chgData name="Trian Groumoutis" userId="d6901f68-4e8a-4dcb-a3d6-3bb55a5ddb28" providerId="ADAL" clId="{14C5BF69-7B3E-432E-B9F3-71D42521ACA7}" dt="2026-09-26T08:45:58.546" v="9952" actId="1076"/>
          <ac:picMkLst>
            <pc:docMk/>
            <pc:sldMk cId="3489079425" sldId="1914"/>
            <ac:picMk id="8" creationId="{B8CEE1B5-144B-803A-AB0C-BB231B375FB9}"/>
          </ac:picMkLst>
        </pc:picChg>
        <pc:picChg chg="add mod">
          <ac:chgData name="Trian Groumoutis" userId="d6901f68-4e8a-4dcb-a3d6-3bb55a5ddb28" providerId="ADAL" clId="{14C5BF69-7B3E-432E-B9F3-71D42521ACA7}" dt="2026-09-26T08:47:23.855" v="9958" actId="14100"/>
          <ac:picMkLst>
            <pc:docMk/>
            <pc:sldMk cId="3489079425" sldId="1914"/>
            <ac:picMk id="11" creationId="{9DF022BC-D371-C8F7-84BD-A08BDE4F10C6}"/>
          </ac:picMkLst>
        </pc:picChg>
        <pc:picChg chg="add mod">
          <ac:chgData name="Trian Groumoutis" userId="d6901f68-4e8a-4dcb-a3d6-3bb55a5ddb28" providerId="ADAL" clId="{14C5BF69-7B3E-432E-B9F3-71D42521ACA7}" dt="2026-09-26T08:48:59.751" v="10012" actId="1582"/>
          <ac:picMkLst>
            <pc:docMk/>
            <pc:sldMk cId="3489079425" sldId="1914"/>
            <ac:picMk id="18" creationId="{A17A5C09-A37B-2CA7-A1E6-AC4FAA30DF25}"/>
          </ac:picMkLst>
        </pc:picChg>
        <pc:picChg chg="add mod">
          <ac:chgData name="Trian Groumoutis" userId="d6901f68-4e8a-4dcb-a3d6-3bb55a5ddb28" providerId="ADAL" clId="{14C5BF69-7B3E-432E-B9F3-71D42521ACA7}" dt="2026-09-26T08:48:59.751" v="10012" actId="1582"/>
          <ac:picMkLst>
            <pc:docMk/>
            <pc:sldMk cId="3489079425" sldId="1914"/>
            <ac:picMk id="20" creationId="{3A65746A-3D81-8680-AE7E-10124923FF93}"/>
          </ac:picMkLst>
        </pc:picChg>
        <pc:picChg chg="add mod">
          <ac:chgData name="Trian Groumoutis" userId="d6901f68-4e8a-4dcb-a3d6-3bb55a5ddb28" providerId="ADAL" clId="{14C5BF69-7B3E-432E-B9F3-71D42521ACA7}" dt="2026-09-26T08:52:41.731" v="10021" actId="1076"/>
          <ac:picMkLst>
            <pc:docMk/>
            <pc:sldMk cId="3489079425" sldId="1914"/>
            <ac:picMk id="22" creationId="{244B8E4D-A6E3-3A8B-681B-E36B55048FD9}"/>
          </ac:picMkLst>
        </pc:picChg>
        <pc:picChg chg="add mod">
          <ac:chgData name="Trian Groumoutis" userId="d6901f68-4e8a-4dcb-a3d6-3bb55a5ddb28" providerId="ADAL" clId="{14C5BF69-7B3E-432E-B9F3-71D42521ACA7}" dt="2026-09-26T08:51:53.663" v="10018" actId="1076"/>
          <ac:picMkLst>
            <pc:docMk/>
            <pc:sldMk cId="3489079425" sldId="1914"/>
            <ac:picMk id="25" creationId="{672D8B6F-9163-D507-15E6-603C9F031D17}"/>
          </ac:picMkLst>
        </pc:picChg>
        <pc:picChg chg="add mod">
          <ac:chgData name="Trian Groumoutis" userId="d6901f68-4e8a-4dcb-a3d6-3bb55a5ddb28" providerId="ADAL" clId="{14C5BF69-7B3E-432E-B9F3-71D42521ACA7}" dt="2026-09-26T08:48:59.751" v="10012" actId="1582"/>
          <ac:picMkLst>
            <pc:docMk/>
            <pc:sldMk cId="3489079425" sldId="1914"/>
            <ac:picMk id="27" creationId="{1F1EDDD5-CED3-EAC3-61CC-D0CF9ECA96D3}"/>
          </ac:picMkLst>
        </pc:picChg>
        <pc:picChg chg="add mod">
          <ac:chgData name="Trian Groumoutis" userId="d6901f68-4e8a-4dcb-a3d6-3bb55a5ddb28" providerId="ADAL" clId="{14C5BF69-7B3E-432E-B9F3-71D42521ACA7}" dt="2026-09-26T08:52:45.364" v="10022" actId="1076"/>
          <ac:picMkLst>
            <pc:docMk/>
            <pc:sldMk cId="3489079425" sldId="1914"/>
            <ac:picMk id="29" creationId="{F8532FBD-58B6-D163-A78A-C4A6128EFDF2}"/>
          </ac:picMkLst>
        </pc:picChg>
        <pc:picChg chg="add mod">
          <ac:chgData name="Trian Groumoutis" userId="d6901f68-4e8a-4dcb-a3d6-3bb55a5ddb28" providerId="ADAL" clId="{14C5BF69-7B3E-432E-B9F3-71D42521ACA7}" dt="2026-09-26T08:52:04.820" v="10020" actId="1036"/>
          <ac:picMkLst>
            <pc:docMk/>
            <pc:sldMk cId="3489079425" sldId="1914"/>
            <ac:picMk id="35" creationId="{DA12FF08-4893-B33E-1ED2-6C3D92E47435}"/>
          </ac:picMkLst>
        </pc:picChg>
        <pc:cxnChg chg="add mod">
          <ac:chgData name="Trian Groumoutis" userId="d6901f68-4e8a-4dcb-a3d6-3bb55a5ddb28" providerId="ADAL" clId="{14C5BF69-7B3E-432E-B9F3-71D42521ACA7}" dt="2026-09-28T22:48:12.821" v="10285" actId="1076"/>
          <ac:cxnSpMkLst>
            <pc:docMk/>
            <pc:sldMk cId="3489079425" sldId="1914"/>
            <ac:cxnSpMk id="4" creationId="{628D1D04-9442-0E1D-5023-8AEA57239D2C}"/>
          </ac:cxnSpMkLst>
        </pc:cxnChg>
        <pc:cxnChg chg="add mod">
          <ac:chgData name="Trian Groumoutis" userId="d6901f68-4e8a-4dcb-a3d6-3bb55a5ddb28" providerId="ADAL" clId="{14C5BF69-7B3E-432E-B9F3-71D42521ACA7}" dt="2026-09-26T08:47:28.716" v="9959" actId="14100"/>
          <ac:cxnSpMkLst>
            <pc:docMk/>
            <pc:sldMk cId="3489079425" sldId="1914"/>
            <ac:cxnSpMk id="13" creationId="{74AD2D9A-C53B-1AE3-BFFB-39EFBEAB319A}"/>
          </ac:cxnSpMkLst>
        </pc:cxnChg>
        <pc:cxnChg chg="add mod">
          <ac:chgData name="Trian Groumoutis" userId="d6901f68-4e8a-4dcb-a3d6-3bb55a5ddb28" providerId="ADAL" clId="{14C5BF69-7B3E-432E-B9F3-71D42521ACA7}" dt="2026-09-26T08:47:31.314" v="9960" actId="14100"/>
          <ac:cxnSpMkLst>
            <pc:docMk/>
            <pc:sldMk cId="3489079425" sldId="1914"/>
            <ac:cxnSpMk id="14" creationId="{51E9F245-54BB-AAE5-43D5-7764DBFAADBD}"/>
          </ac:cxnSpMkLst>
        </pc:cxnChg>
      </pc:sldChg>
      <pc:sldChg chg="addSp delSp modSp add mod">
        <pc:chgData name="Trian Groumoutis" userId="d6901f68-4e8a-4dcb-a3d6-3bb55a5ddb28" providerId="ADAL" clId="{14C5BF69-7B3E-432E-B9F3-71D42521ACA7}" dt="2026-09-26T07:28:37.248" v="9011" actId="732"/>
        <pc:sldMkLst>
          <pc:docMk/>
          <pc:sldMk cId="694406007" sldId="1915"/>
        </pc:sldMkLst>
        <pc:spChg chg="mod">
          <ac:chgData name="Trian Groumoutis" userId="d6901f68-4e8a-4dcb-a3d6-3bb55a5ddb28" providerId="ADAL" clId="{14C5BF69-7B3E-432E-B9F3-71D42521ACA7}" dt="2026-09-26T05:38:44.835" v="8218" actId="14100"/>
          <ac:spMkLst>
            <pc:docMk/>
            <pc:sldMk cId="694406007" sldId="1915"/>
            <ac:spMk id="3" creationId="{43F62B64-DA15-0AAD-B07C-CDA510CC1F5B}"/>
          </ac:spMkLst>
        </pc:spChg>
        <pc:picChg chg="add del mod modCrop">
          <ac:chgData name="Trian Groumoutis" userId="d6901f68-4e8a-4dcb-a3d6-3bb55a5ddb28" providerId="ADAL" clId="{14C5BF69-7B3E-432E-B9F3-71D42521ACA7}" dt="2026-09-26T05:30:38.512" v="7888" actId="14100"/>
          <ac:picMkLst>
            <pc:docMk/>
            <pc:sldMk cId="694406007" sldId="1915"/>
            <ac:picMk id="6" creationId="{115B701B-C179-5B98-38DA-B13EA84DD334}"/>
          </ac:picMkLst>
        </pc:picChg>
        <pc:picChg chg="add mod">
          <ac:chgData name="Trian Groumoutis" userId="d6901f68-4e8a-4dcb-a3d6-3bb55a5ddb28" providerId="ADAL" clId="{14C5BF69-7B3E-432E-B9F3-71D42521ACA7}" dt="2026-09-26T05:27:54.078" v="7875" actId="14100"/>
          <ac:picMkLst>
            <pc:docMk/>
            <pc:sldMk cId="694406007" sldId="1915"/>
            <ac:picMk id="10" creationId="{8B8CB03A-8A84-BB90-C77A-98B58646CEF3}"/>
          </ac:picMkLst>
        </pc:picChg>
        <pc:picChg chg="add mod">
          <ac:chgData name="Trian Groumoutis" userId="d6901f68-4e8a-4dcb-a3d6-3bb55a5ddb28" providerId="ADAL" clId="{14C5BF69-7B3E-432E-B9F3-71D42521ACA7}" dt="2026-09-26T05:28:05.155" v="7878" actId="14100"/>
          <ac:picMkLst>
            <pc:docMk/>
            <pc:sldMk cId="694406007" sldId="1915"/>
            <ac:picMk id="12" creationId="{A996260C-5F58-03F7-5015-AEB5295905CC}"/>
          </ac:picMkLst>
        </pc:picChg>
        <pc:picChg chg="add mod">
          <ac:chgData name="Trian Groumoutis" userId="d6901f68-4e8a-4dcb-a3d6-3bb55a5ddb28" providerId="ADAL" clId="{14C5BF69-7B3E-432E-B9F3-71D42521ACA7}" dt="2026-09-26T05:30:29.556" v="7886" actId="14100"/>
          <ac:picMkLst>
            <pc:docMk/>
            <pc:sldMk cId="694406007" sldId="1915"/>
            <ac:picMk id="14" creationId="{EB1064BE-2B15-FA9F-3FD6-8FA84205B287}"/>
          </ac:picMkLst>
        </pc:picChg>
        <pc:picChg chg="add mod ord modCrop">
          <ac:chgData name="Trian Groumoutis" userId="d6901f68-4e8a-4dcb-a3d6-3bb55a5ddb28" providerId="ADAL" clId="{14C5BF69-7B3E-432E-B9F3-71D42521ACA7}" dt="2026-09-26T07:28:37.248" v="9011" actId="732"/>
          <ac:picMkLst>
            <pc:docMk/>
            <pc:sldMk cId="694406007" sldId="1915"/>
            <ac:picMk id="16" creationId="{D0141CB7-ECC3-7FFB-9F5A-182EEB5A3A1A}"/>
          </ac:picMkLst>
        </pc:picChg>
        <pc:picChg chg="add mod">
          <ac:chgData name="Trian Groumoutis" userId="d6901f68-4e8a-4dcb-a3d6-3bb55a5ddb28" providerId="ADAL" clId="{14C5BF69-7B3E-432E-B9F3-71D42521ACA7}" dt="2026-09-26T05:34:48.461" v="7892" actId="14100"/>
          <ac:picMkLst>
            <pc:docMk/>
            <pc:sldMk cId="694406007" sldId="1915"/>
            <ac:picMk id="18" creationId="{7CEE6447-A60E-877D-68E0-F9EBDCFFF839}"/>
          </ac:picMkLst>
        </pc:picChg>
      </pc:sldChg>
      <pc:sldChg chg="addSp delSp modSp add mod">
        <pc:chgData name="Trian Groumoutis" userId="d6901f68-4e8a-4dcb-a3d6-3bb55a5ddb28" providerId="ADAL" clId="{14C5BF69-7B3E-432E-B9F3-71D42521ACA7}" dt="2026-09-26T04:57:50.106" v="6905" actId="20577"/>
        <pc:sldMkLst>
          <pc:docMk/>
          <pc:sldMk cId="849367476" sldId="1916"/>
        </pc:sldMkLst>
        <pc:spChg chg="mod">
          <ac:chgData name="Trian Groumoutis" userId="d6901f68-4e8a-4dcb-a3d6-3bb55a5ddb28" providerId="ADAL" clId="{14C5BF69-7B3E-432E-B9F3-71D42521ACA7}" dt="2026-09-26T04:57:50.106" v="6905" actId="20577"/>
          <ac:spMkLst>
            <pc:docMk/>
            <pc:sldMk cId="849367476" sldId="1916"/>
            <ac:spMk id="3" creationId="{D9BDC15A-200C-591E-1383-CD6EC0BE278D}"/>
          </ac:spMkLst>
        </pc:spChg>
        <pc:picChg chg="add mod">
          <ac:chgData name="Trian Groumoutis" userId="d6901f68-4e8a-4dcb-a3d6-3bb55a5ddb28" providerId="ADAL" clId="{14C5BF69-7B3E-432E-B9F3-71D42521ACA7}" dt="2026-09-26T02:34:23.705" v="6257" actId="14100"/>
          <ac:picMkLst>
            <pc:docMk/>
            <pc:sldMk cId="849367476" sldId="1916"/>
            <ac:picMk id="8" creationId="{B23F043A-793A-85E5-EB15-555D63A82ECD}"/>
          </ac:picMkLst>
        </pc:picChg>
        <pc:picChg chg="add mod">
          <ac:chgData name="Trian Groumoutis" userId="d6901f68-4e8a-4dcb-a3d6-3bb55a5ddb28" providerId="ADAL" clId="{14C5BF69-7B3E-432E-B9F3-71D42521ACA7}" dt="2026-09-26T02:33:49.864" v="6248" actId="1076"/>
          <ac:picMkLst>
            <pc:docMk/>
            <pc:sldMk cId="849367476" sldId="1916"/>
            <ac:picMk id="16" creationId="{BE303ADB-AE6F-2C63-7D97-10F8F46E46CB}"/>
          </ac:picMkLst>
        </pc:picChg>
        <pc:picChg chg="add mod">
          <ac:chgData name="Trian Groumoutis" userId="d6901f68-4e8a-4dcb-a3d6-3bb55a5ddb28" providerId="ADAL" clId="{14C5BF69-7B3E-432E-B9F3-71D42521ACA7}" dt="2026-09-26T02:34:26.928" v="6258" actId="1076"/>
          <ac:picMkLst>
            <pc:docMk/>
            <pc:sldMk cId="849367476" sldId="1916"/>
            <ac:picMk id="22" creationId="{E24300F9-0EA1-8A0E-CB18-7232562D6D27}"/>
          </ac:picMkLst>
        </pc:picChg>
        <pc:picChg chg="add mod">
          <ac:chgData name="Trian Groumoutis" userId="d6901f68-4e8a-4dcb-a3d6-3bb55a5ddb28" providerId="ADAL" clId="{14C5BF69-7B3E-432E-B9F3-71D42521ACA7}" dt="2026-09-26T04:55:18.929" v="6904" actId="14100"/>
          <ac:picMkLst>
            <pc:docMk/>
            <pc:sldMk cId="849367476" sldId="1916"/>
            <ac:picMk id="24" creationId="{1A070CEA-3FA1-BF6E-50EA-84F82412C153}"/>
          </ac:picMkLst>
        </pc:picChg>
      </pc:sldChg>
      <pc:sldChg chg="addSp modSp add mod">
        <pc:chgData name="Trian Groumoutis" userId="d6901f68-4e8a-4dcb-a3d6-3bb55a5ddb28" providerId="ADAL" clId="{14C5BF69-7B3E-432E-B9F3-71D42521ACA7}" dt="2026-09-26T08:07:52.998" v="9510" actId="1076"/>
        <pc:sldMkLst>
          <pc:docMk/>
          <pc:sldMk cId="2262522264" sldId="1917"/>
        </pc:sldMkLst>
        <pc:spChg chg="mod">
          <ac:chgData name="Trian Groumoutis" userId="d6901f68-4e8a-4dcb-a3d6-3bb55a5ddb28" providerId="ADAL" clId="{14C5BF69-7B3E-432E-B9F3-71D42521ACA7}" dt="2026-09-26T07:29:53.979" v="9031" actId="6549"/>
          <ac:spMkLst>
            <pc:docMk/>
            <pc:sldMk cId="2262522264" sldId="1917"/>
            <ac:spMk id="3" creationId="{DF7B938A-6D48-6F49-93BF-E140B1182593}"/>
          </ac:spMkLst>
        </pc:spChg>
        <pc:picChg chg="mod">
          <ac:chgData name="Trian Groumoutis" userId="d6901f68-4e8a-4dcb-a3d6-3bb55a5ddb28" providerId="ADAL" clId="{14C5BF69-7B3E-432E-B9F3-71D42521ACA7}" dt="2026-09-26T08:07:52.998" v="9510" actId="1076"/>
          <ac:picMkLst>
            <pc:docMk/>
            <pc:sldMk cId="2262522264" sldId="1917"/>
            <ac:picMk id="5" creationId="{38D22667-20CD-9E5E-3D42-40D9137A81A4}"/>
          </ac:picMkLst>
        </pc:picChg>
        <pc:picChg chg="add mod">
          <ac:chgData name="Trian Groumoutis" userId="d6901f68-4e8a-4dcb-a3d6-3bb55a5ddb28" providerId="ADAL" clId="{14C5BF69-7B3E-432E-B9F3-71D42521ACA7}" dt="2026-09-26T05:17:58.717" v="7337" actId="14100"/>
          <ac:picMkLst>
            <pc:docMk/>
            <pc:sldMk cId="2262522264" sldId="1917"/>
            <ac:picMk id="6" creationId="{CE4A0114-4232-115E-F1E2-2C4A24198A0A}"/>
          </ac:picMkLst>
        </pc:picChg>
        <pc:picChg chg="add mod modCrop">
          <ac:chgData name="Trian Groumoutis" userId="d6901f68-4e8a-4dcb-a3d6-3bb55a5ddb28" providerId="ADAL" clId="{14C5BF69-7B3E-432E-B9F3-71D42521ACA7}" dt="2026-09-26T05:11:19.344" v="7071" actId="14100"/>
          <ac:picMkLst>
            <pc:docMk/>
            <pc:sldMk cId="2262522264" sldId="1917"/>
            <ac:picMk id="8" creationId="{C67F0A55-F5E5-FF24-3638-009115EC9CA3}"/>
          </ac:picMkLst>
        </pc:picChg>
      </pc:sldChg>
      <pc:sldChg chg="addSp modSp add mod">
        <pc:chgData name="Trian Groumoutis" userId="d6901f68-4e8a-4dcb-a3d6-3bb55a5ddb28" providerId="ADAL" clId="{14C5BF69-7B3E-432E-B9F3-71D42521ACA7}" dt="2026-09-28T22:54:17.597" v="10387" actId="20577"/>
        <pc:sldMkLst>
          <pc:docMk/>
          <pc:sldMk cId="3480933989" sldId="1918"/>
        </pc:sldMkLst>
        <pc:spChg chg="mod">
          <ac:chgData name="Trian Groumoutis" userId="d6901f68-4e8a-4dcb-a3d6-3bb55a5ddb28" providerId="ADAL" clId="{14C5BF69-7B3E-432E-B9F3-71D42521ACA7}" dt="2026-09-28T22:54:17.597" v="10387" actId="20577"/>
          <ac:spMkLst>
            <pc:docMk/>
            <pc:sldMk cId="3480933989" sldId="1918"/>
            <ac:spMk id="3" creationId="{33B528F9-4EAE-ACF5-E108-425906B1F8E5}"/>
          </ac:spMkLst>
        </pc:spChg>
        <pc:picChg chg="add mod ord">
          <ac:chgData name="Trian Groumoutis" userId="d6901f68-4e8a-4dcb-a3d6-3bb55a5ddb28" providerId="ADAL" clId="{14C5BF69-7B3E-432E-B9F3-71D42521ACA7}" dt="2026-09-26T07:48:06.389" v="9334" actId="14100"/>
          <ac:picMkLst>
            <pc:docMk/>
            <pc:sldMk cId="3480933989" sldId="1918"/>
            <ac:picMk id="5" creationId="{C8377148-1D11-AFCD-52AB-7F1A7D7B8F25}"/>
          </ac:picMkLst>
        </pc:picChg>
        <pc:picChg chg="add mod">
          <ac:chgData name="Trian Groumoutis" userId="d6901f68-4e8a-4dcb-a3d6-3bb55a5ddb28" providerId="ADAL" clId="{14C5BF69-7B3E-432E-B9F3-71D42521ACA7}" dt="2026-09-26T07:48:13.887" v="9336" actId="14100"/>
          <ac:picMkLst>
            <pc:docMk/>
            <pc:sldMk cId="3480933989" sldId="1918"/>
            <ac:picMk id="7" creationId="{28FE9092-E897-CC47-2008-E7F4B151D0A7}"/>
          </ac:picMkLst>
        </pc:picChg>
        <pc:picChg chg="add mod">
          <ac:chgData name="Trian Groumoutis" userId="d6901f68-4e8a-4dcb-a3d6-3bb55a5ddb28" providerId="ADAL" clId="{14C5BF69-7B3E-432E-B9F3-71D42521ACA7}" dt="2026-09-26T07:48:01.453" v="9332" actId="14100"/>
          <ac:picMkLst>
            <pc:docMk/>
            <pc:sldMk cId="3480933989" sldId="1918"/>
            <ac:picMk id="9" creationId="{6F68631D-08BD-7D83-673C-7527A0895776}"/>
          </ac:picMkLst>
        </pc:picChg>
      </pc:sldChg>
      <pc:sldChg chg="addSp delSp modSp add mod">
        <pc:chgData name="Trian Groumoutis" userId="d6901f68-4e8a-4dcb-a3d6-3bb55a5ddb28" providerId="ADAL" clId="{14C5BF69-7B3E-432E-B9F3-71D42521ACA7}" dt="2026-09-26T07:31:01.046" v="9035" actId="1076"/>
        <pc:sldMkLst>
          <pc:docMk/>
          <pc:sldMk cId="1264403176" sldId="1919"/>
        </pc:sldMkLst>
        <pc:spChg chg="mod">
          <ac:chgData name="Trian Groumoutis" userId="d6901f68-4e8a-4dcb-a3d6-3bb55a5ddb28" providerId="ADAL" clId="{14C5BF69-7B3E-432E-B9F3-71D42521ACA7}" dt="2026-09-26T05:25:53.941" v="7827" actId="20577"/>
          <ac:spMkLst>
            <pc:docMk/>
            <pc:sldMk cId="1264403176" sldId="1919"/>
            <ac:spMk id="3" creationId="{2FED351E-ECA2-E1A1-1CEC-AD6633ED2EB9}"/>
          </ac:spMkLst>
        </pc:spChg>
        <pc:picChg chg="add mod">
          <ac:chgData name="Trian Groumoutis" userId="d6901f68-4e8a-4dcb-a3d6-3bb55a5ddb28" providerId="ADAL" clId="{14C5BF69-7B3E-432E-B9F3-71D42521ACA7}" dt="2026-09-26T05:24:55.584" v="7791" actId="1076"/>
          <ac:picMkLst>
            <pc:docMk/>
            <pc:sldMk cId="1264403176" sldId="1919"/>
            <ac:picMk id="7" creationId="{8770E527-FE94-4BEE-BB47-7BC68F76D1AF}"/>
          </ac:picMkLst>
        </pc:picChg>
        <pc:picChg chg="add mod">
          <ac:chgData name="Trian Groumoutis" userId="d6901f68-4e8a-4dcb-a3d6-3bb55a5ddb28" providerId="ADAL" clId="{14C5BF69-7B3E-432E-B9F3-71D42521ACA7}" dt="2026-09-26T05:24:53.339" v="7790" actId="1076"/>
          <ac:picMkLst>
            <pc:docMk/>
            <pc:sldMk cId="1264403176" sldId="1919"/>
            <ac:picMk id="10" creationId="{21FF3489-39F8-08EA-1F2E-9E0EBF01291F}"/>
          </ac:picMkLst>
        </pc:picChg>
        <pc:picChg chg="add mod">
          <ac:chgData name="Trian Groumoutis" userId="d6901f68-4e8a-4dcb-a3d6-3bb55a5ddb28" providerId="ADAL" clId="{14C5BF69-7B3E-432E-B9F3-71D42521ACA7}" dt="2026-09-26T07:31:01.046" v="9035" actId="1076"/>
          <ac:picMkLst>
            <pc:docMk/>
            <pc:sldMk cId="1264403176" sldId="1919"/>
            <ac:picMk id="12" creationId="{C42BAE82-4D34-C084-B546-FBA3856C3882}"/>
          </ac:picMkLst>
        </pc:picChg>
        <pc:picChg chg="add mod">
          <ac:chgData name="Trian Groumoutis" userId="d6901f68-4e8a-4dcb-a3d6-3bb55a5ddb28" providerId="ADAL" clId="{14C5BF69-7B3E-432E-B9F3-71D42521ACA7}" dt="2026-09-26T07:31:01.046" v="9035" actId="1076"/>
          <ac:picMkLst>
            <pc:docMk/>
            <pc:sldMk cId="1264403176" sldId="1919"/>
            <ac:picMk id="14" creationId="{13866A6E-9A2C-48E6-7BC1-4C1442524C5D}"/>
          </ac:picMkLst>
        </pc:picChg>
        <pc:picChg chg="add mod">
          <ac:chgData name="Trian Groumoutis" userId="d6901f68-4e8a-4dcb-a3d6-3bb55a5ddb28" providerId="ADAL" clId="{14C5BF69-7B3E-432E-B9F3-71D42521ACA7}" dt="2026-09-26T07:31:01.046" v="9035" actId="1076"/>
          <ac:picMkLst>
            <pc:docMk/>
            <pc:sldMk cId="1264403176" sldId="1919"/>
            <ac:picMk id="16" creationId="{2F1B9B0E-9025-7973-20D7-F0E8DA7C01E9}"/>
          </ac:picMkLst>
        </pc:picChg>
      </pc:sldChg>
      <pc:sldChg chg="addSp delSp modSp add mod">
        <pc:chgData name="Trian Groumoutis" userId="d6901f68-4e8a-4dcb-a3d6-3bb55a5ddb28" providerId="ADAL" clId="{14C5BF69-7B3E-432E-B9F3-71D42521ACA7}" dt="2026-09-26T07:28:11.396" v="9009" actId="1076"/>
        <pc:sldMkLst>
          <pc:docMk/>
          <pc:sldMk cId="2902168835" sldId="1920"/>
        </pc:sldMkLst>
        <pc:spChg chg="mod">
          <ac:chgData name="Trian Groumoutis" userId="d6901f68-4e8a-4dcb-a3d6-3bb55a5ddb28" providerId="ADAL" clId="{14C5BF69-7B3E-432E-B9F3-71D42521ACA7}" dt="2026-09-26T05:51:01.541" v="8408" actId="14100"/>
          <ac:spMkLst>
            <pc:docMk/>
            <pc:sldMk cId="2902168835" sldId="1920"/>
            <ac:spMk id="3" creationId="{E90A2FC0-90BA-38F5-FA04-DED5DF5118E6}"/>
          </ac:spMkLst>
        </pc:spChg>
        <pc:picChg chg="add mod">
          <ac:chgData name="Trian Groumoutis" userId="d6901f68-4e8a-4dcb-a3d6-3bb55a5ddb28" providerId="ADAL" clId="{14C5BF69-7B3E-432E-B9F3-71D42521ACA7}" dt="2026-09-26T05:52:17.124" v="8418" actId="1076"/>
          <ac:picMkLst>
            <pc:docMk/>
            <pc:sldMk cId="2902168835" sldId="1920"/>
            <ac:picMk id="5" creationId="{8EB569B1-A938-A97E-EEC2-85E461F1DCEE}"/>
          </ac:picMkLst>
        </pc:picChg>
        <pc:picChg chg="add mod modCrop">
          <ac:chgData name="Trian Groumoutis" userId="d6901f68-4e8a-4dcb-a3d6-3bb55a5ddb28" providerId="ADAL" clId="{14C5BF69-7B3E-432E-B9F3-71D42521ACA7}" dt="2026-09-26T07:28:11.396" v="9009" actId="1076"/>
          <ac:picMkLst>
            <pc:docMk/>
            <pc:sldMk cId="2902168835" sldId="1920"/>
            <ac:picMk id="8" creationId="{5DB146A4-C3FB-0E7C-7B3A-2BC3B2A153A3}"/>
          </ac:picMkLst>
        </pc:picChg>
        <pc:picChg chg="add mod">
          <ac:chgData name="Trian Groumoutis" userId="d6901f68-4e8a-4dcb-a3d6-3bb55a5ddb28" providerId="ADAL" clId="{14C5BF69-7B3E-432E-B9F3-71D42521ACA7}" dt="2026-09-26T05:52:21.156" v="8419" actId="1076"/>
          <ac:picMkLst>
            <pc:docMk/>
            <pc:sldMk cId="2902168835" sldId="1920"/>
            <ac:picMk id="11" creationId="{5576A55D-B0B5-7C07-6557-4B6A986FECB7}"/>
          </ac:picMkLst>
        </pc:picChg>
        <pc:picChg chg="add mod">
          <ac:chgData name="Trian Groumoutis" userId="d6901f68-4e8a-4dcb-a3d6-3bb55a5ddb28" providerId="ADAL" clId="{14C5BF69-7B3E-432E-B9F3-71D42521ACA7}" dt="2026-09-26T05:46:56.466" v="8311" actId="1076"/>
          <ac:picMkLst>
            <pc:docMk/>
            <pc:sldMk cId="2902168835" sldId="1920"/>
            <ac:picMk id="15" creationId="{EA31628E-D676-9C10-4261-BC62C58E8DC5}"/>
          </ac:picMkLst>
        </pc:picChg>
        <pc:picChg chg="add mod">
          <ac:chgData name="Trian Groumoutis" userId="d6901f68-4e8a-4dcb-a3d6-3bb55a5ddb28" providerId="ADAL" clId="{14C5BF69-7B3E-432E-B9F3-71D42521ACA7}" dt="2026-09-26T05:46:27.898" v="8303" actId="14100"/>
          <ac:picMkLst>
            <pc:docMk/>
            <pc:sldMk cId="2902168835" sldId="1920"/>
            <ac:picMk id="19" creationId="{84E29D53-A41B-9B40-04DB-69DE42436F5C}"/>
          </ac:picMkLst>
        </pc:picChg>
        <pc:picChg chg="add mod">
          <ac:chgData name="Trian Groumoutis" userId="d6901f68-4e8a-4dcb-a3d6-3bb55a5ddb28" providerId="ADAL" clId="{14C5BF69-7B3E-432E-B9F3-71D42521ACA7}" dt="2026-09-26T05:52:22.453" v="8420" actId="1076"/>
          <ac:picMkLst>
            <pc:docMk/>
            <pc:sldMk cId="2902168835" sldId="1920"/>
            <ac:picMk id="21" creationId="{6D59A655-C0DF-A811-EC85-C584607B1E4A}"/>
          </ac:picMkLst>
        </pc:picChg>
      </pc:sldChg>
      <pc:sldChg chg="addSp delSp modSp add mod">
        <pc:chgData name="Trian Groumoutis" userId="d6901f68-4e8a-4dcb-a3d6-3bb55a5ddb28" providerId="ADAL" clId="{14C5BF69-7B3E-432E-B9F3-71D42521ACA7}" dt="2026-09-26T08:35:42.003" v="9859" actId="14100"/>
        <pc:sldMkLst>
          <pc:docMk/>
          <pc:sldMk cId="1533872262" sldId="1921"/>
        </pc:sldMkLst>
        <pc:spChg chg="mod">
          <ac:chgData name="Trian Groumoutis" userId="d6901f68-4e8a-4dcb-a3d6-3bb55a5ddb28" providerId="ADAL" clId="{14C5BF69-7B3E-432E-B9F3-71D42521ACA7}" dt="2026-09-26T07:35:07.778" v="9190" actId="313"/>
          <ac:spMkLst>
            <pc:docMk/>
            <pc:sldMk cId="1533872262" sldId="1921"/>
            <ac:spMk id="3" creationId="{E85C94A5-1358-666A-5E0B-7F53FAE4F26A}"/>
          </ac:spMkLst>
        </pc:spChg>
        <pc:picChg chg="add mod">
          <ac:chgData name="Trian Groumoutis" userId="d6901f68-4e8a-4dcb-a3d6-3bb55a5ddb28" providerId="ADAL" clId="{14C5BF69-7B3E-432E-B9F3-71D42521ACA7}" dt="2026-09-26T08:35:42.003" v="9859" actId="14100"/>
          <ac:picMkLst>
            <pc:docMk/>
            <pc:sldMk cId="1533872262" sldId="1921"/>
            <ac:picMk id="6" creationId="{8AF4C6A2-DD6E-A260-2F12-64472BA23DD8}"/>
          </ac:picMkLst>
        </pc:picChg>
        <pc:picChg chg="add mod">
          <ac:chgData name="Trian Groumoutis" userId="d6901f68-4e8a-4dcb-a3d6-3bb55a5ddb28" providerId="ADAL" clId="{14C5BF69-7B3E-432E-B9F3-71D42521ACA7}" dt="2026-09-26T08:34:28.540" v="9854" actId="14100"/>
          <ac:picMkLst>
            <pc:docMk/>
            <pc:sldMk cId="1533872262" sldId="1921"/>
            <ac:picMk id="12" creationId="{92CD55CC-CBFC-2DA3-A9B6-96C10688A871}"/>
          </ac:picMkLst>
        </pc:picChg>
        <pc:picChg chg="add mod modCrop">
          <ac:chgData name="Trian Groumoutis" userId="d6901f68-4e8a-4dcb-a3d6-3bb55a5ddb28" providerId="ADAL" clId="{14C5BF69-7B3E-432E-B9F3-71D42521ACA7}" dt="2026-09-26T08:35:15.289" v="9858" actId="732"/>
          <ac:picMkLst>
            <pc:docMk/>
            <pc:sldMk cId="1533872262" sldId="1921"/>
            <ac:picMk id="14" creationId="{2A3FB8D1-7A29-B39A-8315-6811EC30823B}"/>
          </ac:picMkLst>
        </pc:picChg>
      </pc:sldChg>
      <pc:sldChg chg="modSp add mod">
        <pc:chgData name="Trian Groumoutis" userId="d6901f68-4e8a-4dcb-a3d6-3bb55a5ddb28" providerId="ADAL" clId="{14C5BF69-7B3E-432E-B9F3-71D42521ACA7}" dt="2026-09-28T22:43:53.966" v="10280" actId="20577"/>
        <pc:sldMkLst>
          <pc:docMk/>
          <pc:sldMk cId="2583330549" sldId="1922"/>
        </pc:sldMkLst>
        <pc:spChg chg="mod">
          <ac:chgData name="Trian Groumoutis" userId="d6901f68-4e8a-4dcb-a3d6-3bb55a5ddb28" providerId="ADAL" clId="{14C5BF69-7B3E-432E-B9F3-71D42521ACA7}" dt="2026-09-28T22:43:53.966" v="10280" actId="20577"/>
          <ac:spMkLst>
            <pc:docMk/>
            <pc:sldMk cId="2583330549" sldId="1922"/>
            <ac:spMk id="3" creationId="{2D381AF9-5FB3-3854-5277-A21AB0F6744A}"/>
          </ac:spMkLst>
        </pc:spChg>
      </pc:sldChg>
      <pc:sldChg chg="addSp modSp add mod">
        <pc:chgData name="Trian Groumoutis" userId="d6901f68-4e8a-4dcb-a3d6-3bb55a5ddb28" providerId="ADAL" clId="{14C5BF69-7B3E-432E-B9F3-71D42521ACA7}" dt="2026-09-28T22:53:52.378" v="10376" actId="6549"/>
        <pc:sldMkLst>
          <pc:docMk/>
          <pc:sldMk cId="4053553942" sldId="1923"/>
        </pc:sldMkLst>
        <pc:spChg chg="mod">
          <ac:chgData name="Trian Groumoutis" userId="d6901f68-4e8a-4dcb-a3d6-3bb55a5ddb28" providerId="ADAL" clId="{14C5BF69-7B3E-432E-B9F3-71D42521ACA7}" dt="2026-09-28T22:53:52.378" v="10376" actId="6549"/>
          <ac:spMkLst>
            <pc:docMk/>
            <pc:sldMk cId="4053553942" sldId="1923"/>
            <ac:spMk id="3" creationId="{4E09BA4A-A158-6034-3AAD-FBC517AC68C3}"/>
          </ac:spMkLst>
        </pc:spChg>
        <pc:picChg chg="add mod">
          <ac:chgData name="Trian Groumoutis" userId="d6901f68-4e8a-4dcb-a3d6-3bb55a5ddb28" providerId="ADAL" clId="{14C5BF69-7B3E-432E-B9F3-71D42521ACA7}" dt="2026-09-26T07:41:17.795" v="9311" actId="1076"/>
          <ac:picMkLst>
            <pc:docMk/>
            <pc:sldMk cId="4053553942" sldId="1923"/>
            <ac:picMk id="5" creationId="{399302BC-1920-E8A2-7B9D-DAF84EF806E5}"/>
          </ac:picMkLst>
        </pc:picChg>
        <pc:picChg chg="add mod">
          <ac:chgData name="Trian Groumoutis" userId="d6901f68-4e8a-4dcb-a3d6-3bb55a5ddb28" providerId="ADAL" clId="{14C5BF69-7B3E-432E-B9F3-71D42521ACA7}" dt="2026-09-26T07:41:13.575" v="9310" actId="1076"/>
          <ac:picMkLst>
            <pc:docMk/>
            <pc:sldMk cId="4053553942" sldId="1923"/>
            <ac:picMk id="7" creationId="{A3039A7A-9C5A-5739-3DE9-368F7DB277CE}"/>
          </ac:picMkLst>
        </pc:picChg>
        <pc:picChg chg="add mod">
          <ac:chgData name="Trian Groumoutis" userId="d6901f68-4e8a-4dcb-a3d6-3bb55a5ddb28" providerId="ADAL" clId="{14C5BF69-7B3E-432E-B9F3-71D42521ACA7}" dt="2026-09-26T07:39:34.396" v="9219" actId="1076"/>
          <ac:picMkLst>
            <pc:docMk/>
            <pc:sldMk cId="4053553942" sldId="1923"/>
            <ac:picMk id="9" creationId="{A1B33FDE-BC10-9F4F-6633-3598C6D88F41}"/>
          </ac:picMkLst>
        </pc:picChg>
        <pc:picChg chg="add mod">
          <ac:chgData name="Trian Groumoutis" userId="d6901f68-4e8a-4dcb-a3d6-3bb55a5ddb28" providerId="ADAL" clId="{14C5BF69-7B3E-432E-B9F3-71D42521ACA7}" dt="2026-09-26T07:39:42.647" v="9221" actId="14100"/>
          <ac:picMkLst>
            <pc:docMk/>
            <pc:sldMk cId="4053553942" sldId="1923"/>
            <ac:picMk id="11" creationId="{933C51FD-5BD0-5483-6C69-9AB030F73F08}"/>
          </ac:picMkLst>
        </pc:picChg>
        <pc:picChg chg="add mod">
          <ac:chgData name="Trian Groumoutis" userId="d6901f68-4e8a-4dcb-a3d6-3bb55a5ddb28" providerId="ADAL" clId="{14C5BF69-7B3E-432E-B9F3-71D42521ACA7}" dt="2026-09-26T07:39:39.005" v="9220" actId="14100"/>
          <ac:picMkLst>
            <pc:docMk/>
            <pc:sldMk cId="4053553942" sldId="1923"/>
            <ac:picMk id="13" creationId="{58E6EEF3-46D7-BB8D-BBDC-1D31A3991322}"/>
          </ac:picMkLst>
        </pc:picChg>
      </pc:sldChg>
    </pc:docChg>
  </pc:docChgLst>
</pc:chgInfo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oleObject" Target="https://triumfoffice365.sharepoint.com/Shared%20Documents/ARIEL%20II/P342/PMO_Reporting/Milestone%20Trend%20Analysis%20(MTA)/ARIEL-II_MTA-v4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00" b="1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r>
              <a:rPr lang="en-CA" dirty="0"/>
              <a:t>P353 - Program Milestone Trend Analysis - ALL</a:t>
            </a:r>
          </a:p>
        </c:rich>
      </c:tx>
      <c:layout>
        <c:manualLayout>
          <c:xMode val="edge"/>
          <c:yMode val="edge"/>
          <c:x val="0.1900854463732882"/>
          <c:y val="1.5087333600708864E-2"/>
        </c:manualLayout>
      </c:layout>
      <c:overlay val="0"/>
      <c:spPr>
        <a:noFill/>
        <a:ln>
          <a:noFill/>
        </a:ln>
        <a:effectLst/>
      </c:spPr>
    </c:title>
    <c:autoTitleDeleted val="0"/>
    <c:plotArea>
      <c:layout>
        <c:manualLayout>
          <c:layoutTarget val="inner"/>
          <c:xMode val="edge"/>
          <c:yMode val="edge"/>
          <c:x val="0.11692495314542559"/>
          <c:y val="0.22543450250536864"/>
          <c:w val="0.51552894383760917"/>
          <c:h val="0.75215955839670601"/>
        </c:manualLayout>
      </c:layout>
      <c:barChart>
        <c:barDir val="col"/>
        <c:grouping val="clustered"/>
        <c:varyColors val="0"/>
        <c:ser>
          <c:idx val="7"/>
          <c:order val="0"/>
          <c:tx>
            <c:strRef>
              <c:f>'Milestone Data'!$C$16</c:f>
              <c:strCache>
                <c:ptCount val="1"/>
                <c:pt idx="0">
                  <c:v>Previous Period</c:v>
                </c:pt>
              </c:strCache>
            </c:strRef>
          </c:tx>
          <c:invertIfNegative val="0"/>
          <c:val>
            <c:numRef>
              <c:f>'Milestone Data'!$BH$16:$DG$16</c:f>
              <c:numCache>
                <c:formatCode>General</c:formatCode>
                <c:ptCount val="52"/>
              </c:numCache>
            </c:numRef>
          </c:val>
          <c:extLst xmlns:c15="http://schemas.microsoft.com/office/drawing/2012/chart">
            <c:ext xmlns:c16="http://schemas.microsoft.com/office/drawing/2014/chart" uri="{C3380CC4-5D6E-409C-BE32-E72D297353CC}">
              <c16:uniqueId val="{00000000-20DB-4A9F-860C-1C693D09D34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76488832"/>
        <c:axId val="176490752"/>
      </c:barChart>
      <c:lineChart>
        <c:grouping val="standard"/>
        <c:varyColors val="0"/>
        <c:ser>
          <c:idx val="13"/>
          <c:order val="1"/>
          <c:tx>
            <c:strRef>
              <c:f>'Milestone Data'!$C$17</c:f>
              <c:strCache>
                <c:ptCount val="1"/>
                <c:pt idx="0">
                  <c:v>LS 2026 Finish</c:v>
                </c:pt>
              </c:strCache>
            </c:strRef>
          </c:tx>
          <c:spPr>
            <a:ln w="63500" cap="rnd" cmpd="sng" algn="ctr">
              <a:solidFill>
                <a:srgbClr val="7030A0">
                  <a:alpha val="50000"/>
                </a:srgbClr>
              </a:solidFill>
              <a:prstDash val="solid"/>
              <a:round/>
            </a:ln>
            <a:effectLst/>
          </c:spPr>
          <c:marker>
            <c:symbol val="none"/>
          </c:marker>
          <c:val>
            <c:numRef>
              <c:f>'Milestone Data'!$BH$17:$DU$17</c:f>
              <c:numCache>
                <c:formatCode>yyyy\-mm\-dd;@</c:formatCode>
                <c:ptCount val="66"/>
                <c:pt idx="0">
                  <c:v>46507</c:v>
                </c:pt>
                <c:pt idx="1">
                  <c:v>46507</c:v>
                </c:pt>
                <c:pt idx="2">
                  <c:v>46507</c:v>
                </c:pt>
                <c:pt idx="3">
                  <c:v>46507</c:v>
                </c:pt>
                <c:pt idx="4">
                  <c:v>46507</c:v>
                </c:pt>
                <c:pt idx="5">
                  <c:v>46507</c:v>
                </c:pt>
                <c:pt idx="6">
                  <c:v>46507</c:v>
                </c:pt>
                <c:pt idx="7">
                  <c:v>46507</c:v>
                </c:pt>
                <c:pt idx="8">
                  <c:v>46507</c:v>
                </c:pt>
                <c:pt idx="9">
                  <c:v>46507</c:v>
                </c:pt>
                <c:pt idx="10">
                  <c:v>46507</c:v>
                </c:pt>
                <c:pt idx="11">
                  <c:v>46507</c:v>
                </c:pt>
                <c:pt idx="12">
                  <c:v>46507</c:v>
                </c:pt>
                <c:pt idx="13">
                  <c:v>46507</c:v>
                </c:pt>
                <c:pt idx="14">
                  <c:v>46507</c:v>
                </c:pt>
                <c:pt idx="15">
                  <c:v>46507</c:v>
                </c:pt>
                <c:pt idx="16">
                  <c:v>46507</c:v>
                </c:pt>
                <c:pt idx="17">
                  <c:v>46507</c:v>
                </c:pt>
                <c:pt idx="18">
                  <c:v>46507</c:v>
                </c:pt>
                <c:pt idx="19">
                  <c:v>46507</c:v>
                </c:pt>
                <c:pt idx="20">
                  <c:v>46507</c:v>
                </c:pt>
                <c:pt idx="21">
                  <c:v>46507</c:v>
                </c:pt>
                <c:pt idx="22">
                  <c:v>46507</c:v>
                </c:pt>
                <c:pt idx="23">
                  <c:v>46507</c:v>
                </c:pt>
                <c:pt idx="24">
                  <c:v>46507</c:v>
                </c:pt>
                <c:pt idx="25">
                  <c:v>46507</c:v>
                </c:pt>
                <c:pt idx="26">
                  <c:v>46507</c:v>
                </c:pt>
                <c:pt idx="27">
                  <c:v>46507</c:v>
                </c:pt>
                <c:pt idx="28">
                  <c:v>46507</c:v>
                </c:pt>
                <c:pt idx="29">
                  <c:v>46507</c:v>
                </c:pt>
                <c:pt idx="30">
                  <c:v>46507</c:v>
                </c:pt>
                <c:pt idx="31">
                  <c:v>46507</c:v>
                </c:pt>
                <c:pt idx="32">
                  <c:v>46507</c:v>
                </c:pt>
                <c:pt idx="33">
                  <c:v>46507</c:v>
                </c:pt>
                <c:pt idx="34">
                  <c:v>46507</c:v>
                </c:pt>
                <c:pt idx="35">
                  <c:v>46507</c:v>
                </c:pt>
                <c:pt idx="36">
                  <c:v>46507</c:v>
                </c:pt>
                <c:pt idx="37">
                  <c:v>46507</c:v>
                </c:pt>
                <c:pt idx="38">
                  <c:v>46507</c:v>
                </c:pt>
                <c:pt idx="39">
                  <c:v>46507</c:v>
                </c:pt>
                <c:pt idx="40">
                  <c:v>46507</c:v>
                </c:pt>
                <c:pt idx="41">
                  <c:v>46507</c:v>
                </c:pt>
                <c:pt idx="42">
                  <c:v>46507</c:v>
                </c:pt>
                <c:pt idx="43">
                  <c:v>46507</c:v>
                </c:pt>
                <c:pt idx="44">
                  <c:v>46507</c:v>
                </c:pt>
                <c:pt idx="45">
                  <c:v>46507</c:v>
                </c:pt>
                <c:pt idx="46">
                  <c:v>46507</c:v>
                </c:pt>
                <c:pt idx="47">
                  <c:v>46507</c:v>
                </c:pt>
                <c:pt idx="48">
                  <c:v>46507</c:v>
                </c:pt>
                <c:pt idx="49">
                  <c:v>46507</c:v>
                </c:pt>
                <c:pt idx="50">
                  <c:v>46507</c:v>
                </c:pt>
                <c:pt idx="51">
                  <c:v>46507</c:v>
                </c:pt>
                <c:pt idx="52">
                  <c:v>46507</c:v>
                </c:pt>
                <c:pt idx="53">
                  <c:v>46507</c:v>
                </c:pt>
                <c:pt idx="54">
                  <c:v>46507</c:v>
                </c:pt>
                <c:pt idx="55">
                  <c:v>46507</c:v>
                </c:pt>
                <c:pt idx="56">
                  <c:v>46507</c:v>
                </c:pt>
                <c:pt idx="57">
                  <c:v>46507</c:v>
                </c:pt>
                <c:pt idx="58">
                  <c:v>46507</c:v>
                </c:pt>
                <c:pt idx="59">
                  <c:v>46507</c:v>
                </c:pt>
                <c:pt idx="60">
                  <c:v>46507</c:v>
                </c:pt>
                <c:pt idx="61">
                  <c:v>46507</c:v>
                </c:pt>
                <c:pt idx="62">
                  <c:v>46507</c:v>
                </c:pt>
                <c:pt idx="63">
                  <c:v>46507</c:v>
                </c:pt>
                <c:pt idx="64">
                  <c:v>46507</c:v>
                </c:pt>
                <c:pt idx="65">
                  <c:v>46507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20DB-4A9F-860C-1C693D09D342}"/>
            </c:ext>
          </c:extLst>
        </c:ser>
        <c:ser>
          <c:idx val="12"/>
          <c:order val="2"/>
          <c:tx>
            <c:strRef>
              <c:f>'Milestone Data'!$C$2:$E$2</c:f>
              <c:strCache>
                <c:ptCount val="3"/>
                <c:pt idx="0">
                  <c:v>Current Date Line</c:v>
                </c:pt>
              </c:strCache>
            </c:strRef>
          </c:tx>
          <c:spPr>
            <a:ln w="19050" cap="rnd" cmpd="sng" algn="ctr">
              <a:solidFill>
                <a:schemeClr val="tx1"/>
              </a:solidFill>
              <a:prstDash val="solid"/>
              <a:round/>
            </a:ln>
            <a:effectLst/>
          </c:spPr>
          <c:marker>
            <c:symbol val="none"/>
          </c:marker>
          <c:cat>
            <c:numRef>
              <c:f>'Milestone Data'!$BH$2:$DU$2</c:f>
              <c:numCache>
                <c:formatCode>yyyy\-mm\-dd;@</c:formatCode>
                <c:ptCount val="66"/>
                <c:pt idx="0">
                  <c:v>44316</c:v>
                </c:pt>
                <c:pt idx="1">
                  <c:v>44347</c:v>
                </c:pt>
                <c:pt idx="2">
                  <c:v>44377</c:v>
                </c:pt>
                <c:pt idx="3">
                  <c:v>44408</c:v>
                </c:pt>
                <c:pt idx="4">
                  <c:v>44439</c:v>
                </c:pt>
                <c:pt idx="5">
                  <c:v>44469</c:v>
                </c:pt>
                <c:pt idx="6">
                  <c:v>44500</c:v>
                </c:pt>
                <c:pt idx="7">
                  <c:v>44530</c:v>
                </c:pt>
                <c:pt idx="8">
                  <c:v>44561</c:v>
                </c:pt>
                <c:pt idx="9">
                  <c:v>44592</c:v>
                </c:pt>
                <c:pt idx="10">
                  <c:v>44620</c:v>
                </c:pt>
                <c:pt idx="11">
                  <c:v>44651</c:v>
                </c:pt>
                <c:pt idx="12">
                  <c:v>44681</c:v>
                </c:pt>
                <c:pt idx="13">
                  <c:v>44712</c:v>
                </c:pt>
                <c:pt idx="14">
                  <c:v>44742</c:v>
                </c:pt>
                <c:pt idx="15">
                  <c:v>44773</c:v>
                </c:pt>
                <c:pt idx="16">
                  <c:v>44804</c:v>
                </c:pt>
                <c:pt idx="17">
                  <c:v>44834</c:v>
                </c:pt>
                <c:pt idx="18">
                  <c:v>44865</c:v>
                </c:pt>
                <c:pt idx="19">
                  <c:v>44895</c:v>
                </c:pt>
                <c:pt idx="20">
                  <c:v>44926</c:v>
                </c:pt>
                <c:pt idx="21">
                  <c:v>44957</c:v>
                </c:pt>
                <c:pt idx="22">
                  <c:v>44985</c:v>
                </c:pt>
                <c:pt idx="23">
                  <c:v>45016</c:v>
                </c:pt>
                <c:pt idx="24">
                  <c:v>45046</c:v>
                </c:pt>
                <c:pt idx="25">
                  <c:v>45077</c:v>
                </c:pt>
                <c:pt idx="26">
                  <c:v>45107</c:v>
                </c:pt>
                <c:pt idx="27">
                  <c:v>45138</c:v>
                </c:pt>
                <c:pt idx="28">
                  <c:v>45169</c:v>
                </c:pt>
                <c:pt idx="29">
                  <c:v>45199</c:v>
                </c:pt>
                <c:pt idx="30">
                  <c:v>45230</c:v>
                </c:pt>
                <c:pt idx="31">
                  <c:v>45260</c:v>
                </c:pt>
                <c:pt idx="32">
                  <c:v>45291</c:v>
                </c:pt>
                <c:pt idx="33">
                  <c:v>45322</c:v>
                </c:pt>
                <c:pt idx="34">
                  <c:v>45351</c:v>
                </c:pt>
                <c:pt idx="35">
                  <c:v>45382</c:v>
                </c:pt>
                <c:pt idx="36">
                  <c:v>45412</c:v>
                </c:pt>
                <c:pt idx="37">
                  <c:v>45443</c:v>
                </c:pt>
                <c:pt idx="38">
                  <c:v>45473</c:v>
                </c:pt>
                <c:pt idx="39">
                  <c:v>45504</c:v>
                </c:pt>
                <c:pt idx="40">
                  <c:v>45535</c:v>
                </c:pt>
                <c:pt idx="41">
                  <c:v>45565</c:v>
                </c:pt>
                <c:pt idx="42">
                  <c:v>45596</c:v>
                </c:pt>
                <c:pt idx="43">
                  <c:v>45626</c:v>
                </c:pt>
                <c:pt idx="44">
                  <c:v>45657</c:v>
                </c:pt>
                <c:pt idx="45">
                  <c:v>45688</c:v>
                </c:pt>
                <c:pt idx="46">
                  <c:v>45716</c:v>
                </c:pt>
                <c:pt idx="47">
                  <c:v>45747</c:v>
                </c:pt>
                <c:pt idx="48">
                  <c:v>45777</c:v>
                </c:pt>
                <c:pt idx="49">
                  <c:v>45808</c:v>
                </c:pt>
                <c:pt idx="50">
                  <c:v>45838</c:v>
                </c:pt>
                <c:pt idx="51">
                  <c:v>45869</c:v>
                </c:pt>
                <c:pt idx="52">
                  <c:v>45900</c:v>
                </c:pt>
                <c:pt idx="53">
                  <c:v>45930</c:v>
                </c:pt>
                <c:pt idx="54">
                  <c:v>45961</c:v>
                </c:pt>
                <c:pt idx="55">
                  <c:v>45991</c:v>
                </c:pt>
                <c:pt idx="56">
                  <c:v>46022</c:v>
                </c:pt>
                <c:pt idx="57">
                  <c:v>46053</c:v>
                </c:pt>
                <c:pt idx="58">
                  <c:v>46081</c:v>
                </c:pt>
                <c:pt idx="59">
                  <c:v>46112</c:v>
                </c:pt>
                <c:pt idx="60">
                  <c:v>46142</c:v>
                </c:pt>
                <c:pt idx="61">
                  <c:v>46173</c:v>
                </c:pt>
                <c:pt idx="62">
                  <c:v>46203</c:v>
                </c:pt>
                <c:pt idx="63">
                  <c:v>46234</c:v>
                </c:pt>
                <c:pt idx="64">
                  <c:v>46265</c:v>
                </c:pt>
                <c:pt idx="65">
                  <c:v>46295</c:v>
                </c:pt>
              </c:numCache>
            </c:numRef>
          </c:cat>
          <c:val>
            <c:numRef>
              <c:f>'Milestone Data'!$BH$2:$DU$2</c:f>
              <c:numCache>
                <c:formatCode>yyyy\-mm\-dd;@</c:formatCode>
                <c:ptCount val="66"/>
                <c:pt idx="0">
                  <c:v>44316</c:v>
                </c:pt>
                <c:pt idx="1">
                  <c:v>44347</c:v>
                </c:pt>
                <c:pt idx="2">
                  <c:v>44377</c:v>
                </c:pt>
                <c:pt idx="3">
                  <c:v>44408</c:v>
                </c:pt>
                <c:pt idx="4">
                  <c:v>44439</c:v>
                </c:pt>
                <c:pt idx="5">
                  <c:v>44469</c:v>
                </c:pt>
                <c:pt idx="6">
                  <c:v>44500</c:v>
                </c:pt>
                <c:pt idx="7">
                  <c:v>44530</c:v>
                </c:pt>
                <c:pt idx="8">
                  <c:v>44561</c:v>
                </c:pt>
                <c:pt idx="9">
                  <c:v>44592</c:v>
                </c:pt>
                <c:pt idx="10">
                  <c:v>44620</c:v>
                </c:pt>
                <c:pt idx="11">
                  <c:v>44651</c:v>
                </c:pt>
                <c:pt idx="12">
                  <c:v>44681</c:v>
                </c:pt>
                <c:pt idx="13">
                  <c:v>44712</c:v>
                </c:pt>
                <c:pt idx="14">
                  <c:v>44742</c:v>
                </c:pt>
                <c:pt idx="15">
                  <c:v>44773</c:v>
                </c:pt>
                <c:pt idx="16">
                  <c:v>44804</c:v>
                </c:pt>
                <c:pt idx="17">
                  <c:v>44834</c:v>
                </c:pt>
                <c:pt idx="18">
                  <c:v>44865</c:v>
                </c:pt>
                <c:pt idx="19">
                  <c:v>44895</c:v>
                </c:pt>
                <c:pt idx="20">
                  <c:v>44926</c:v>
                </c:pt>
                <c:pt idx="21">
                  <c:v>44957</c:v>
                </c:pt>
                <c:pt idx="22">
                  <c:v>44985</c:v>
                </c:pt>
                <c:pt idx="23">
                  <c:v>45016</c:v>
                </c:pt>
                <c:pt idx="24">
                  <c:v>45046</c:v>
                </c:pt>
                <c:pt idx="25">
                  <c:v>45077</c:v>
                </c:pt>
                <c:pt idx="26">
                  <c:v>45107</c:v>
                </c:pt>
                <c:pt idx="27">
                  <c:v>45138</c:v>
                </c:pt>
                <c:pt idx="28">
                  <c:v>45169</c:v>
                </c:pt>
                <c:pt idx="29">
                  <c:v>45199</c:v>
                </c:pt>
                <c:pt idx="30">
                  <c:v>45230</c:v>
                </c:pt>
                <c:pt idx="31">
                  <c:v>45260</c:v>
                </c:pt>
                <c:pt idx="32">
                  <c:v>45291</c:v>
                </c:pt>
                <c:pt idx="33">
                  <c:v>45322</c:v>
                </c:pt>
                <c:pt idx="34">
                  <c:v>45351</c:v>
                </c:pt>
                <c:pt idx="35">
                  <c:v>45382</c:v>
                </c:pt>
                <c:pt idx="36">
                  <c:v>45412</c:v>
                </c:pt>
                <c:pt idx="37">
                  <c:v>45443</c:v>
                </c:pt>
                <c:pt idx="38">
                  <c:v>45473</c:v>
                </c:pt>
                <c:pt idx="39">
                  <c:v>45504</c:v>
                </c:pt>
                <c:pt idx="40">
                  <c:v>45535</c:v>
                </c:pt>
                <c:pt idx="41">
                  <c:v>45565</c:v>
                </c:pt>
                <c:pt idx="42">
                  <c:v>45596</c:v>
                </c:pt>
                <c:pt idx="43">
                  <c:v>45626</c:v>
                </c:pt>
                <c:pt idx="44">
                  <c:v>45657</c:v>
                </c:pt>
                <c:pt idx="45">
                  <c:v>45688</c:v>
                </c:pt>
                <c:pt idx="46">
                  <c:v>45716</c:v>
                </c:pt>
                <c:pt idx="47">
                  <c:v>45747</c:v>
                </c:pt>
                <c:pt idx="48">
                  <c:v>45777</c:v>
                </c:pt>
                <c:pt idx="49">
                  <c:v>45808</c:v>
                </c:pt>
                <c:pt idx="50">
                  <c:v>45838</c:v>
                </c:pt>
                <c:pt idx="51">
                  <c:v>45869</c:v>
                </c:pt>
                <c:pt idx="52">
                  <c:v>45900</c:v>
                </c:pt>
                <c:pt idx="53">
                  <c:v>45930</c:v>
                </c:pt>
                <c:pt idx="54">
                  <c:v>45961</c:v>
                </c:pt>
                <c:pt idx="55">
                  <c:v>45991</c:v>
                </c:pt>
                <c:pt idx="56">
                  <c:v>46022</c:v>
                </c:pt>
                <c:pt idx="57">
                  <c:v>46053</c:v>
                </c:pt>
                <c:pt idx="58">
                  <c:v>46081</c:v>
                </c:pt>
                <c:pt idx="59">
                  <c:v>46112</c:v>
                </c:pt>
                <c:pt idx="60">
                  <c:v>46142</c:v>
                </c:pt>
                <c:pt idx="61">
                  <c:v>46173</c:v>
                </c:pt>
                <c:pt idx="62">
                  <c:v>46203</c:v>
                </c:pt>
                <c:pt idx="63">
                  <c:v>46234</c:v>
                </c:pt>
                <c:pt idx="64">
                  <c:v>46265</c:v>
                </c:pt>
                <c:pt idx="65">
                  <c:v>46295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20DB-4A9F-860C-1C693D09D342}"/>
            </c:ext>
          </c:extLst>
        </c:ser>
        <c:ser>
          <c:idx val="2"/>
          <c:order val="3"/>
          <c:tx>
            <c:strRef>
              <c:f>'Milestone Data'!$C$26:$E$26</c:f>
              <c:strCache>
                <c:ptCount val="3"/>
                <c:pt idx="0">
                  <c:v>AETE target station systems ready for final Integration &amp; functional testing</c:v>
                </c:pt>
                <c:pt idx="1">
                  <c:v>-</c:v>
                </c:pt>
                <c:pt idx="2">
                  <c:v>4468</c:v>
                </c:pt>
              </c:strCache>
            </c:strRef>
          </c:tx>
          <c:spPr>
            <a:ln w="19050" cap="rnd" cmpd="sng" algn="ctr">
              <a:solidFill>
                <a:schemeClr val="accent3"/>
              </a:solidFill>
              <a:prstDash val="solid"/>
              <a:round/>
            </a:ln>
            <a:effectLst/>
          </c:spPr>
          <c:marker>
            <c:spPr>
              <a:solidFill>
                <a:schemeClr val="accent3"/>
              </a:solidFill>
              <a:ln w="6350" cap="flat" cmpd="sng" algn="ctr">
                <a:solidFill>
                  <a:schemeClr val="accent3"/>
                </a:solidFill>
                <a:prstDash val="solid"/>
                <a:round/>
              </a:ln>
              <a:effectLst/>
            </c:spPr>
          </c:marker>
          <c:cat>
            <c:numRef>
              <c:f>'Milestone Data'!$BH$2:$DU$2</c:f>
              <c:numCache>
                <c:formatCode>yyyy\-mm\-dd;@</c:formatCode>
                <c:ptCount val="66"/>
                <c:pt idx="0">
                  <c:v>44316</c:v>
                </c:pt>
                <c:pt idx="1">
                  <c:v>44347</c:v>
                </c:pt>
                <c:pt idx="2">
                  <c:v>44377</c:v>
                </c:pt>
                <c:pt idx="3">
                  <c:v>44408</c:v>
                </c:pt>
                <c:pt idx="4">
                  <c:v>44439</c:v>
                </c:pt>
                <c:pt idx="5">
                  <c:v>44469</c:v>
                </c:pt>
                <c:pt idx="6">
                  <c:v>44500</c:v>
                </c:pt>
                <c:pt idx="7">
                  <c:v>44530</c:v>
                </c:pt>
                <c:pt idx="8">
                  <c:v>44561</c:v>
                </c:pt>
                <c:pt idx="9">
                  <c:v>44592</c:v>
                </c:pt>
                <c:pt idx="10">
                  <c:v>44620</c:v>
                </c:pt>
                <c:pt idx="11">
                  <c:v>44651</c:v>
                </c:pt>
                <c:pt idx="12">
                  <c:v>44681</c:v>
                </c:pt>
                <c:pt idx="13">
                  <c:v>44712</c:v>
                </c:pt>
                <c:pt idx="14">
                  <c:v>44742</c:v>
                </c:pt>
                <c:pt idx="15">
                  <c:v>44773</c:v>
                </c:pt>
                <c:pt idx="16">
                  <c:v>44804</c:v>
                </c:pt>
                <c:pt idx="17">
                  <c:v>44834</c:v>
                </c:pt>
                <c:pt idx="18">
                  <c:v>44865</c:v>
                </c:pt>
                <c:pt idx="19">
                  <c:v>44895</c:v>
                </c:pt>
                <c:pt idx="20">
                  <c:v>44926</c:v>
                </c:pt>
                <c:pt idx="21">
                  <c:v>44957</c:v>
                </c:pt>
                <c:pt idx="22">
                  <c:v>44985</c:v>
                </c:pt>
                <c:pt idx="23">
                  <c:v>45016</c:v>
                </c:pt>
                <c:pt idx="24">
                  <c:v>45046</c:v>
                </c:pt>
                <c:pt idx="25">
                  <c:v>45077</c:v>
                </c:pt>
                <c:pt idx="26">
                  <c:v>45107</c:v>
                </c:pt>
                <c:pt idx="27">
                  <c:v>45138</c:v>
                </c:pt>
                <c:pt idx="28">
                  <c:v>45169</c:v>
                </c:pt>
                <c:pt idx="29">
                  <c:v>45199</c:v>
                </c:pt>
                <c:pt idx="30">
                  <c:v>45230</c:v>
                </c:pt>
                <c:pt idx="31">
                  <c:v>45260</c:v>
                </c:pt>
                <c:pt idx="32">
                  <c:v>45291</c:v>
                </c:pt>
                <c:pt idx="33">
                  <c:v>45322</c:v>
                </c:pt>
                <c:pt idx="34">
                  <c:v>45351</c:v>
                </c:pt>
                <c:pt idx="35">
                  <c:v>45382</c:v>
                </c:pt>
                <c:pt idx="36">
                  <c:v>45412</c:v>
                </c:pt>
                <c:pt idx="37">
                  <c:v>45443</c:v>
                </c:pt>
                <c:pt idx="38">
                  <c:v>45473</c:v>
                </c:pt>
                <c:pt idx="39">
                  <c:v>45504</c:v>
                </c:pt>
                <c:pt idx="40">
                  <c:v>45535</c:v>
                </c:pt>
                <c:pt idx="41">
                  <c:v>45565</c:v>
                </c:pt>
                <c:pt idx="42">
                  <c:v>45596</c:v>
                </c:pt>
                <c:pt idx="43">
                  <c:v>45626</c:v>
                </c:pt>
                <c:pt idx="44">
                  <c:v>45657</c:v>
                </c:pt>
                <c:pt idx="45">
                  <c:v>45688</c:v>
                </c:pt>
                <c:pt idx="46">
                  <c:v>45716</c:v>
                </c:pt>
                <c:pt idx="47">
                  <c:v>45747</c:v>
                </c:pt>
                <c:pt idx="48">
                  <c:v>45777</c:v>
                </c:pt>
                <c:pt idx="49">
                  <c:v>45808</c:v>
                </c:pt>
                <c:pt idx="50">
                  <c:v>45838</c:v>
                </c:pt>
                <c:pt idx="51">
                  <c:v>45869</c:v>
                </c:pt>
                <c:pt idx="52">
                  <c:v>45900</c:v>
                </c:pt>
                <c:pt idx="53">
                  <c:v>45930</c:v>
                </c:pt>
                <c:pt idx="54">
                  <c:v>45961</c:v>
                </c:pt>
                <c:pt idx="55">
                  <c:v>45991</c:v>
                </c:pt>
                <c:pt idx="56">
                  <c:v>46022</c:v>
                </c:pt>
                <c:pt idx="57">
                  <c:v>46053</c:v>
                </c:pt>
                <c:pt idx="58">
                  <c:v>46081</c:v>
                </c:pt>
                <c:pt idx="59">
                  <c:v>46112</c:v>
                </c:pt>
                <c:pt idx="60">
                  <c:v>46142</c:v>
                </c:pt>
                <c:pt idx="61">
                  <c:v>46173</c:v>
                </c:pt>
                <c:pt idx="62">
                  <c:v>46203</c:v>
                </c:pt>
                <c:pt idx="63">
                  <c:v>46234</c:v>
                </c:pt>
                <c:pt idx="64">
                  <c:v>46265</c:v>
                </c:pt>
                <c:pt idx="65">
                  <c:v>46295</c:v>
                </c:pt>
              </c:numCache>
            </c:numRef>
          </c:cat>
          <c:val>
            <c:numRef>
              <c:f>'Milestone Data'!$BH$26:$DU$26</c:f>
              <c:numCache>
                <c:formatCode>yyyy\-mm\-dd;@</c:formatCode>
                <c:ptCount val="66"/>
                <c:pt idx="0">
                  <c:v>45572</c:v>
                </c:pt>
                <c:pt idx="1">
                  <c:v>45572</c:v>
                </c:pt>
                <c:pt idx="2">
                  <c:v>45572</c:v>
                </c:pt>
                <c:pt idx="3">
                  <c:v>45572</c:v>
                </c:pt>
                <c:pt idx="4">
                  <c:v>45552</c:v>
                </c:pt>
                <c:pt idx="5">
                  <c:v>45555</c:v>
                </c:pt>
                <c:pt idx="6">
                  <c:v>45560</c:v>
                </c:pt>
                <c:pt idx="7">
                  <c:v>45560</c:v>
                </c:pt>
                <c:pt idx="8">
                  <c:v>45560</c:v>
                </c:pt>
                <c:pt idx="9">
                  <c:v>45567</c:v>
                </c:pt>
                <c:pt idx="10">
                  <c:v>45574</c:v>
                </c:pt>
                <c:pt idx="11">
                  <c:v>45763</c:v>
                </c:pt>
                <c:pt idx="12">
                  <c:v>45740</c:v>
                </c:pt>
                <c:pt idx="13">
                  <c:v>45740</c:v>
                </c:pt>
                <c:pt idx="14">
                  <c:v>45735</c:v>
                </c:pt>
                <c:pt idx="15">
                  <c:v>45785</c:v>
                </c:pt>
                <c:pt idx="16">
                  <c:v>45784</c:v>
                </c:pt>
                <c:pt idx="17">
                  <c:v>45847</c:v>
                </c:pt>
                <c:pt idx="18">
                  <c:v>45860</c:v>
                </c:pt>
                <c:pt idx="19">
                  <c:v>45854</c:v>
                </c:pt>
                <c:pt idx="20">
                  <c:v>45854</c:v>
                </c:pt>
                <c:pt idx="21">
                  <c:v>45854</c:v>
                </c:pt>
                <c:pt idx="22">
                  <c:v>45862</c:v>
                </c:pt>
                <c:pt idx="23">
                  <c:v>45887</c:v>
                </c:pt>
                <c:pt idx="24">
                  <c:v>45910</c:v>
                </c:pt>
                <c:pt idx="25">
                  <c:v>45946</c:v>
                </c:pt>
                <c:pt idx="26">
                  <c:v>46063</c:v>
                </c:pt>
                <c:pt idx="27">
                  <c:v>46093</c:v>
                </c:pt>
                <c:pt idx="28">
                  <c:v>46119</c:v>
                </c:pt>
                <c:pt idx="29">
                  <c:v>46098</c:v>
                </c:pt>
                <c:pt idx="30">
                  <c:v>46188</c:v>
                </c:pt>
                <c:pt idx="31">
                  <c:v>46203</c:v>
                </c:pt>
                <c:pt idx="32">
                  <c:v>46231</c:v>
                </c:pt>
                <c:pt idx="33">
                  <c:v>46248</c:v>
                </c:pt>
                <c:pt idx="34">
                  <c:v>46262</c:v>
                </c:pt>
                <c:pt idx="35">
                  <c:v>46262</c:v>
                </c:pt>
                <c:pt idx="36">
                  <c:v>46394</c:v>
                </c:pt>
                <c:pt idx="37">
                  <c:v>46394</c:v>
                </c:pt>
                <c:pt idx="38">
                  <c:v>46434</c:v>
                </c:pt>
                <c:pt idx="39">
                  <c:v>46433</c:v>
                </c:pt>
                <c:pt idx="40">
                  <c:v>46433</c:v>
                </c:pt>
                <c:pt idx="41">
                  <c:v>46434</c:v>
                </c:pt>
                <c:pt idx="42">
                  <c:v>46406</c:v>
                </c:pt>
                <c:pt idx="43">
                  <c:v>46429</c:v>
                </c:pt>
                <c:pt idx="44">
                  <c:v>46513</c:v>
                </c:pt>
                <c:pt idx="45">
                  <c:v>46499</c:v>
                </c:pt>
                <c:pt idx="46">
                  <c:v>46545</c:v>
                </c:pt>
                <c:pt idx="47">
                  <c:v>46510</c:v>
                </c:pt>
                <c:pt idx="48">
                  <c:v>46587</c:v>
                </c:pt>
                <c:pt idx="49">
                  <c:v>46596</c:v>
                </c:pt>
                <c:pt idx="50">
                  <c:v>46596</c:v>
                </c:pt>
                <c:pt idx="51">
                  <c:v>46643</c:v>
                </c:pt>
                <c:pt idx="52">
                  <c:v>46643</c:v>
                </c:pt>
                <c:pt idx="53">
                  <c:v>46643</c:v>
                </c:pt>
                <c:pt idx="54">
                  <c:v>46637</c:v>
                </c:pt>
                <c:pt idx="55">
                  <c:v>46659</c:v>
                </c:pt>
                <c:pt idx="56">
                  <c:v>46659</c:v>
                </c:pt>
                <c:pt idx="57">
                  <c:v>46659</c:v>
                </c:pt>
                <c:pt idx="58">
                  <c:v>46659</c:v>
                </c:pt>
                <c:pt idx="59">
                  <c:v>46632</c:v>
                </c:pt>
                <c:pt idx="60">
                  <c:v>46622</c:v>
                </c:pt>
                <c:pt idx="61">
                  <c:v>46625</c:v>
                </c:pt>
                <c:pt idx="62">
                  <c:v>46685</c:v>
                </c:pt>
                <c:pt idx="63">
                  <c:v>46673</c:v>
                </c:pt>
                <c:pt idx="64">
                  <c:v>46687</c:v>
                </c:pt>
              </c:numCache>
            </c:numRef>
          </c:val>
          <c:smooth val="1"/>
          <c:extLst>
            <c:ext xmlns:c16="http://schemas.microsoft.com/office/drawing/2014/chart" uri="{C3380CC4-5D6E-409C-BE32-E72D297353CC}">
              <c16:uniqueId val="{00000003-20DB-4A9F-860C-1C693D09D342}"/>
            </c:ext>
          </c:extLst>
        </c:ser>
        <c:ser>
          <c:idx val="1"/>
          <c:order val="4"/>
          <c:tx>
            <c:strRef>
              <c:f>'Milestone Data'!$C$28:$E$28</c:f>
              <c:strCache>
                <c:ptCount val="3"/>
                <c:pt idx="0">
                  <c:v>APTW Target Station systems ready for final Integration &amp; functional testing</c:v>
                </c:pt>
                <c:pt idx="1">
                  <c:v>-</c:v>
                </c:pt>
                <c:pt idx="2">
                  <c:v>10902</c:v>
                </c:pt>
              </c:strCache>
            </c:strRef>
          </c:tx>
          <c:spPr>
            <a:ln w="19050" cap="rnd" cmpd="sng" algn="ctr">
              <a:solidFill>
                <a:schemeClr val="accent2">
                  <a:alpha val="85000"/>
                </a:schemeClr>
              </a:solidFill>
              <a:prstDash val="solid"/>
              <a:round/>
            </a:ln>
            <a:effectLst/>
          </c:spPr>
          <c:marker>
            <c:spPr>
              <a:solidFill>
                <a:schemeClr val="accent2"/>
              </a:solidFill>
              <a:ln w="6350" cap="flat" cmpd="sng" algn="ctr">
                <a:solidFill>
                  <a:schemeClr val="accent2"/>
                </a:solidFill>
                <a:prstDash val="solid"/>
                <a:round/>
              </a:ln>
              <a:effectLst/>
            </c:spPr>
          </c:marker>
          <c:cat>
            <c:numRef>
              <c:f>'Milestone Data'!$BH$2:$DU$2</c:f>
              <c:numCache>
                <c:formatCode>yyyy\-mm\-dd;@</c:formatCode>
                <c:ptCount val="66"/>
                <c:pt idx="0">
                  <c:v>44316</c:v>
                </c:pt>
                <c:pt idx="1">
                  <c:v>44347</c:v>
                </c:pt>
                <c:pt idx="2">
                  <c:v>44377</c:v>
                </c:pt>
                <c:pt idx="3">
                  <c:v>44408</c:v>
                </c:pt>
                <c:pt idx="4">
                  <c:v>44439</c:v>
                </c:pt>
                <c:pt idx="5">
                  <c:v>44469</c:v>
                </c:pt>
                <c:pt idx="6">
                  <c:v>44500</c:v>
                </c:pt>
                <c:pt idx="7">
                  <c:v>44530</c:v>
                </c:pt>
                <c:pt idx="8">
                  <c:v>44561</c:v>
                </c:pt>
                <c:pt idx="9">
                  <c:v>44592</c:v>
                </c:pt>
                <c:pt idx="10">
                  <c:v>44620</c:v>
                </c:pt>
                <c:pt idx="11">
                  <c:v>44651</c:v>
                </c:pt>
                <c:pt idx="12">
                  <c:v>44681</c:v>
                </c:pt>
                <c:pt idx="13">
                  <c:v>44712</c:v>
                </c:pt>
                <c:pt idx="14">
                  <c:v>44742</c:v>
                </c:pt>
                <c:pt idx="15">
                  <c:v>44773</c:v>
                </c:pt>
                <c:pt idx="16">
                  <c:v>44804</c:v>
                </c:pt>
                <c:pt idx="17">
                  <c:v>44834</c:v>
                </c:pt>
                <c:pt idx="18">
                  <c:v>44865</c:v>
                </c:pt>
                <c:pt idx="19">
                  <c:v>44895</c:v>
                </c:pt>
                <c:pt idx="20">
                  <c:v>44926</c:v>
                </c:pt>
                <c:pt idx="21">
                  <c:v>44957</c:v>
                </c:pt>
                <c:pt idx="22">
                  <c:v>44985</c:v>
                </c:pt>
                <c:pt idx="23">
                  <c:v>45016</c:v>
                </c:pt>
                <c:pt idx="24">
                  <c:v>45046</c:v>
                </c:pt>
                <c:pt idx="25">
                  <c:v>45077</c:v>
                </c:pt>
                <c:pt idx="26">
                  <c:v>45107</c:v>
                </c:pt>
                <c:pt idx="27">
                  <c:v>45138</c:v>
                </c:pt>
                <c:pt idx="28">
                  <c:v>45169</c:v>
                </c:pt>
                <c:pt idx="29">
                  <c:v>45199</c:v>
                </c:pt>
                <c:pt idx="30">
                  <c:v>45230</c:v>
                </c:pt>
                <c:pt idx="31">
                  <c:v>45260</c:v>
                </c:pt>
                <c:pt idx="32">
                  <c:v>45291</c:v>
                </c:pt>
                <c:pt idx="33">
                  <c:v>45322</c:v>
                </c:pt>
                <c:pt idx="34">
                  <c:v>45351</c:v>
                </c:pt>
                <c:pt idx="35">
                  <c:v>45382</c:v>
                </c:pt>
                <c:pt idx="36">
                  <c:v>45412</c:v>
                </c:pt>
                <c:pt idx="37">
                  <c:v>45443</c:v>
                </c:pt>
                <c:pt idx="38">
                  <c:v>45473</c:v>
                </c:pt>
                <c:pt idx="39">
                  <c:v>45504</c:v>
                </c:pt>
                <c:pt idx="40">
                  <c:v>45535</c:v>
                </c:pt>
                <c:pt idx="41">
                  <c:v>45565</c:v>
                </c:pt>
                <c:pt idx="42">
                  <c:v>45596</c:v>
                </c:pt>
                <c:pt idx="43">
                  <c:v>45626</c:v>
                </c:pt>
                <c:pt idx="44">
                  <c:v>45657</c:v>
                </c:pt>
                <c:pt idx="45">
                  <c:v>45688</c:v>
                </c:pt>
                <c:pt idx="46">
                  <c:v>45716</c:v>
                </c:pt>
                <c:pt idx="47">
                  <c:v>45747</c:v>
                </c:pt>
                <c:pt idx="48">
                  <c:v>45777</c:v>
                </c:pt>
                <c:pt idx="49">
                  <c:v>45808</c:v>
                </c:pt>
                <c:pt idx="50">
                  <c:v>45838</c:v>
                </c:pt>
                <c:pt idx="51">
                  <c:v>45869</c:v>
                </c:pt>
                <c:pt idx="52">
                  <c:v>45900</c:v>
                </c:pt>
                <c:pt idx="53">
                  <c:v>45930</c:v>
                </c:pt>
                <c:pt idx="54">
                  <c:v>45961</c:v>
                </c:pt>
                <c:pt idx="55">
                  <c:v>45991</c:v>
                </c:pt>
                <c:pt idx="56">
                  <c:v>46022</c:v>
                </c:pt>
                <c:pt idx="57">
                  <c:v>46053</c:v>
                </c:pt>
                <c:pt idx="58">
                  <c:v>46081</c:v>
                </c:pt>
                <c:pt idx="59">
                  <c:v>46112</c:v>
                </c:pt>
                <c:pt idx="60">
                  <c:v>46142</c:v>
                </c:pt>
                <c:pt idx="61">
                  <c:v>46173</c:v>
                </c:pt>
                <c:pt idx="62">
                  <c:v>46203</c:v>
                </c:pt>
                <c:pt idx="63">
                  <c:v>46234</c:v>
                </c:pt>
                <c:pt idx="64">
                  <c:v>46265</c:v>
                </c:pt>
                <c:pt idx="65">
                  <c:v>46295</c:v>
                </c:pt>
              </c:numCache>
            </c:numRef>
          </c:cat>
          <c:val>
            <c:numRef>
              <c:f>'Milestone Data'!$BH$28:$DU$28</c:f>
              <c:numCache>
                <c:formatCode>yyyy\-mm\-dd;@</c:formatCode>
                <c:ptCount val="66"/>
                <c:pt idx="0">
                  <c:v>45566</c:v>
                </c:pt>
                <c:pt idx="1">
                  <c:v>45565</c:v>
                </c:pt>
                <c:pt idx="2">
                  <c:v>45558</c:v>
                </c:pt>
                <c:pt idx="3">
                  <c:v>45561</c:v>
                </c:pt>
                <c:pt idx="4">
                  <c:v>45558</c:v>
                </c:pt>
                <c:pt idx="5">
                  <c:v>45561</c:v>
                </c:pt>
                <c:pt idx="6">
                  <c:v>45566</c:v>
                </c:pt>
                <c:pt idx="7">
                  <c:v>45835</c:v>
                </c:pt>
                <c:pt idx="8">
                  <c:v>46000</c:v>
                </c:pt>
                <c:pt idx="9">
                  <c:v>46000</c:v>
                </c:pt>
                <c:pt idx="10">
                  <c:v>46000</c:v>
                </c:pt>
                <c:pt idx="11">
                  <c:v>46167</c:v>
                </c:pt>
                <c:pt idx="12">
                  <c:v>46142</c:v>
                </c:pt>
                <c:pt idx="13">
                  <c:v>46142</c:v>
                </c:pt>
                <c:pt idx="14">
                  <c:v>46139</c:v>
                </c:pt>
                <c:pt idx="15">
                  <c:v>46185</c:v>
                </c:pt>
                <c:pt idx="16">
                  <c:v>46184</c:v>
                </c:pt>
                <c:pt idx="17">
                  <c:v>46196</c:v>
                </c:pt>
                <c:pt idx="18">
                  <c:v>46260</c:v>
                </c:pt>
                <c:pt idx="19">
                  <c:v>46266</c:v>
                </c:pt>
                <c:pt idx="20">
                  <c:v>46252</c:v>
                </c:pt>
                <c:pt idx="21">
                  <c:v>46252</c:v>
                </c:pt>
                <c:pt idx="22">
                  <c:v>46272</c:v>
                </c:pt>
                <c:pt idx="23">
                  <c:v>46282</c:v>
                </c:pt>
                <c:pt idx="24">
                  <c:v>46304</c:v>
                </c:pt>
                <c:pt idx="25">
                  <c:v>46339</c:v>
                </c:pt>
                <c:pt idx="26">
                  <c:v>46447</c:v>
                </c:pt>
                <c:pt idx="27">
                  <c:v>46533</c:v>
                </c:pt>
                <c:pt idx="28">
                  <c:v>46470</c:v>
                </c:pt>
                <c:pt idx="29">
                  <c:v>46449</c:v>
                </c:pt>
                <c:pt idx="30">
                  <c:v>46539</c:v>
                </c:pt>
                <c:pt idx="31">
                  <c:v>46554</c:v>
                </c:pt>
                <c:pt idx="32">
                  <c:v>46582</c:v>
                </c:pt>
                <c:pt idx="33">
                  <c:v>46601</c:v>
                </c:pt>
                <c:pt idx="34">
                  <c:v>46615</c:v>
                </c:pt>
                <c:pt idx="35">
                  <c:v>46615</c:v>
                </c:pt>
                <c:pt idx="36">
                  <c:v>46745</c:v>
                </c:pt>
                <c:pt idx="37">
                  <c:v>46745</c:v>
                </c:pt>
                <c:pt idx="38">
                  <c:v>46785</c:v>
                </c:pt>
                <c:pt idx="39">
                  <c:v>46784</c:v>
                </c:pt>
                <c:pt idx="40">
                  <c:v>46784</c:v>
                </c:pt>
                <c:pt idx="41">
                  <c:v>46682</c:v>
                </c:pt>
                <c:pt idx="42">
                  <c:v>46574</c:v>
                </c:pt>
                <c:pt idx="43">
                  <c:v>46549</c:v>
                </c:pt>
                <c:pt idx="44">
                  <c:v>46518</c:v>
                </c:pt>
                <c:pt idx="45">
                  <c:v>46421</c:v>
                </c:pt>
                <c:pt idx="46">
                  <c:v>46456</c:v>
                </c:pt>
                <c:pt idx="47">
                  <c:v>46416</c:v>
                </c:pt>
                <c:pt idx="48">
                  <c:v>46493</c:v>
                </c:pt>
                <c:pt idx="49">
                  <c:v>46475</c:v>
                </c:pt>
                <c:pt idx="50">
                  <c:v>46475</c:v>
                </c:pt>
                <c:pt idx="51">
                  <c:v>46524</c:v>
                </c:pt>
                <c:pt idx="52">
                  <c:v>46524</c:v>
                </c:pt>
                <c:pt idx="53">
                  <c:v>46493</c:v>
                </c:pt>
                <c:pt idx="54">
                  <c:v>46510</c:v>
                </c:pt>
                <c:pt idx="55">
                  <c:v>46528</c:v>
                </c:pt>
                <c:pt idx="56">
                  <c:v>46528</c:v>
                </c:pt>
                <c:pt idx="57">
                  <c:v>46507</c:v>
                </c:pt>
                <c:pt idx="58">
                  <c:v>46507</c:v>
                </c:pt>
                <c:pt idx="59">
                  <c:v>46505</c:v>
                </c:pt>
                <c:pt idx="60">
                  <c:v>46526</c:v>
                </c:pt>
                <c:pt idx="61">
                  <c:v>46526</c:v>
                </c:pt>
                <c:pt idx="62">
                  <c:v>46563</c:v>
                </c:pt>
                <c:pt idx="63">
                  <c:v>46577</c:v>
                </c:pt>
                <c:pt idx="64">
                  <c:v>46591</c:v>
                </c:pt>
              </c:numCache>
            </c:numRef>
          </c:val>
          <c:smooth val="1"/>
          <c:extLst>
            <c:ext xmlns:c16="http://schemas.microsoft.com/office/drawing/2014/chart" uri="{C3380CC4-5D6E-409C-BE32-E72D297353CC}">
              <c16:uniqueId val="{00000004-20DB-4A9F-860C-1C693D09D342}"/>
            </c:ext>
          </c:extLst>
        </c:ser>
        <c:ser>
          <c:idx val="4"/>
          <c:order val="5"/>
          <c:tx>
            <c:strRef>
              <c:f>'Milestone Data'!$C$23:$E$23</c:f>
              <c:strCache>
                <c:ptCount val="3"/>
                <c:pt idx="0">
                  <c:v>AETE Target Station services ready for connection to modules</c:v>
                </c:pt>
                <c:pt idx="1">
                  <c:v>-</c:v>
                </c:pt>
                <c:pt idx="2">
                  <c:v>14057</c:v>
                </c:pt>
              </c:strCache>
            </c:strRef>
          </c:tx>
          <c:spPr>
            <a:ln w="19050" cap="rnd" cmpd="sng" algn="ctr">
              <a:solidFill>
                <a:schemeClr val="accent5"/>
              </a:solidFill>
              <a:prstDash val="solid"/>
              <a:round/>
            </a:ln>
            <a:effectLst/>
          </c:spPr>
          <c:marker>
            <c:spPr>
              <a:noFill/>
              <a:ln w="6350" cap="flat" cmpd="sng" algn="ctr">
                <a:solidFill>
                  <a:schemeClr val="accent5"/>
                </a:solidFill>
                <a:prstDash val="solid"/>
                <a:round/>
              </a:ln>
              <a:effectLst/>
            </c:spPr>
          </c:marker>
          <c:cat>
            <c:numRef>
              <c:f>'Milestone Data'!$BH$2:$DU$2</c:f>
              <c:numCache>
                <c:formatCode>yyyy\-mm\-dd;@</c:formatCode>
                <c:ptCount val="66"/>
                <c:pt idx="0">
                  <c:v>44316</c:v>
                </c:pt>
                <c:pt idx="1">
                  <c:v>44347</c:v>
                </c:pt>
                <c:pt idx="2">
                  <c:v>44377</c:v>
                </c:pt>
                <c:pt idx="3">
                  <c:v>44408</c:v>
                </c:pt>
                <c:pt idx="4">
                  <c:v>44439</c:v>
                </c:pt>
                <c:pt idx="5">
                  <c:v>44469</c:v>
                </c:pt>
                <c:pt idx="6">
                  <c:v>44500</c:v>
                </c:pt>
                <c:pt idx="7">
                  <c:v>44530</c:v>
                </c:pt>
                <c:pt idx="8">
                  <c:v>44561</c:v>
                </c:pt>
                <c:pt idx="9">
                  <c:v>44592</c:v>
                </c:pt>
                <c:pt idx="10">
                  <c:v>44620</c:v>
                </c:pt>
                <c:pt idx="11">
                  <c:v>44651</c:v>
                </c:pt>
                <c:pt idx="12">
                  <c:v>44681</c:v>
                </c:pt>
                <c:pt idx="13">
                  <c:v>44712</c:v>
                </c:pt>
                <c:pt idx="14">
                  <c:v>44742</c:v>
                </c:pt>
                <c:pt idx="15">
                  <c:v>44773</c:v>
                </c:pt>
                <c:pt idx="16">
                  <c:v>44804</c:v>
                </c:pt>
                <c:pt idx="17">
                  <c:v>44834</c:v>
                </c:pt>
                <c:pt idx="18">
                  <c:v>44865</c:v>
                </c:pt>
                <c:pt idx="19">
                  <c:v>44895</c:v>
                </c:pt>
                <c:pt idx="20">
                  <c:v>44926</c:v>
                </c:pt>
                <c:pt idx="21">
                  <c:v>44957</c:v>
                </c:pt>
                <c:pt idx="22">
                  <c:v>44985</c:v>
                </c:pt>
                <c:pt idx="23">
                  <c:v>45016</c:v>
                </c:pt>
                <c:pt idx="24">
                  <c:v>45046</c:v>
                </c:pt>
                <c:pt idx="25">
                  <c:v>45077</c:v>
                </c:pt>
                <c:pt idx="26">
                  <c:v>45107</c:v>
                </c:pt>
                <c:pt idx="27">
                  <c:v>45138</c:v>
                </c:pt>
                <c:pt idx="28">
                  <c:v>45169</c:v>
                </c:pt>
                <c:pt idx="29">
                  <c:v>45199</c:v>
                </c:pt>
                <c:pt idx="30">
                  <c:v>45230</c:v>
                </c:pt>
                <c:pt idx="31">
                  <c:v>45260</c:v>
                </c:pt>
                <c:pt idx="32">
                  <c:v>45291</c:v>
                </c:pt>
                <c:pt idx="33">
                  <c:v>45322</c:v>
                </c:pt>
                <c:pt idx="34">
                  <c:v>45351</c:v>
                </c:pt>
                <c:pt idx="35">
                  <c:v>45382</c:v>
                </c:pt>
                <c:pt idx="36">
                  <c:v>45412</c:v>
                </c:pt>
                <c:pt idx="37">
                  <c:v>45443</c:v>
                </c:pt>
                <c:pt idx="38">
                  <c:v>45473</c:v>
                </c:pt>
                <c:pt idx="39">
                  <c:v>45504</c:v>
                </c:pt>
                <c:pt idx="40">
                  <c:v>45535</c:v>
                </c:pt>
                <c:pt idx="41">
                  <c:v>45565</c:v>
                </c:pt>
                <c:pt idx="42">
                  <c:v>45596</c:v>
                </c:pt>
                <c:pt idx="43">
                  <c:v>45626</c:v>
                </c:pt>
                <c:pt idx="44">
                  <c:v>45657</c:v>
                </c:pt>
                <c:pt idx="45">
                  <c:v>45688</c:v>
                </c:pt>
                <c:pt idx="46">
                  <c:v>45716</c:v>
                </c:pt>
                <c:pt idx="47">
                  <c:v>45747</c:v>
                </c:pt>
                <c:pt idx="48">
                  <c:v>45777</c:v>
                </c:pt>
                <c:pt idx="49">
                  <c:v>45808</c:v>
                </c:pt>
                <c:pt idx="50">
                  <c:v>45838</c:v>
                </c:pt>
                <c:pt idx="51">
                  <c:v>45869</c:v>
                </c:pt>
                <c:pt idx="52">
                  <c:v>45900</c:v>
                </c:pt>
                <c:pt idx="53">
                  <c:v>45930</c:v>
                </c:pt>
                <c:pt idx="54">
                  <c:v>45961</c:v>
                </c:pt>
                <c:pt idx="55">
                  <c:v>45991</c:v>
                </c:pt>
                <c:pt idx="56">
                  <c:v>46022</c:v>
                </c:pt>
                <c:pt idx="57">
                  <c:v>46053</c:v>
                </c:pt>
                <c:pt idx="58">
                  <c:v>46081</c:v>
                </c:pt>
                <c:pt idx="59">
                  <c:v>46112</c:v>
                </c:pt>
                <c:pt idx="60">
                  <c:v>46142</c:v>
                </c:pt>
                <c:pt idx="61">
                  <c:v>46173</c:v>
                </c:pt>
                <c:pt idx="62">
                  <c:v>46203</c:v>
                </c:pt>
                <c:pt idx="63">
                  <c:v>46234</c:v>
                </c:pt>
                <c:pt idx="64">
                  <c:v>46265</c:v>
                </c:pt>
                <c:pt idx="65">
                  <c:v>46295</c:v>
                </c:pt>
              </c:numCache>
            </c:numRef>
          </c:cat>
          <c:val>
            <c:numRef>
              <c:f>'Milestone Data'!$BH$23:$DU$23</c:f>
              <c:numCache>
                <c:formatCode>General</c:formatCode>
                <c:ptCount val="66"/>
                <c:pt idx="17" formatCode="yyyy\-mm\-dd;@">
                  <c:v>45763</c:v>
                </c:pt>
                <c:pt idx="18" formatCode="yyyy\-mm\-dd;@">
                  <c:v>45778</c:v>
                </c:pt>
                <c:pt idx="19" formatCode="yyyy\-mm\-dd;@">
                  <c:v>45826</c:v>
                </c:pt>
                <c:pt idx="20" formatCode="yyyy\-mm\-dd;@">
                  <c:v>45826</c:v>
                </c:pt>
                <c:pt idx="21" formatCode="yyyy\-mm\-dd;@">
                  <c:v>45826</c:v>
                </c:pt>
                <c:pt idx="22" formatCode="yyyy\-mm\-dd;@">
                  <c:v>45826</c:v>
                </c:pt>
                <c:pt idx="23" formatCode="yyyy\-mm\-dd;@">
                  <c:v>45826</c:v>
                </c:pt>
                <c:pt idx="24" formatCode="yyyy\-mm\-dd;@">
                  <c:v>45826</c:v>
                </c:pt>
                <c:pt idx="25" formatCode="yyyy\-mm\-dd;@">
                  <c:v>45859</c:v>
                </c:pt>
                <c:pt idx="26" formatCode="yyyy\-mm\-dd;@">
                  <c:v>45968</c:v>
                </c:pt>
                <c:pt idx="27" formatCode="yyyy\-mm\-dd;@">
                  <c:v>45909</c:v>
                </c:pt>
                <c:pt idx="28" formatCode="yyyy\-mm\-dd;@">
                  <c:v>45933</c:v>
                </c:pt>
                <c:pt idx="29" formatCode="yyyy\-mm\-dd;@">
                  <c:v>45912</c:v>
                </c:pt>
                <c:pt idx="30" formatCode="yyyy\-mm\-dd;@">
                  <c:v>46006</c:v>
                </c:pt>
                <c:pt idx="31" formatCode="yyyy\-mm\-dd;@">
                  <c:v>46029</c:v>
                </c:pt>
                <c:pt idx="32" formatCode="yyyy\-mm\-dd;@">
                  <c:v>46057</c:v>
                </c:pt>
                <c:pt idx="33" formatCode="yyyy\-mm\-dd;@">
                  <c:v>46077</c:v>
                </c:pt>
                <c:pt idx="34" formatCode="yyyy\-mm\-dd;@">
                  <c:v>46091</c:v>
                </c:pt>
                <c:pt idx="35" formatCode="yyyy\-mm\-dd;@">
                  <c:v>46091</c:v>
                </c:pt>
                <c:pt idx="36" formatCode="yyyy\-mm\-dd;@">
                  <c:v>46223</c:v>
                </c:pt>
                <c:pt idx="37" formatCode="yyyy\-mm\-dd;@">
                  <c:v>46223</c:v>
                </c:pt>
                <c:pt idx="38" formatCode="yyyy\-mm\-dd;@">
                  <c:v>46261</c:v>
                </c:pt>
                <c:pt idx="39" formatCode="yyyy\-mm\-dd;@">
                  <c:v>46260</c:v>
                </c:pt>
                <c:pt idx="40" formatCode="yyyy\-mm\-dd;@">
                  <c:v>46260</c:v>
                </c:pt>
                <c:pt idx="41" formatCode="yyyy\-mm\-dd;@">
                  <c:v>46261</c:v>
                </c:pt>
                <c:pt idx="42" formatCode="yyyy\-mm\-dd;@">
                  <c:v>46233</c:v>
                </c:pt>
                <c:pt idx="43" formatCode="yyyy\-mm\-dd;@">
                  <c:v>46258</c:v>
                </c:pt>
                <c:pt idx="44" formatCode="yyyy\-mm\-dd;@">
                  <c:v>46342</c:v>
                </c:pt>
                <c:pt idx="45" formatCode="yyyy\-mm\-dd;@">
                  <c:v>46328</c:v>
                </c:pt>
                <c:pt idx="46" formatCode="yyyy\-mm\-dd;@">
                  <c:v>46372</c:v>
                </c:pt>
                <c:pt idx="47" formatCode="yyyy\-mm\-dd;@">
                  <c:v>46337</c:v>
                </c:pt>
                <c:pt idx="48" formatCode="yyyy\-mm\-dd;@">
                  <c:v>46414</c:v>
                </c:pt>
                <c:pt idx="49" formatCode="yyyy\-mm\-dd;@">
                  <c:v>46423</c:v>
                </c:pt>
                <c:pt idx="50" formatCode="yyyy\-mm\-dd;@">
                  <c:v>46423</c:v>
                </c:pt>
                <c:pt idx="51" formatCode="yyyy\-mm\-dd;@">
                  <c:v>46470</c:v>
                </c:pt>
                <c:pt idx="52" formatCode="yyyy\-mm\-dd;@">
                  <c:v>46470</c:v>
                </c:pt>
                <c:pt idx="53" formatCode="yyyy\-mm\-dd;@">
                  <c:v>46470</c:v>
                </c:pt>
                <c:pt idx="54" formatCode="yyyy\-mm\-dd;@">
                  <c:v>46464</c:v>
                </c:pt>
                <c:pt idx="55" formatCode="yyyy\-mm\-dd;@">
                  <c:v>46486</c:v>
                </c:pt>
                <c:pt idx="56" formatCode="yyyy\-mm\-dd;@">
                  <c:v>46486</c:v>
                </c:pt>
                <c:pt idx="57" formatCode="yyyy\-mm\-dd;@">
                  <c:v>46486</c:v>
                </c:pt>
                <c:pt idx="58" formatCode="yyyy\-mm\-dd;@">
                  <c:v>46486</c:v>
                </c:pt>
                <c:pt idx="59" formatCode="yyyy\-mm\-dd;@">
                  <c:v>46486</c:v>
                </c:pt>
                <c:pt idx="60" formatCode="yyyy\-mm\-dd;@">
                  <c:v>46449</c:v>
                </c:pt>
                <c:pt idx="61" formatCode="yyyy\-mm\-dd;@">
                  <c:v>46449</c:v>
                </c:pt>
                <c:pt idx="62" formatCode="yyyy\-mm\-dd;@">
                  <c:v>46512</c:v>
                </c:pt>
                <c:pt idx="63" formatCode="yyyy\-mm\-dd;@">
                  <c:v>46500</c:v>
                </c:pt>
                <c:pt idx="64" formatCode="yyyy\-mm\-dd;@">
                  <c:v>46514</c:v>
                </c:pt>
              </c:numCache>
            </c:numRef>
          </c:val>
          <c:smooth val="1"/>
          <c:extLst>
            <c:ext xmlns:c16="http://schemas.microsoft.com/office/drawing/2014/chart" uri="{C3380CC4-5D6E-409C-BE32-E72D297353CC}">
              <c16:uniqueId val="{00000005-20DB-4A9F-860C-1C693D09D342}"/>
            </c:ext>
          </c:extLst>
        </c:ser>
        <c:ser>
          <c:idx val="5"/>
          <c:order val="6"/>
          <c:tx>
            <c:strRef>
              <c:f>'Milestone Data'!$C$24:$E$24</c:f>
              <c:strCache>
                <c:ptCount val="3"/>
                <c:pt idx="0">
                  <c:v>APTW Target Station services ready for connection to modules</c:v>
                </c:pt>
                <c:pt idx="1">
                  <c:v>-</c:v>
                </c:pt>
                <c:pt idx="2">
                  <c:v>14073</c:v>
                </c:pt>
              </c:strCache>
            </c:strRef>
          </c:tx>
          <c:spPr>
            <a:ln w="19050" cap="rnd" cmpd="sng" algn="ctr">
              <a:solidFill>
                <a:schemeClr val="accent6"/>
              </a:solidFill>
              <a:prstDash val="solid"/>
              <a:round/>
            </a:ln>
            <a:effectLst/>
          </c:spPr>
          <c:marker>
            <c:spPr>
              <a:solidFill>
                <a:schemeClr val="accent6"/>
              </a:solidFill>
              <a:ln w="6350" cap="flat" cmpd="sng" algn="ctr">
                <a:solidFill>
                  <a:schemeClr val="accent6"/>
                </a:solidFill>
                <a:prstDash val="solid"/>
                <a:round/>
              </a:ln>
              <a:effectLst/>
            </c:spPr>
          </c:marker>
          <c:dPt>
            <c:idx val="29"/>
            <c:bubble3D val="0"/>
            <c:extLst>
              <c:ext xmlns:c16="http://schemas.microsoft.com/office/drawing/2014/chart" uri="{C3380CC4-5D6E-409C-BE32-E72D297353CC}">
                <c16:uniqueId val="{00000006-20DB-4A9F-860C-1C693D09D342}"/>
              </c:ext>
            </c:extLst>
          </c:dPt>
          <c:cat>
            <c:numRef>
              <c:f>'Milestone Data'!$BH$2:$DU$2</c:f>
              <c:numCache>
                <c:formatCode>yyyy\-mm\-dd;@</c:formatCode>
                <c:ptCount val="66"/>
                <c:pt idx="0">
                  <c:v>44316</c:v>
                </c:pt>
                <c:pt idx="1">
                  <c:v>44347</c:v>
                </c:pt>
                <c:pt idx="2">
                  <c:v>44377</c:v>
                </c:pt>
                <c:pt idx="3">
                  <c:v>44408</c:v>
                </c:pt>
                <c:pt idx="4">
                  <c:v>44439</c:v>
                </c:pt>
                <c:pt idx="5">
                  <c:v>44469</c:v>
                </c:pt>
                <c:pt idx="6">
                  <c:v>44500</c:v>
                </c:pt>
                <c:pt idx="7">
                  <c:v>44530</c:v>
                </c:pt>
                <c:pt idx="8">
                  <c:v>44561</c:v>
                </c:pt>
                <c:pt idx="9">
                  <c:v>44592</c:v>
                </c:pt>
                <c:pt idx="10">
                  <c:v>44620</c:v>
                </c:pt>
                <c:pt idx="11">
                  <c:v>44651</c:v>
                </c:pt>
                <c:pt idx="12">
                  <c:v>44681</c:v>
                </c:pt>
                <c:pt idx="13">
                  <c:v>44712</c:v>
                </c:pt>
                <c:pt idx="14">
                  <c:v>44742</c:v>
                </c:pt>
                <c:pt idx="15">
                  <c:v>44773</c:v>
                </c:pt>
                <c:pt idx="16">
                  <c:v>44804</c:v>
                </c:pt>
                <c:pt idx="17">
                  <c:v>44834</c:v>
                </c:pt>
                <c:pt idx="18">
                  <c:v>44865</c:v>
                </c:pt>
                <c:pt idx="19">
                  <c:v>44895</c:v>
                </c:pt>
                <c:pt idx="20">
                  <c:v>44926</c:v>
                </c:pt>
                <c:pt idx="21">
                  <c:v>44957</c:v>
                </c:pt>
                <c:pt idx="22">
                  <c:v>44985</c:v>
                </c:pt>
                <c:pt idx="23">
                  <c:v>45016</c:v>
                </c:pt>
                <c:pt idx="24">
                  <c:v>45046</c:v>
                </c:pt>
                <c:pt idx="25">
                  <c:v>45077</c:v>
                </c:pt>
                <c:pt idx="26">
                  <c:v>45107</c:v>
                </c:pt>
                <c:pt idx="27">
                  <c:v>45138</c:v>
                </c:pt>
                <c:pt idx="28">
                  <c:v>45169</c:v>
                </c:pt>
                <c:pt idx="29">
                  <c:v>45199</c:v>
                </c:pt>
                <c:pt idx="30">
                  <c:v>45230</c:v>
                </c:pt>
                <c:pt idx="31">
                  <c:v>45260</c:v>
                </c:pt>
                <c:pt idx="32">
                  <c:v>45291</c:v>
                </c:pt>
                <c:pt idx="33">
                  <c:v>45322</c:v>
                </c:pt>
                <c:pt idx="34">
                  <c:v>45351</c:v>
                </c:pt>
                <c:pt idx="35">
                  <c:v>45382</c:v>
                </c:pt>
                <c:pt idx="36">
                  <c:v>45412</c:v>
                </c:pt>
                <c:pt idx="37">
                  <c:v>45443</c:v>
                </c:pt>
                <c:pt idx="38">
                  <c:v>45473</c:v>
                </c:pt>
                <c:pt idx="39">
                  <c:v>45504</c:v>
                </c:pt>
                <c:pt idx="40">
                  <c:v>45535</c:v>
                </c:pt>
                <c:pt idx="41">
                  <c:v>45565</c:v>
                </c:pt>
                <c:pt idx="42">
                  <c:v>45596</c:v>
                </c:pt>
                <c:pt idx="43">
                  <c:v>45626</c:v>
                </c:pt>
                <c:pt idx="44">
                  <c:v>45657</c:v>
                </c:pt>
                <c:pt idx="45">
                  <c:v>45688</c:v>
                </c:pt>
                <c:pt idx="46">
                  <c:v>45716</c:v>
                </c:pt>
                <c:pt idx="47">
                  <c:v>45747</c:v>
                </c:pt>
                <c:pt idx="48">
                  <c:v>45777</c:v>
                </c:pt>
                <c:pt idx="49">
                  <c:v>45808</c:v>
                </c:pt>
                <c:pt idx="50">
                  <c:v>45838</c:v>
                </c:pt>
                <c:pt idx="51">
                  <c:v>45869</c:v>
                </c:pt>
                <c:pt idx="52">
                  <c:v>45900</c:v>
                </c:pt>
                <c:pt idx="53">
                  <c:v>45930</c:v>
                </c:pt>
                <c:pt idx="54">
                  <c:v>45961</c:v>
                </c:pt>
                <c:pt idx="55">
                  <c:v>45991</c:v>
                </c:pt>
                <c:pt idx="56">
                  <c:v>46022</c:v>
                </c:pt>
                <c:pt idx="57">
                  <c:v>46053</c:v>
                </c:pt>
                <c:pt idx="58">
                  <c:v>46081</c:v>
                </c:pt>
                <c:pt idx="59">
                  <c:v>46112</c:v>
                </c:pt>
                <c:pt idx="60">
                  <c:v>46142</c:v>
                </c:pt>
                <c:pt idx="61">
                  <c:v>46173</c:v>
                </c:pt>
                <c:pt idx="62">
                  <c:v>46203</c:v>
                </c:pt>
                <c:pt idx="63">
                  <c:v>46234</c:v>
                </c:pt>
                <c:pt idx="64">
                  <c:v>46265</c:v>
                </c:pt>
                <c:pt idx="65">
                  <c:v>46295</c:v>
                </c:pt>
              </c:numCache>
            </c:numRef>
          </c:cat>
          <c:val>
            <c:numRef>
              <c:f>'Milestone Data'!$BH$24:$DU$24</c:f>
              <c:numCache>
                <c:formatCode>General</c:formatCode>
                <c:ptCount val="66"/>
                <c:pt idx="17" formatCode="yyyy\-mm\-dd;@">
                  <c:v>46175</c:v>
                </c:pt>
                <c:pt idx="18" formatCode="yyyy\-mm\-dd;@">
                  <c:v>46162</c:v>
                </c:pt>
                <c:pt idx="19" formatCode="yyyy\-mm\-dd;@">
                  <c:v>46168</c:v>
                </c:pt>
                <c:pt idx="20" formatCode="yyyy\-mm\-dd;@">
                  <c:v>46154</c:v>
                </c:pt>
                <c:pt idx="21" formatCode="yyyy\-mm\-dd;@">
                  <c:v>46154</c:v>
                </c:pt>
                <c:pt idx="22" formatCode="yyyy\-mm\-dd;@">
                  <c:v>46174</c:v>
                </c:pt>
                <c:pt idx="23" formatCode="yyyy\-mm\-dd;@">
                  <c:v>46184</c:v>
                </c:pt>
                <c:pt idx="24" formatCode="yyyy\-mm\-dd;@">
                  <c:v>46206</c:v>
                </c:pt>
                <c:pt idx="25" formatCode="yyyy\-mm\-dd;@">
                  <c:v>46241</c:v>
                </c:pt>
                <c:pt idx="26" formatCode="yyyy\-mm\-dd;@">
                  <c:v>46349</c:v>
                </c:pt>
                <c:pt idx="27" formatCode="yyyy\-mm\-dd;@">
                  <c:v>46350</c:v>
                </c:pt>
                <c:pt idx="28" formatCode="yyyy\-mm\-dd;@">
                  <c:v>46374</c:v>
                </c:pt>
                <c:pt idx="29" formatCode="yyyy\-mm\-dd;@">
                  <c:v>46353</c:v>
                </c:pt>
                <c:pt idx="30" formatCode="yyyy\-mm\-dd;@">
                  <c:v>46443</c:v>
                </c:pt>
                <c:pt idx="31" formatCode="yyyy\-mm\-dd;@">
                  <c:v>46458</c:v>
                </c:pt>
                <c:pt idx="32" formatCode="yyyy\-mm\-dd;@">
                  <c:v>46486</c:v>
                </c:pt>
                <c:pt idx="33" formatCode="yyyy\-mm\-dd;@">
                  <c:v>46505</c:v>
                </c:pt>
                <c:pt idx="34" formatCode="yyyy\-mm\-dd;@">
                  <c:v>46519</c:v>
                </c:pt>
                <c:pt idx="35" formatCode="yyyy\-mm\-dd;@">
                  <c:v>46519</c:v>
                </c:pt>
                <c:pt idx="36" formatCode="yyyy\-mm\-dd;@">
                  <c:v>46651</c:v>
                </c:pt>
                <c:pt idx="37" formatCode="yyyy\-mm\-dd;@">
                  <c:v>46651</c:v>
                </c:pt>
                <c:pt idx="38" formatCode="yyyy\-mm\-dd;@">
                  <c:v>46689</c:v>
                </c:pt>
                <c:pt idx="39" formatCode="yyyy\-mm\-dd;@">
                  <c:v>46688</c:v>
                </c:pt>
                <c:pt idx="40" formatCode="yyyy\-mm\-dd;@">
                  <c:v>46688</c:v>
                </c:pt>
                <c:pt idx="41" formatCode="yyyy\-mm\-dd;@">
                  <c:v>46261</c:v>
                </c:pt>
                <c:pt idx="42" formatCode="yyyy\-mm\-dd;@">
                  <c:v>46233</c:v>
                </c:pt>
                <c:pt idx="43" formatCode="yyyy\-mm\-dd;@">
                  <c:v>46258</c:v>
                </c:pt>
                <c:pt idx="44" formatCode="yyyy\-mm\-dd;@">
                  <c:v>46342</c:v>
                </c:pt>
                <c:pt idx="45" formatCode="yyyy\-mm\-dd;@">
                  <c:v>46328</c:v>
                </c:pt>
                <c:pt idx="46" formatCode="yyyy\-mm\-dd;@">
                  <c:v>46372</c:v>
                </c:pt>
                <c:pt idx="47" formatCode="yyyy\-mm\-dd;@">
                  <c:v>46303</c:v>
                </c:pt>
                <c:pt idx="48" formatCode="yyyy\-mm\-dd;@">
                  <c:v>46272</c:v>
                </c:pt>
                <c:pt idx="49" formatCode="yyyy\-mm\-dd;@">
                  <c:v>46391</c:v>
                </c:pt>
                <c:pt idx="50" formatCode="yyyy\-mm\-dd;@">
                  <c:v>46391</c:v>
                </c:pt>
                <c:pt idx="51" formatCode="yyyy\-mm\-dd;@">
                  <c:v>46440</c:v>
                </c:pt>
                <c:pt idx="52" formatCode="yyyy\-mm\-dd;@">
                  <c:v>46440</c:v>
                </c:pt>
                <c:pt idx="53" formatCode="yyyy\-mm\-dd;@">
                  <c:v>46409</c:v>
                </c:pt>
                <c:pt idx="54" formatCode="yyyy\-mm\-dd;@">
                  <c:v>46402</c:v>
                </c:pt>
                <c:pt idx="55" formatCode="yyyy\-mm\-dd;@">
                  <c:v>46444</c:v>
                </c:pt>
                <c:pt idx="56" formatCode="yyyy\-mm\-dd;@">
                  <c:v>46444</c:v>
                </c:pt>
                <c:pt idx="57" formatCode="yyyy\-mm\-dd;@">
                  <c:v>46423</c:v>
                </c:pt>
                <c:pt idx="58" formatCode="yyyy\-mm\-dd;@">
                  <c:v>46423</c:v>
                </c:pt>
                <c:pt idx="59" formatCode="yyyy\-mm\-dd;@">
                  <c:v>46428</c:v>
                </c:pt>
                <c:pt idx="60" formatCode="yyyy\-mm\-dd;@">
                  <c:v>46449</c:v>
                </c:pt>
                <c:pt idx="61" formatCode="yyyy\-mm\-dd;@">
                  <c:v>46449</c:v>
                </c:pt>
                <c:pt idx="62" formatCode="yyyy\-mm\-dd;@">
                  <c:v>46486</c:v>
                </c:pt>
                <c:pt idx="63" formatCode="yyyy\-mm\-dd;@">
                  <c:v>46500</c:v>
                </c:pt>
                <c:pt idx="64" formatCode="yyyy\-mm\-dd;@">
                  <c:v>46514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7-20DB-4A9F-860C-1C693D09D342}"/>
            </c:ext>
          </c:extLst>
        </c:ser>
        <c:ser>
          <c:idx val="15"/>
          <c:order val="7"/>
          <c:tx>
            <c:strRef>
              <c:f>'Milestone Data'!$C$22:$E$22</c:f>
              <c:strCache>
                <c:ptCount val="3"/>
                <c:pt idx="0">
                  <c:v>AETE Target Station Offline Assembly &amp; Functional Testing (at ISAC) Complete</c:v>
                </c:pt>
                <c:pt idx="1">
                  <c:v>-</c:v>
                </c:pt>
                <c:pt idx="2">
                  <c:v>9233</c:v>
                </c:pt>
              </c:strCache>
            </c:strRef>
          </c:tx>
          <c:spPr>
            <a:ln w="19050" cap="rnd" cmpd="sng" algn="ctr">
              <a:solidFill>
                <a:schemeClr val="accent4">
                  <a:lumMod val="80000"/>
                  <a:lumOff val="20000"/>
                </a:schemeClr>
              </a:solidFill>
              <a:prstDash val="solid"/>
              <a:round/>
            </a:ln>
            <a:effectLst/>
          </c:spPr>
          <c:marker>
            <c:spPr>
              <a:noFill/>
              <a:ln w="6350" cap="flat" cmpd="sng" algn="ctr">
                <a:solidFill>
                  <a:schemeClr val="accent4">
                    <a:lumMod val="80000"/>
                    <a:lumOff val="20000"/>
                  </a:schemeClr>
                </a:solidFill>
                <a:prstDash val="solid"/>
                <a:round/>
              </a:ln>
              <a:effectLst/>
            </c:spPr>
          </c:marker>
          <c:cat>
            <c:numRef>
              <c:f>'Milestone Data'!$BH$2:$DU$2</c:f>
              <c:numCache>
                <c:formatCode>yyyy\-mm\-dd;@</c:formatCode>
                <c:ptCount val="66"/>
                <c:pt idx="0">
                  <c:v>44316</c:v>
                </c:pt>
                <c:pt idx="1">
                  <c:v>44347</c:v>
                </c:pt>
                <c:pt idx="2">
                  <c:v>44377</c:v>
                </c:pt>
                <c:pt idx="3">
                  <c:v>44408</c:v>
                </c:pt>
                <c:pt idx="4">
                  <c:v>44439</c:v>
                </c:pt>
                <c:pt idx="5">
                  <c:v>44469</c:v>
                </c:pt>
                <c:pt idx="6">
                  <c:v>44500</c:v>
                </c:pt>
                <c:pt idx="7">
                  <c:v>44530</c:v>
                </c:pt>
                <c:pt idx="8">
                  <c:v>44561</c:v>
                </c:pt>
                <c:pt idx="9">
                  <c:v>44592</c:v>
                </c:pt>
                <c:pt idx="10">
                  <c:v>44620</c:v>
                </c:pt>
                <c:pt idx="11">
                  <c:v>44651</c:v>
                </c:pt>
                <c:pt idx="12">
                  <c:v>44681</c:v>
                </c:pt>
                <c:pt idx="13">
                  <c:v>44712</c:v>
                </c:pt>
                <c:pt idx="14">
                  <c:v>44742</c:v>
                </c:pt>
                <c:pt idx="15">
                  <c:v>44773</c:v>
                </c:pt>
                <c:pt idx="16">
                  <c:v>44804</c:v>
                </c:pt>
                <c:pt idx="17">
                  <c:v>44834</c:v>
                </c:pt>
                <c:pt idx="18">
                  <c:v>44865</c:v>
                </c:pt>
                <c:pt idx="19">
                  <c:v>44895</c:v>
                </c:pt>
                <c:pt idx="20">
                  <c:v>44926</c:v>
                </c:pt>
                <c:pt idx="21">
                  <c:v>44957</c:v>
                </c:pt>
                <c:pt idx="22">
                  <c:v>44985</c:v>
                </c:pt>
                <c:pt idx="23">
                  <c:v>45016</c:v>
                </c:pt>
                <c:pt idx="24">
                  <c:v>45046</c:v>
                </c:pt>
                <c:pt idx="25">
                  <c:v>45077</c:v>
                </c:pt>
                <c:pt idx="26">
                  <c:v>45107</c:v>
                </c:pt>
                <c:pt idx="27">
                  <c:v>45138</c:v>
                </c:pt>
                <c:pt idx="28">
                  <c:v>45169</c:v>
                </c:pt>
                <c:pt idx="29">
                  <c:v>45199</c:v>
                </c:pt>
                <c:pt idx="30">
                  <c:v>45230</c:v>
                </c:pt>
                <c:pt idx="31">
                  <c:v>45260</c:v>
                </c:pt>
                <c:pt idx="32">
                  <c:v>45291</c:v>
                </c:pt>
                <c:pt idx="33">
                  <c:v>45322</c:v>
                </c:pt>
                <c:pt idx="34">
                  <c:v>45351</c:v>
                </c:pt>
                <c:pt idx="35">
                  <c:v>45382</c:v>
                </c:pt>
                <c:pt idx="36">
                  <c:v>45412</c:v>
                </c:pt>
                <c:pt idx="37">
                  <c:v>45443</c:v>
                </c:pt>
                <c:pt idx="38">
                  <c:v>45473</c:v>
                </c:pt>
                <c:pt idx="39">
                  <c:v>45504</c:v>
                </c:pt>
                <c:pt idx="40">
                  <c:v>45535</c:v>
                </c:pt>
                <c:pt idx="41">
                  <c:v>45565</c:v>
                </c:pt>
                <c:pt idx="42">
                  <c:v>45596</c:v>
                </c:pt>
                <c:pt idx="43">
                  <c:v>45626</c:v>
                </c:pt>
                <c:pt idx="44">
                  <c:v>45657</c:v>
                </c:pt>
                <c:pt idx="45">
                  <c:v>45688</c:v>
                </c:pt>
                <c:pt idx="46">
                  <c:v>45716</c:v>
                </c:pt>
                <c:pt idx="47">
                  <c:v>45747</c:v>
                </c:pt>
                <c:pt idx="48">
                  <c:v>45777</c:v>
                </c:pt>
                <c:pt idx="49">
                  <c:v>45808</c:v>
                </c:pt>
                <c:pt idx="50">
                  <c:v>45838</c:v>
                </c:pt>
                <c:pt idx="51">
                  <c:v>45869</c:v>
                </c:pt>
                <c:pt idx="52">
                  <c:v>45900</c:v>
                </c:pt>
                <c:pt idx="53">
                  <c:v>45930</c:v>
                </c:pt>
                <c:pt idx="54">
                  <c:v>45961</c:v>
                </c:pt>
                <c:pt idx="55">
                  <c:v>45991</c:v>
                </c:pt>
                <c:pt idx="56">
                  <c:v>46022</c:v>
                </c:pt>
                <c:pt idx="57">
                  <c:v>46053</c:v>
                </c:pt>
                <c:pt idx="58">
                  <c:v>46081</c:v>
                </c:pt>
                <c:pt idx="59">
                  <c:v>46112</c:v>
                </c:pt>
                <c:pt idx="60">
                  <c:v>46142</c:v>
                </c:pt>
                <c:pt idx="61">
                  <c:v>46173</c:v>
                </c:pt>
                <c:pt idx="62">
                  <c:v>46203</c:v>
                </c:pt>
                <c:pt idx="63">
                  <c:v>46234</c:v>
                </c:pt>
                <c:pt idx="64">
                  <c:v>46265</c:v>
                </c:pt>
                <c:pt idx="65">
                  <c:v>46295</c:v>
                </c:pt>
              </c:numCache>
            </c:numRef>
          </c:cat>
          <c:val>
            <c:numRef>
              <c:f>'Milestone Data'!$BH$22:$DU$22</c:f>
              <c:numCache>
                <c:formatCode>yyyy\-mm\-dd;@</c:formatCode>
                <c:ptCount val="66"/>
                <c:pt idx="0">
                  <c:v>45111</c:v>
                </c:pt>
                <c:pt idx="1">
                  <c:v>45120</c:v>
                </c:pt>
                <c:pt idx="2">
                  <c:v>45111</c:v>
                </c:pt>
                <c:pt idx="3">
                  <c:v>45020</c:v>
                </c:pt>
                <c:pt idx="4">
                  <c:v>45096</c:v>
                </c:pt>
                <c:pt idx="5">
                  <c:v>45156</c:v>
                </c:pt>
                <c:pt idx="6">
                  <c:v>45267</c:v>
                </c:pt>
                <c:pt idx="7">
                  <c:v>45300</c:v>
                </c:pt>
                <c:pt idx="8">
                  <c:v>45293</c:v>
                </c:pt>
                <c:pt idx="9">
                  <c:v>45293</c:v>
                </c:pt>
                <c:pt idx="10">
                  <c:v>45294</c:v>
                </c:pt>
                <c:pt idx="11">
                  <c:v>45294</c:v>
                </c:pt>
                <c:pt idx="12">
                  <c:v>45349</c:v>
                </c:pt>
                <c:pt idx="13">
                  <c:v>45371</c:v>
                </c:pt>
                <c:pt idx="14">
                  <c:v>45425</c:v>
                </c:pt>
                <c:pt idx="15">
                  <c:v>45440</c:v>
                </c:pt>
                <c:pt idx="16">
                  <c:v>45456</c:v>
                </c:pt>
                <c:pt idx="17">
                  <c:v>45496</c:v>
                </c:pt>
                <c:pt idx="18">
                  <c:v>45505</c:v>
                </c:pt>
                <c:pt idx="19">
                  <c:v>45547</c:v>
                </c:pt>
                <c:pt idx="20">
                  <c:v>45547</c:v>
                </c:pt>
                <c:pt idx="21">
                  <c:v>45547</c:v>
                </c:pt>
                <c:pt idx="22">
                  <c:v>45547</c:v>
                </c:pt>
                <c:pt idx="23">
                  <c:v>45572</c:v>
                </c:pt>
                <c:pt idx="24">
                  <c:v>45587</c:v>
                </c:pt>
                <c:pt idx="25">
                  <c:v>45587</c:v>
                </c:pt>
                <c:pt idx="26">
                  <c:v>45587</c:v>
                </c:pt>
                <c:pt idx="27">
                  <c:v>45615</c:v>
                </c:pt>
                <c:pt idx="28">
                  <c:v>45615</c:v>
                </c:pt>
                <c:pt idx="29">
                  <c:v>45699</c:v>
                </c:pt>
                <c:pt idx="30">
                  <c:v>45721</c:v>
                </c:pt>
                <c:pt idx="31">
                  <c:v>45777</c:v>
                </c:pt>
                <c:pt idx="32">
                  <c:v>45777</c:v>
                </c:pt>
                <c:pt idx="33">
                  <c:v>45834</c:v>
                </c:pt>
                <c:pt idx="34">
                  <c:v>45834</c:v>
                </c:pt>
                <c:pt idx="35">
                  <c:v>45853</c:v>
                </c:pt>
                <c:pt idx="36">
                  <c:v>45853</c:v>
                </c:pt>
                <c:pt idx="37">
                  <c:v>45967</c:v>
                </c:pt>
                <c:pt idx="38">
                  <c:v>46056</c:v>
                </c:pt>
                <c:pt idx="39">
                  <c:v>46055</c:v>
                </c:pt>
                <c:pt idx="40">
                  <c:v>46055</c:v>
                </c:pt>
                <c:pt idx="41">
                  <c:v>46055</c:v>
                </c:pt>
                <c:pt idx="42">
                  <c:v>46056</c:v>
                </c:pt>
                <c:pt idx="43">
                  <c:v>46112</c:v>
                </c:pt>
                <c:pt idx="44">
                  <c:v>46139</c:v>
                </c:pt>
                <c:pt idx="45">
                  <c:v>46164</c:v>
                </c:pt>
                <c:pt idx="46">
                  <c:v>46164</c:v>
                </c:pt>
                <c:pt idx="47">
                  <c:v>46241</c:v>
                </c:pt>
                <c:pt idx="48">
                  <c:v>46318</c:v>
                </c:pt>
                <c:pt idx="49">
                  <c:v>46318</c:v>
                </c:pt>
                <c:pt idx="50">
                  <c:v>46318</c:v>
                </c:pt>
                <c:pt idx="51">
                  <c:v>46332</c:v>
                </c:pt>
                <c:pt idx="52">
                  <c:v>46332</c:v>
                </c:pt>
                <c:pt idx="53">
                  <c:v>46332</c:v>
                </c:pt>
                <c:pt idx="54">
                  <c:v>46311</c:v>
                </c:pt>
                <c:pt idx="55">
                  <c:v>46374</c:v>
                </c:pt>
                <c:pt idx="56">
                  <c:v>46409</c:v>
                </c:pt>
                <c:pt idx="57">
                  <c:v>46409</c:v>
                </c:pt>
                <c:pt idx="58">
                  <c:v>46409</c:v>
                </c:pt>
                <c:pt idx="59">
                  <c:v>46409</c:v>
                </c:pt>
                <c:pt idx="60">
                  <c:v>46409</c:v>
                </c:pt>
                <c:pt idx="61">
                  <c:v>46402</c:v>
                </c:pt>
                <c:pt idx="62">
                  <c:v>46367</c:v>
                </c:pt>
                <c:pt idx="63">
                  <c:v>46388</c:v>
                </c:pt>
                <c:pt idx="64">
                  <c:v>46374</c:v>
                </c:pt>
              </c:numCache>
            </c:numRef>
          </c:val>
          <c:smooth val="1"/>
          <c:extLst>
            <c:ext xmlns:c16="http://schemas.microsoft.com/office/drawing/2014/chart" uri="{C3380CC4-5D6E-409C-BE32-E72D297353CC}">
              <c16:uniqueId val="{00000008-20DB-4A9F-860C-1C693D09D342}"/>
            </c:ext>
          </c:extLst>
        </c:ser>
        <c:ser>
          <c:idx val="11"/>
          <c:order val="8"/>
          <c:tx>
            <c:strRef>
              <c:f>'Milestone Data'!$C$27:$E$27</c:f>
              <c:strCache>
                <c:ptCount val="3"/>
                <c:pt idx="0">
                  <c:v>APTW Target Station Offline Assembly &amp; Functional Testing Complete </c:v>
                </c:pt>
                <c:pt idx="1">
                  <c:v>-</c:v>
                </c:pt>
                <c:pt idx="2">
                  <c:v>10775</c:v>
                </c:pt>
              </c:strCache>
            </c:strRef>
          </c:tx>
          <c:spPr>
            <a:ln w="19050" cap="rnd" cmpd="sng" algn="ctr">
              <a:solidFill>
                <a:schemeClr val="accent6">
                  <a:lumMod val="60000"/>
                </a:schemeClr>
              </a:solidFill>
              <a:prstDash val="solid"/>
              <a:round/>
            </a:ln>
            <a:effectLst/>
          </c:spPr>
          <c:marker>
            <c:spPr>
              <a:solidFill>
                <a:schemeClr val="accent6">
                  <a:lumMod val="60000"/>
                </a:schemeClr>
              </a:solidFill>
              <a:ln w="6350" cap="flat" cmpd="sng" algn="ctr">
                <a:solidFill>
                  <a:schemeClr val="accent6">
                    <a:lumMod val="60000"/>
                  </a:schemeClr>
                </a:solidFill>
                <a:prstDash val="solid"/>
                <a:round/>
              </a:ln>
              <a:effectLst/>
            </c:spPr>
          </c:marker>
          <c:cat>
            <c:numRef>
              <c:f>'Milestone Data'!$BH$2:$DU$2</c:f>
              <c:numCache>
                <c:formatCode>yyyy\-mm\-dd;@</c:formatCode>
                <c:ptCount val="66"/>
                <c:pt idx="0">
                  <c:v>44316</c:v>
                </c:pt>
                <c:pt idx="1">
                  <c:v>44347</c:v>
                </c:pt>
                <c:pt idx="2">
                  <c:v>44377</c:v>
                </c:pt>
                <c:pt idx="3">
                  <c:v>44408</c:v>
                </c:pt>
                <c:pt idx="4">
                  <c:v>44439</c:v>
                </c:pt>
                <c:pt idx="5">
                  <c:v>44469</c:v>
                </c:pt>
                <c:pt idx="6">
                  <c:v>44500</c:v>
                </c:pt>
                <c:pt idx="7">
                  <c:v>44530</c:v>
                </c:pt>
                <c:pt idx="8">
                  <c:v>44561</c:v>
                </c:pt>
                <c:pt idx="9">
                  <c:v>44592</c:v>
                </c:pt>
                <c:pt idx="10">
                  <c:v>44620</c:v>
                </c:pt>
                <c:pt idx="11">
                  <c:v>44651</c:v>
                </c:pt>
                <c:pt idx="12">
                  <c:v>44681</c:v>
                </c:pt>
                <c:pt idx="13">
                  <c:v>44712</c:v>
                </c:pt>
                <c:pt idx="14">
                  <c:v>44742</c:v>
                </c:pt>
                <c:pt idx="15">
                  <c:v>44773</c:v>
                </c:pt>
                <c:pt idx="16">
                  <c:v>44804</c:v>
                </c:pt>
                <c:pt idx="17">
                  <c:v>44834</c:v>
                </c:pt>
                <c:pt idx="18">
                  <c:v>44865</c:v>
                </c:pt>
                <c:pt idx="19">
                  <c:v>44895</c:v>
                </c:pt>
                <c:pt idx="20">
                  <c:v>44926</c:v>
                </c:pt>
                <c:pt idx="21">
                  <c:v>44957</c:v>
                </c:pt>
                <c:pt idx="22">
                  <c:v>44985</c:v>
                </c:pt>
                <c:pt idx="23">
                  <c:v>45016</c:v>
                </c:pt>
                <c:pt idx="24">
                  <c:v>45046</c:v>
                </c:pt>
                <c:pt idx="25">
                  <c:v>45077</c:v>
                </c:pt>
                <c:pt idx="26">
                  <c:v>45107</c:v>
                </c:pt>
                <c:pt idx="27">
                  <c:v>45138</c:v>
                </c:pt>
                <c:pt idx="28">
                  <c:v>45169</c:v>
                </c:pt>
                <c:pt idx="29">
                  <c:v>45199</c:v>
                </c:pt>
                <c:pt idx="30">
                  <c:v>45230</c:v>
                </c:pt>
                <c:pt idx="31">
                  <c:v>45260</c:v>
                </c:pt>
                <c:pt idx="32">
                  <c:v>45291</c:v>
                </c:pt>
                <c:pt idx="33">
                  <c:v>45322</c:v>
                </c:pt>
                <c:pt idx="34">
                  <c:v>45351</c:v>
                </c:pt>
                <c:pt idx="35">
                  <c:v>45382</c:v>
                </c:pt>
                <c:pt idx="36">
                  <c:v>45412</c:v>
                </c:pt>
                <c:pt idx="37">
                  <c:v>45443</c:v>
                </c:pt>
                <c:pt idx="38">
                  <c:v>45473</c:v>
                </c:pt>
                <c:pt idx="39">
                  <c:v>45504</c:v>
                </c:pt>
                <c:pt idx="40">
                  <c:v>45535</c:v>
                </c:pt>
                <c:pt idx="41">
                  <c:v>45565</c:v>
                </c:pt>
                <c:pt idx="42">
                  <c:v>45596</c:v>
                </c:pt>
                <c:pt idx="43">
                  <c:v>45626</c:v>
                </c:pt>
                <c:pt idx="44">
                  <c:v>45657</c:v>
                </c:pt>
                <c:pt idx="45">
                  <c:v>45688</c:v>
                </c:pt>
                <c:pt idx="46">
                  <c:v>45716</c:v>
                </c:pt>
                <c:pt idx="47">
                  <c:v>45747</c:v>
                </c:pt>
                <c:pt idx="48">
                  <c:v>45777</c:v>
                </c:pt>
                <c:pt idx="49">
                  <c:v>45808</c:v>
                </c:pt>
                <c:pt idx="50">
                  <c:v>45838</c:v>
                </c:pt>
                <c:pt idx="51">
                  <c:v>45869</c:v>
                </c:pt>
                <c:pt idx="52">
                  <c:v>45900</c:v>
                </c:pt>
                <c:pt idx="53">
                  <c:v>45930</c:v>
                </c:pt>
                <c:pt idx="54">
                  <c:v>45961</c:v>
                </c:pt>
                <c:pt idx="55">
                  <c:v>45991</c:v>
                </c:pt>
                <c:pt idx="56">
                  <c:v>46022</c:v>
                </c:pt>
                <c:pt idx="57">
                  <c:v>46053</c:v>
                </c:pt>
                <c:pt idx="58">
                  <c:v>46081</c:v>
                </c:pt>
                <c:pt idx="59">
                  <c:v>46112</c:v>
                </c:pt>
                <c:pt idx="60">
                  <c:v>46142</c:v>
                </c:pt>
                <c:pt idx="61">
                  <c:v>46173</c:v>
                </c:pt>
                <c:pt idx="62">
                  <c:v>46203</c:v>
                </c:pt>
                <c:pt idx="63">
                  <c:v>46234</c:v>
                </c:pt>
                <c:pt idx="64">
                  <c:v>46265</c:v>
                </c:pt>
                <c:pt idx="65">
                  <c:v>46295</c:v>
                </c:pt>
              </c:numCache>
            </c:numRef>
          </c:cat>
          <c:val>
            <c:numRef>
              <c:f>'Milestone Data'!$BH$27:$DU$27</c:f>
              <c:numCache>
                <c:formatCode>yyyy\-mm\-dd;@</c:formatCode>
                <c:ptCount val="66"/>
                <c:pt idx="0">
                  <c:v>45216</c:v>
                </c:pt>
                <c:pt idx="1">
                  <c:v>45204</c:v>
                </c:pt>
                <c:pt idx="2">
                  <c:v>45219</c:v>
                </c:pt>
                <c:pt idx="3">
                  <c:v>45218</c:v>
                </c:pt>
                <c:pt idx="4">
                  <c:v>45363</c:v>
                </c:pt>
                <c:pt idx="5">
                  <c:v>45425</c:v>
                </c:pt>
                <c:pt idx="6">
                  <c:v>45422</c:v>
                </c:pt>
                <c:pt idx="7">
                  <c:v>45734</c:v>
                </c:pt>
                <c:pt idx="8">
                  <c:v>45727</c:v>
                </c:pt>
                <c:pt idx="9">
                  <c:v>45727</c:v>
                </c:pt>
                <c:pt idx="10">
                  <c:v>45728</c:v>
                </c:pt>
                <c:pt idx="11">
                  <c:v>45728</c:v>
                </c:pt>
                <c:pt idx="12">
                  <c:v>45769</c:v>
                </c:pt>
                <c:pt idx="13">
                  <c:v>45776</c:v>
                </c:pt>
                <c:pt idx="14">
                  <c:v>45860</c:v>
                </c:pt>
                <c:pt idx="15">
                  <c:v>45860</c:v>
                </c:pt>
                <c:pt idx="16">
                  <c:v>45895</c:v>
                </c:pt>
                <c:pt idx="17">
                  <c:v>45924</c:v>
                </c:pt>
                <c:pt idx="18">
                  <c:v>45994</c:v>
                </c:pt>
                <c:pt idx="19">
                  <c:v>46042</c:v>
                </c:pt>
                <c:pt idx="20">
                  <c:v>46042</c:v>
                </c:pt>
                <c:pt idx="21">
                  <c:v>46042</c:v>
                </c:pt>
                <c:pt idx="22">
                  <c:v>46042</c:v>
                </c:pt>
                <c:pt idx="23">
                  <c:v>46065</c:v>
                </c:pt>
                <c:pt idx="24">
                  <c:v>46080</c:v>
                </c:pt>
                <c:pt idx="25">
                  <c:v>46080</c:v>
                </c:pt>
                <c:pt idx="26">
                  <c:v>46080</c:v>
                </c:pt>
                <c:pt idx="27">
                  <c:v>46107</c:v>
                </c:pt>
                <c:pt idx="28">
                  <c:v>46050</c:v>
                </c:pt>
                <c:pt idx="29">
                  <c:v>46127</c:v>
                </c:pt>
                <c:pt idx="30">
                  <c:v>46148</c:v>
                </c:pt>
                <c:pt idx="31">
                  <c:v>46202</c:v>
                </c:pt>
                <c:pt idx="32">
                  <c:v>46232</c:v>
                </c:pt>
                <c:pt idx="33">
                  <c:v>46232</c:v>
                </c:pt>
                <c:pt idx="34">
                  <c:v>46232</c:v>
                </c:pt>
                <c:pt idx="35">
                  <c:v>46232</c:v>
                </c:pt>
                <c:pt idx="36">
                  <c:v>46232</c:v>
                </c:pt>
                <c:pt idx="37">
                  <c:v>46232</c:v>
                </c:pt>
                <c:pt idx="38">
                  <c:v>46232</c:v>
                </c:pt>
                <c:pt idx="39">
                  <c:v>46280</c:v>
                </c:pt>
                <c:pt idx="40">
                  <c:v>46280</c:v>
                </c:pt>
                <c:pt idx="41">
                  <c:v>46280</c:v>
                </c:pt>
                <c:pt idx="42">
                  <c:v>46280</c:v>
                </c:pt>
                <c:pt idx="43">
                  <c:v>46381</c:v>
                </c:pt>
                <c:pt idx="44">
                  <c:v>46370</c:v>
                </c:pt>
                <c:pt idx="45">
                  <c:v>46262</c:v>
                </c:pt>
                <c:pt idx="46">
                  <c:v>46262</c:v>
                </c:pt>
                <c:pt idx="47">
                  <c:v>46262</c:v>
                </c:pt>
                <c:pt idx="48">
                  <c:v>46325</c:v>
                </c:pt>
                <c:pt idx="49">
                  <c:v>46195</c:v>
                </c:pt>
                <c:pt idx="50">
                  <c:v>46195</c:v>
                </c:pt>
                <c:pt idx="51">
                  <c:v>46234</c:v>
                </c:pt>
                <c:pt idx="52">
                  <c:v>46234</c:v>
                </c:pt>
                <c:pt idx="53">
                  <c:v>46206</c:v>
                </c:pt>
                <c:pt idx="54">
                  <c:v>46206</c:v>
                </c:pt>
                <c:pt idx="55">
                  <c:v>46206</c:v>
                </c:pt>
                <c:pt idx="56">
                  <c:v>46206</c:v>
                </c:pt>
                <c:pt idx="57">
                  <c:v>46287</c:v>
                </c:pt>
                <c:pt idx="58">
                  <c:v>46287</c:v>
                </c:pt>
                <c:pt idx="59">
                  <c:v>46290</c:v>
                </c:pt>
                <c:pt idx="60">
                  <c:v>46304</c:v>
                </c:pt>
                <c:pt idx="61">
                  <c:v>46304</c:v>
                </c:pt>
                <c:pt idx="62">
                  <c:v>46302</c:v>
                </c:pt>
                <c:pt idx="63">
                  <c:v>46302</c:v>
                </c:pt>
                <c:pt idx="64">
                  <c:v>46339</c:v>
                </c:pt>
              </c:numCache>
            </c:numRef>
          </c:val>
          <c:smooth val="1"/>
          <c:extLst>
            <c:ext xmlns:c16="http://schemas.microsoft.com/office/drawing/2014/chart" uri="{C3380CC4-5D6E-409C-BE32-E72D297353CC}">
              <c16:uniqueId val="{00000009-20DB-4A9F-860C-1C693D09D342}"/>
            </c:ext>
          </c:extLst>
        </c:ser>
        <c:ser>
          <c:idx val="8"/>
          <c:order val="9"/>
          <c:tx>
            <c:strRef>
              <c:f>'Milestone Data'!$C$64:$E$64</c:f>
              <c:strCache>
                <c:ptCount val="3"/>
                <c:pt idx="0">
                  <c:v>Medical Module Design review - COMPLETE</c:v>
                </c:pt>
                <c:pt idx="1">
                  <c:v>-</c:v>
                </c:pt>
                <c:pt idx="2">
                  <c:v>14630</c:v>
                </c:pt>
              </c:strCache>
            </c:strRef>
          </c:tx>
          <c:spPr>
            <a:ln w="19050" cap="rnd" cmpd="sng" algn="ctr">
              <a:solidFill>
                <a:schemeClr val="accent3">
                  <a:lumMod val="60000"/>
                </a:schemeClr>
              </a:solidFill>
              <a:prstDash val="sysDash"/>
              <a:round/>
            </a:ln>
            <a:effectLst/>
          </c:spPr>
          <c:marker>
            <c:symbol val="none"/>
          </c:marker>
          <c:dPt>
            <c:idx val="49"/>
            <c:marker>
              <c:symbol val="auto"/>
            </c:marker>
            <c:bubble3D val="0"/>
            <c:extLst>
              <c:ext xmlns:c16="http://schemas.microsoft.com/office/drawing/2014/chart" uri="{C3380CC4-5D6E-409C-BE32-E72D297353CC}">
                <c16:uniqueId val="{0000000A-20DB-4A9F-860C-1C693D09D342}"/>
              </c:ext>
            </c:extLst>
          </c:dPt>
          <c:val>
            <c:numRef>
              <c:f>'Milestone Data'!$BH$64:$DU$64</c:f>
              <c:numCache>
                <c:formatCode>General</c:formatCode>
                <c:ptCount val="66"/>
                <c:pt idx="33" formatCode="yyyy\-mm\-dd;@">
                  <c:v>45793</c:v>
                </c:pt>
                <c:pt idx="34" formatCode="yyyy\-mm\-dd;@">
                  <c:v>45804</c:v>
                </c:pt>
                <c:pt idx="35" formatCode="yyyy\-mm\-dd;@">
                  <c:v>45831</c:v>
                </c:pt>
                <c:pt idx="36" formatCode="yyyy\-mm\-dd;@">
                  <c:v>45831</c:v>
                </c:pt>
                <c:pt idx="37" formatCode="yyyy\-mm\-dd;@">
                  <c:v>45831</c:v>
                </c:pt>
                <c:pt idx="38" formatCode="yyyy\-mm\-dd;@">
                  <c:v>45831</c:v>
                </c:pt>
                <c:pt idx="39" formatCode="yyyy\-mm\-dd;@">
                  <c:v>45856</c:v>
                </c:pt>
                <c:pt idx="40" formatCode="yyyy\-mm\-dd;@">
                  <c:v>45856</c:v>
                </c:pt>
                <c:pt idx="41" formatCode="yyyy\-mm\-dd;@">
                  <c:v>45856</c:v>
                </c:pt>
                <c:pt idx="42" formatCode="yyyy\-mm\-dd;@">
                  <c:v>45856</c:v>
                </c:pt>
                <c:pt idx="43" formatCode="yyyy\-mm\-dd;@">
                  <c:v>45856</c:v>
                </c:pt>
                <c:pt idx="44" formatCode="yyyy\-mm\-dd;@">
                  <c:v>45856</c:v>
                </c:pt>
                <c:pt idx="45" formatCode="yyyy\-mm\-dd;@">
                  <c:v>46139</c:v>
                </c:pt>
                <c:pt idx="46" formatCode="yyyy\-mm\-dd;@">
                  <c:v>46101</c:v>
                </c:pt>
                <c:pt idx="47" formatCode="yyyy\-mm\-dd;@">
                  <c:v>46101</c:v>
                </c:pt>
                <c:pt idx="48" formatCode="yyyy\-mm\-dd;@">
                  <c:v>46101</c:v>
                </c:pt>
                <c:pt idx="49" formatCode="yyyy\-mm\-dd;@">
                  <c:v>46101</c:v>
                </c:pt>
                <c:pt idx="50" formatCode="yyyy\-mm\-dd;@">
                  <c:v>46101</c:v>
                </c:pt>
                <c:pt idx="51" formatCode="yyyy\-mm\-dd;@">
                  <c:v>46129</c:v>
                </c:pt>
                <c:pt idx="52" formatCode="yyyy\-mm\-dd;@">
                  <c:v>46150</c:v>
                </c:pt>
                <c:pt idx="53" formatCode="yyyy\-mm\-dd;@">
                  <c:v>46150</c:v>
                </c:pt>
                <c:pt idx="54" formatCode="yyyy\-mm\-dd;@">
                  <c:v>46150</c:v>
                </c:pt>
                <c:pt idx="55" formatCode="yyyy\-mm\-dd;@">
                  <c:v>46150</c:v>
                </c:pt>
                <c:pt idx="56" formatCode="yyyy\-mm\-dd;@">
                  <c:v>46150</c:v>
                </c:pt>
                <c:pt idx="57" formatCode="yyyy\-mm\-dd;@">
                  <c:v>46150</c:v>
                </c:pt>
                <c:pt idx="58" formatCode="yyyy\-mm\-dd;@">
                  <c:v>46290</c:v>
                </c:pt>
                <c:pt idx="59" formatCode="yyyy\-mm\-dd;@">
                  <c:v>46290</c:v>
                </c:pt>
                <c:pt idx="60" formatCode="yyyy\-mm\-dd;@">
                  <c:v>46290</c:v>
                </c:pt>
                <c:pt idx="61" formatCode="yyyy\-mm\-dd;@">
                  <c:v>46325</c:v>
                </c:pt>
                <c:pt idx="62" formatCode="yyyy\-mm\-dd;@">
                  <c:v>46325</c:v>
                </c:pt>
                <c:pt idx="63" formatCode="yyyy\-mm\-dd;@">
                  <c:v>46325</c:v>
                </c:pt>
                <c:pt idx="64" formatCode="yyyy\-mm\-dd;@">
                  <c:v>46325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B-20DB-4A9F-860C-1C693D09D342}"/>
            </c:ext>
          </c:extLst>
        </c:ser>
        <c:ser>
          <c:idx val="9"/>
          <c:order val="10"/>
          <c:tx>
            <c:strRef>
              <c:f>'Milestone Data'!$C$65:$E$65</c:f>
              <c:strCache>
                <c:ptCount val="3"/>
                <c:pt idx="0">
                  <c:v>Medical Module ready to transfer into hot cell - COMPLETE</c:v>
                </c:pt>
                <c:pt idx="1">
                  <c:v>-</c:v>
                </c:pt>
                <c:pt idx="2">
                  <c:v>14632</c:v>
                </c:pt>
              </c:strCache>
            </c:strRef>
          </c:tx>
          <c:spPr>
            <a:ln w="19050" cap="rnd" cmpd="sng" algn="ctr">
              <a:solidFill>
                <a:schemeClr val="accent4">
                  <a:lumMod val="60000"/>
                </a:schemeClr>
              </a:solidFill>
              <a:prstDash val="solid"/>
              <a:round/>
            </a:ln>
            <a:effectLst/>
          </c:spPr>
          <c:marker>
            <c:spPr>
              <a:solidFill>
                <a:schemeClr val="accent4">
                  <a:lumMod val="60000"/>
                </a:schemeClr>
              </a:solidFill>
              <a:ln w="6350" cap="flat" cmpd="sng" algn="ctr">
                <a:solidFill>
                  <a:schemeClr val="accent4">
                    <a:lumMod val="60000"/>
                  </a:schemeClr>
                </a:solidFill>
                <a:prstDash val="solid"/>
                <a:round/>
              </a:ln>
              <a:effectLst/>
            </c:spPr>
          </c:marker>
          <c:val>
            <c:numRef>
              <c:f>'Milestone Data'!$BH$65:$DU$65</c:f>
              <c:numCache>
                <c:formatCode>General</c:formatCode>
                <c:ptCount val="66"/>
                <c:pt idx="34" formatCode="yyyy\-mm\-dd;@">
                  <c:v>45833</c:v>
                </c:pt>
                <c:pt idx="35" formatCode="yyyy\-mm\-dd;@">
                  <c:v>45861</c:v>
                </c:pt>
                <c:pt idx="36" formatCode="yyyy\-mm\-dd;@">
                  <c:v>45861</c:v>
                </c:pt>
                <c:pt idx="37" formatCode="yyyy\-mm\-dd;@">
                  <c:v>45861</c:v>
                </c:pt>
                <c:pt idx="38" formatCode="yyyy\-mm\-dd;@">
                  <c:v>45861</c:v>
                </c:pt>
                <c:pt idx="39" formatCode="yyyy\-mm\-dd;@">
                  <c:v>45888</c:v>
                </c:pt>
                <c:pt idx="40" formatCode="yyyy\-mm\-dd;@">
                  <c:v>45888</c:v>
                </c:pt>
                <c:pt idx="41" formatCode="yyyy\-mm\-dd;@">
                  <c:v>46189</c:v>
                </c:pt>
                <c:pt idx="42" formatCode="yyyy\-mm\-dd;@">
                  <c:v>46189</c:v>
                </c:pt>
                <c:pt idx="43" formatCode="yyyy\-mm\-dd;@">
                  <c:v>46189</c:v>
                </c:pt>
                <c:pt idx="44" formatCode="yyyy\-mm\-dd;@">
                  <c:v>46189</c:v>
                </c:pt>
                <c:pt idx="45" formatCode="yyyy\-mm\-dd;@">
                  <c:v>46265</c:v>
                </c:pt>
                <c:pt idx="46" formatCode="yyyy\-mm\-dd;@">
                  <c:v>46265</c:v>
                </c:pt>
                <c:pt idx="47" formatCode="yyyy\-mm\-dd;@">
                  <c:v>46265</c:v>
                </c:pt>
                <c:pt idx="48" formatCode="yyyy\-mm\-dd;@">
                  <c:v>46265</c:v>
                </c:pt>
                <c:pt idx="49" formatCode="yyyy\-mm\-dd;@">
                  <c:v>46373</c:v>
                </c:pt>
                <c:pt idx="50" formatCode="yyyy\-mm\-dd;@">
                  <c:v>46373</c:v>
                </c:pt>
                <c:pt idx="51" formatCode="yyyy\-mm\-dd;@">
                  <c:v>46373</c:v>
                </c:pt>
                <c:pt idx="52" formatCode="yyyy\-mm\-dd;@">
                  <c:v>46373</c:v>
                </c:pt>
                <c:pt idx="53" formatCode="yyyy\-mm\-dd;@">
                  <c:v>46373</c:v>
                </c:pt>
                <c:pt idx="54" formatCode="yyyy\-mm\-dd;@">
                  <c:v>46373</c:v>
                </c:pt>
                <c:pt idx="55" formatCode="yyyy\-mm\-dd;@">
                  <c:v>46384</c:v>
                </c:pt>
                <c:pt idx="56" formatCode="yyyy\-mm\-dd;@">
                  <c:v>46402</c:v>
                </c:pt>
                <c:pt idx="57" formatCode="yyyy\-mm\-dd;@">
                  <c:v>46402</c:v>
                </c:pt>
                <c:pt idx="58" formatCode="yyyy\-mm\-dd;@">
                  <c:v>46360</c:v>
                </c:pt>
                <c:pt idx="59" formatCode="yyyy\-mm\-dd;@">
                  <c:v>46346</c:v>
                </c:pt>
                <c:pt idx="60" formatCode="yyyy\-mm\-dd;@">
                  <c:v>46346</c:v>
                </c:pt>
                <c:pt idx="61" formatCode="yyyy\-mm\-dd;@">
                  <c:v>46381</c:v>
                </c:pt>
                <c:pt idx="62" formatCode="yyyy\-mm\-dd;@">
                  <c:v>46381</c:v>
                </c:pt>
                <c:pt idx="63" formatCode="yyyy\-mm\-dd;@">
                  <c:v>46381</c:v>
                </c:pt>
                <c:pt idx="64" formatCode="yyyy\-mm\-dd;@">
                  <c:v>46381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C-20DB-4A9F-860C-1C693D09D342}"/>
            </c:ext>
          </c:extLst>
        </c:ser>
        <c:ser>
          <c:idx val="10"/>
          <c:order val="11"/>
          <c:tx>
            <c:strRef>
              <c:f>'Milestone Data'!$C$66:$E$66</c:f>
              <c:strCache>
                <c:ptCount val="3"/>
                <c:pt idx="0">
                  <c:v>Medical Module ready for commissioning</c:v>
                </c:pt>
                <c:pt idx="1">
                  <c:v>-</c:v>
                </c:pt>
                <c:pt idx="2">
                  <c:v>15184</c:v>
                </c:pt>
              </c:strCache>
            </c:strRef>
          </c:tx>
          <c:spPr>
            <a:ln w="19050" cap="rnd" cmpd="sng" algn="ctr">
              <a:solidFill>
                <a:schemeClr val="accent5">
                  <a:lumMod val="60000"/>
                </a:schemeClr>
              </a:solidFill>
              <a:prstDash val="solid"/>
              <a:round/>
            </a:ln>
            <a:effectLst/>
          </c:spPr>
          <c:marker>
            <c:symbol val="none"/>
          </c:marker>
          <c:val>
            <c:numRef>
              <c:f>'Milestone Data'!$BH$66:$DU$66</c:f>
              <c:numCache>
                <c:formatCode>General</c:formatCode>
                <c:ptCount val="66"/>
                <c:pt idx="42" formatCode="yyyy\-mm\-dd;@">
                  <c:v>46316</c:v>
                </c:pt>
                <c:pt idx="43" formatCode="yyyy\-mm\-dd;@">
                  <c:v>46461</c:v>
                </c:pt>
                <c:pt idx="44" formatCode="yyyy\-mm\-dd;@">
                  <c:v>46448</c:v>
                </c:pt>
                <c:pt idx="45" formatCode="yyyy\-mm\-dd;@">
                  <c:v>46349</c:v>
                </c:pt>
                <c:pt idx="46" formatCode="yyyy\-mm\-dd;@">
                  <c:v>46349</c:v>
                </c:pt>
                <c:pt idx="47" formatCode="yyyy\-mm\-dd;@">
                  <c:v>46349</c:v>
                </c:pt>
                <c:pt idx="48" formatCode="yyyy\-mm\-dd;@">
                  <c:v>46423</c:v>
                </c:pt>
                <c:pt idx="49" formatCode="yyyy\-mm\-dd;@">
                  <c:v>46457</c:v>
                </c:pt>
                <c:pt idx="50" formatCode="yyyy\-mm\-dd;@">
                  <c:v>46457</c:v>
                </c:pt>
                <c:pt idx="51" formatCode="yyyy\-mm\-dd;@">
                  <c:v>46457</c:v>
                </c:pt>
                <c:pt idx="52" formatCode="yyyy\-mm\-dd;@">
                  <c:v>46457</c:v>
                </c:pt>
                <c:pt idx="53" formatCode="yyyy\-mm\-dd;@">
                  <c:v>46457</c:v>
                </c:pt>
                <c:pt idx="54" formatCode="yyyy\-mm\-dd;@">
                  <c:v>46457</c:v>
                </c:pt>
                <c:pt idx="55" formatCode="yyyy\-mm\-dd;@">
                  <c:v>46468</c:v>
                </c:pt>
                <c:pt idx="56" formatCode="yyyy\-mm\-dd;@">
                  <c:v>46486</c:v>
                </c:pt>
                <c:pt idx="57" formatCode="yyyy\-mm\-dd;@">
                  <c:v>46486</c:v>
                </c:pt>
                <c:pt idx="58" formatCode="yyyy\-mm\-dd;@">
                  <c:v>46444</c:v>
                </c:pt>
                <c:pt idx="59" formatCode="yyyy\-mm\-dd;@">
                  <c:v>46430</c:v>
                </c:pt>
                <c:pt idx="60" formatCode="yyyy\-mm\-dd;@">
                  <c:v>46430</c:v>
                </c:pt>
                <c:pt idx="61" formatCode="yyyy\-mm\-dd;@">
                  <c:v>46465</c:v>
                </c:pt>
                <c:pt idx="62" formatCode="yyyy\-mm\-dd;@">
                  <c:v>46465</c:v>
                </c:pt>
                <c:pt idx="63" formatCode="yyyy\-mm\-dd;@">
                  <c:v>46465</c:v>
                </c:pt>
                <c:pt idx="64" formatCode="yyyy\-mm\-dd;@">
                  <c:v>46465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D-20DB-4A9F-860C-1C693D09D342}"/>
            </c:ext>
          </c:extLst>
        </c:ser>
        <c:ser>
          <c:idx val="3"/>
          <c:order val="12"/>
          <c:tx>
            <c:strRef>
              <c:f>'Milestone Data'!$C$25:$E$25</c:f>
              <c:strCache>
                <c:ptCount val="3"/>
                <c:pt idx="0">
                  <c:v>APTW T/IS FE Assembly Complete</c:v>
                </c:pt>
                <c:pt idx="1">
                  <c:v>-</c:v>
                </c:pt>
                <c:pt idx="2">
                  <c:v>14058</c:v>
                </c:pt>
              </c:strCache>
            </c:strRef>
          </c:tx>
          <c:spPr>
            <a:ln>
              <a:solidFill>
                <a:srgbClr val="00B050"/>
              </a:solidFill>
            </a:ln>
          </c:spPr>
          <c:marker>
            <c:symbol val="none"/>
          </c:marker>
          <c:cat>
            <c:numRef>
              <c:f>'Milestone Data'!$BH$2:$DU$2</c:f>
              <c:numCache>
                <c:formatCode>yyyy\-mm\-dd;@</c:formatCode>
                <c:ptCount val="66"/>
                <c:pt idx="0">
                  <c:v>44316</c:v>
                </c:pt>
                <c:pt idx="1">
                  <c:v>44347</c:v>
                </c:pt>
                <c:pt idx="2">
                  <c:v>44377</c:v>
                </c:pt>
                <c:pt idx="3">
                  <c:v>44408</c:v>
                </c:pt>
                <c:pt idx="4">
                  <c:v>44439</c:v>
                </c:pt>
                <c:pt idx="5">
                  <c:v>44469</c:v>
                </c:pt>
                <c:pt idx="6">
                  <c:v>44500</c:v>
                </c:pt>
                <c:pt idx="7">
                  <c:v>44530</c:v>
                </c:pt>
                <c:pt idx="8">
                  <c:v>44561</c:v>
                </c:pt>
                <c:pt idx="9">
                  <c:v>44592</c:v>
                </c:pt>
                <c:pt idx="10">
                  <c:v>44620</c:v>
                </c:pt>
                <c:pt idx="11">
                  <c:v>44651</c:v>
                </c:pt>
                <c:pt idx="12">
                  <c:v>44681</c:v>
                </c:pt>
                <c:pt idx="13">
                  <c:v>44712</c:v>
                </c:pt>
                <c:pt idx="14">
                  <c:v>44742</c:v>
                </c:pt>
                <c:pt idx="15">
                  <c:v>44773</c:v>
                </c:pt>
                <c:pt idx="16">
                  <c:v>44804</c:v>
                </c:pt>
                <c:pt idx="17">
                  <c:v>44834</c:v>
                </c:pt>
                <c:pt idx="18">
                  <c:v>44865</c:v>
                </c:pt>
                <c:pt idx="19">
                  <c:v>44895</c:v>
                </c:pt>
                <c:pt idx="20">
                  <c:v>44926</c:v>
                </c:pt>
                <c:pt idx="21">
                  <c:v>44957</c:v>
                </c:pt>
                <c:pt idx="22">
                  <c:v>44985</c:v>
                </c:pt>
                <c:pt idx="23">
                  <c:v>45016</c:v>
                </c:pt>
                <c:pt idx="24">
                  <c:v>45046</c:v>
                </c:pt>
                <c:pt idx="25">
                  <c:v>45077</c:v>
                </c:pt>
                <c:pt idx="26">
                  <c:v>45107</c:v>
                </c:pt>
                <c:pt idx="27">
                  <c:v>45138</c:v>
                </c:pt>
                <c:pt idx="28">
                  <c:v>45169</c:v>
                </c:pt>
                <c:pt idx="29">
                  <c:v>45199</c:v>
                </c:pt>
                <c:pt idx="30">
                  <c:v>45230</c:v>
                </c:pt>
                <c:pt idx="31">
                  <c:v>45260</c:v>
                </c:pt>
                <c:pt idx="32">
                  <c:v>45291</c:v>
                </c:pt>
                <c:pt idx="33">
                  <c:v>45322</c:v>
                </c:pt>
                <c:pt idx="34">
                  <c:v>45351</c:v>
                </c:pt>
                <c:pt idx="35">
                  <c:v>45382</c:v>
                </c:pt>
                <c:pt idx="36">
                  <c:v>45412</c:v>
                </c:pt>
                <c:pt idx="37">
                  <c:v>45443</c:v>
                </c:pt>
                <c:pt idx="38">
                  <c:v>45473</c:v>
                </c:pt>
                <c:pt idx="39">
                  <c:v>45504</c:v>
                </c:pt>
                <c:pt idx="40">
                  <c:v>45535</c:v>
                </c:pt>
                <c:pt idx="41">
                  <c:v>45565</c:v>
                </c:pt>
                <c:pt idx="42">
                  <c:v>45596</c:v>
                </c:pt>
                <c:pt idx="43">
                  <c:v>45626</c:v>
                </c:pt>
                <c:pt idx="44">
                  <c:v>45657</c:v>
                </c:pt>
                <c:pt idx="45">
                  <c:v>45688</c:v>
                </c:pt>
                <c:pt idx="46">
                  <c:v>45716</c:v>
                </c:pt>
                <c:pt idx="47">
                  <c:v>45747</c:v>
                </c:pt>
                <c:pt idx="48">
                  <c:v>45777</c:v>
                </c:pt>
                <c:pt idx="49">
                  <c:v>45808</c:v>
                </c:pt>
                <c:pt idx="50">
                  <c:v>45838</c:v>
                </c:pt>
                <c:pt idx="51">
                  <c:v>45869</c:v>
                </c:pt>
                <c:pt idx="52">
                  <c:v>45900</c:v>
                </c:pt>
                <c:pt idx="53">
                  <c:v>45930</c:v>
                </c:pt>
                <c:pt idx="54">
                  <c:v>45961</c:v>
                </c:pt>
                <c:pt idx="55">
                  <c:v>45991</c:v>
                </c:pt>
                <c:pt idx="56">
                  <c:v>46022</c:v>
                </c:pt>
                <c:pt idx="57">
                  <c:v>46053</c:v>
                </c:pt>
                <c:pt idx="58">
                  <c:v>46081</c:v>
                </c:pt>
                <c:pt idx="59">
                  <c:v>46112</c:v>
                </c:pt>
                <c:pt idx="60">
                  <c:v>46142</c:v>
                </c:pt>
                <c:pt idx="61">
                  <c:v>46173</c:v>
                </c:pt>
                <c:pt idx="62">
                  <c:v>46203</c:v>
                </c:pt>
                <c:pt idx="63">
                  <c:v>46234</c:v>
                </c:pt>
                <c:pt idx="64">
                  <c:v>46265</c:v>
                </c:pt>
                <c:pt idx="65">
                  <c:v>46295</c:v>
                </c:pt>
              </c:numCache>
            </c:numRef>
          </c:cat>
          <c:val>
            <c:numRef>
              <c:f>'Milestone Data'!$BH$25:$DU$25</c:f>
              <c:numCache>
                <c:formatCode>General</c:formatCode>
                <c:ptCount val="66"/>
                <c:pt idx="17" formatCode="yyyy\-mm\-dd;@">
                  <c:v>45821</c:v>
                </c:pt>
                <c:pt idx="18" formatCode="yyyy\-mm\-dd;@">
                  <c:v>45671</c:v>
                </c:pt>
                <c:pt idx="19" formatCode="yyyy\-mm\-dd;@">
                  <c:v>45671</c:v>
                </c:pt>
                <c:pt idx="20" formatCode="yyyy\-mm\-dd;@">
                  <c:v>45671</c:v>
                </c:pt>
                <c:pt idx="21" formatCode="yyyy\-mm\-dd;@">
                  <c:v>45671</c:v>
                </c:pt>
                <c:pt idx="22" formatCode="yyyy\-mm\-dd;@">
                  <c:v>45671</c:v>
                </c:pt>
                <c:pt idx="23" formatCode="yyyy\-mm\-dd;@">
                  <c:v>45694</c:v>
                </c:pt>
                <c:pt idx="24" formatCode="yyyy\-mm\-dd;@">
                  <c:v>45709</c:v>
                </c:pt>
                <c:pt idx="25" formatCode="yyyy\-mm\-dd;@">
                  <c:v>45709</c:v>
                </c:pt>
                <c:pt idx="26" formatCode="yyyy\-mm\-dd;@">
                  <c:v>45709</c:v>
                </c:pt>
                <c:pt idx="27" formatCode="yyyy\-mm\-dd;@">
                  <c:v>45736</c:v>
                </c:pt>
                <c:pt idx="28" formatCode="yyyy\-mm\-dd;@">
                  <c:v>45736</c:v>
                </c:pt>
                <c:pt idx="29" formatCode="yyyy\-mm\-dd;@">
                  <c:v>45817</c:v>
                </c:pt>
                <c:pt idx="30" formatCode="yyyy\-mm\-dd;@">
                  <c:v>45838</c:v>
                </c:pt>
                <c:pt idx="31" formatCode="yyyy\-mm\-dd;@">
                  <c:v>45894</c:v>
                </c:pt>
                <c:pt idx="32" formatCode="yyyy\-mm\-dd;@">
                  <c:v>45475</c:v>
                </c:pt>
                <c:pt idx="33" formatCode="yyyy\-mm\-dd;@">
                  <c:v>45475</c:v>
                </c:pt>
                <c:pt idx="34" formatCode="yyyy\-mm\-dd;@">
                  <c:v>45506</c:v>
                </c:pt>
                <c:pt idx="35" formatCode="yyyy\-mm\-dd;@">
                  <c:v>45506</c:v>
                </c:pt>
                <c:pt idx="36" formatCode="yyyy\-mm\-dd;@">
                  <c:v>45506</c:v>
                </c:pt>
                <c:pt idx="37" formatCode="yyyy\-mm\-dd;@">
                  <c:v>45506</c:v>
                </c:pt>
                <c:pt idx="38" formatCode="yyyy\-mm\-dd;@">
                  <c:v>45534</c:v>
                </c:pt>
                <c:pt idx="39" formatCode="yyyy\-mm\-dd;@">
                  <c:v>45534</c:v>
                </c:pt>
                <c:pt idx="40" formatCode="yyyy\-mm\-dd;@">
                  <c:v>45562</c:v>
                </c:pt>
                <c:pt idx="41" formatCode="yyyy\-mm\-dd;@">
                  <c:v>45562</c:v>
                </c:pt>
                <c:pt idx="42" formatCode="yyyy\-mm\-dd;@">
                  <c:v>45614</c:v>
                </c:pt>
                <c:pt idx="43" formatCode="yyyy\-mm\-dd;@">
                  <c:v>45614</c:v>
                </c:pt>
              </c:numCache>
            </c:numRef>
          </c:val>
          <c:smooth val="1"/>
          <c:extLst>
            <c:ext xmlns:c16="http://schemas.microsoft.com/office/drawing/2014/chart" uri="{C3380CC4-5D6E-409C-BE32-E72D297353CC}">
              <c16:uniqueId val="{0000000E-20DB-4A9F-860C-1C693D09D342}"/>
            </c:ext>
          </c:extLst>
        </c:ser>
        <c:ser>
          <c:idx val="14"/>
          <c:order val="13"/>
          <c:tx>
            <c:strRef>
              <c:f>'Milestone Data'!$C$21:$E$21</c:f>
              <c:strCache>
                <c:ptCount val="3"/>
                <c:pt idx="0">
                  <c:v>AETE T/IS FE Assembly Complete</c:v>
                </c:pt>
                <c:pt idx="1">
                  <c:v>-</c:v>
                </c:pt>
                <c:pt idx="2">
                  <c:v>10342</c:v>
                </c:pt>
              </c:strCache>
            </c:strRef>
          </c:tx>
          <c:spPr>
            <a:ln>
              <a:solidFill>
                <a:srgbClr val="00B050"/>
              </a:solidFill>
            </a:ln>
          </c:spPr>
          <c:marker>
            <c:symbol val="none"/>
          </c:marker>
          <c:cat>
            <c:numRef>
              <c:f>'Milestone Data'!$BH$2:$DU$2</c:f>
              <c:numCache>
                <c:formatCode>yyyy\-mm\-dd;@</c:formatCode>
                <c:ptCount val="66"/>
                <c:pt idx="0">
                  <c:v>44316</c:v>
                </c:pt>
                <c:pt idx="1">
                  <c:v>44347</c:v>
                </c:pt>
                <c:pt idx="2">
                  <c:v>44377</c:v>
                </c:pt>
                <c:pt idx="3">
                  <c:v>44408</c:v>
                </c:pt>
                <c:pt idx="4">
                  <c:v>44439</c:v>
                </c:pt>
                <c:pt idx="5">
                  <c:v>44469</c:v>
                </c:pt>
                <c:pt idx="6">
                  <c:v>44500</c:v>
                </c:pt>
                <c:pt idx="7">
                  <c:v>44530</c:v>
                </c:pt>
                <c:pt idx="8">
                  <c:v>44561</c:v>
                </c:pt>
                <c:pt idx="9">
                  <c:v>44592</c:v>
                </c:pt>
                <c:pt idx="10">
                  <c:v>44620</c:v>
                </c:pt>
                <c:pt idx="11">
                  <c:v>44651</c:v>
                </c:pt>
                <c:pt idx="12">
                  <c:v>44681</c:v>
                </c:pt>
                <c:pt idx="13">
                  <c:v>44712</c:v>
                </c:pt>
                <c:pt idx="14">
                  <c:v>44742</c:v>
                </c:pt>
                <c:pt idx="15">
                  <c:v>44773</c:v>
                </c:pt>
                <c:pt idx="16">
                  <c:v>44804</c:v>
                </c:pt>
                <c:pt idx="17">
                  <c:v>44834</c:v>
                </c:pt>
                <c:pt idx="18">
                  <c:v>44865</c:v>
                </c:pt>
                <c:pt idx="19">
                  <c:v>44895</c:v>
                </c:pt>
                <c:pt idx="20">
                  <c:v>44926</c:v>
                </c:pt>
                <c:pt idx="21">
                  <c:v>44957</c:v>
                </c:pt>
                <c:pt idx="22">
                  <c:v>44985</c:v>
                </c:pt>
                <c:pt idx="23">
                  <c:v>45016</c:v>
                </c:pt>
                <c:pt idx="24">
                  <c:v>45046</c:v>
                </c:pt>
                <c:pt idx="25">
                  <c:v>45077</c:v>
                </c:pt>
                <c:pt idx="26">
                  <c:v>45107</c:v>
                </c:pt>
                <c:pt idx="27">
                  <c:v>45138</c:v>
                </c:pt>
                <c:pt idx="28">
                  <c:v>45169</c:v>
                </c:pt>
                <c:pt idx="29">
                  <c:v>45199</c:v>
                </c:pt>
                <c:pt idx="30">
                  <c:v>45230</c:v>
                </c:pt>
                <c:pt idx="31">
                  <c:v>45260</c:v>
                </c:pt>
                <c:pt idx="32">
                  <c:v>45291</c:v>
                </c:pt>
                <c:pt idx="33">
                  <c:v>45322</c:v>
                </c:pt>
                <c:pt idx="34">
                  <c:v>45351</c:v>
                </c:pt>
                <c:pt idx="35">
                  <c:v>45382</c:v>
                </c:pt>
                <c:pt idx="36">
                  <c:v>45412</c:v>
                </c:pt>
                <c:pt idx="37">
                  <c:v>45443</c:v>
                </c:pt>
                <c:pt idx="38">
                  <c:v>45473</c:v>
                </c:pt>
                <c:pt idx="39">
                  <c:v>45504</c:v>
                </c:pt>
                <c:pt idx="40">
                  <c:v>45535</c:v>
                </c:pt>
                <c:pt idx="41">
                  <c:v>45565</c:v>
                </c:pt>
                <c:pt idx="42">
                  <c:v>45596</c:v>
                </c:pt>
                <c:pt idx="43">
                  <c:v>45626</c:v>
                </c:pt>
                <c:pt idx="44">
                  <c:v>45657</c:v>
                </c:pt>
                <c:pt idx="45">
                  <c:v>45688</c:v>
                </c:pt>
                <c:pt idx="46">
                  <c:v>45716</c:v>
                </c:pt>
                <c:pt idx="47">
                  <c:v>45747</c:v>
                </c:pt>
                <c:pt idx="48">
                  <c:v>45777</c:v>
                </c:pt>
                <c:pt idx="49">
                  <c:v>45808</c:v>
                </c:pt>
                <c:pt idx="50">
                  <c:v>45838</c:v>
                </c:pt>
                <c:pt idx="51">
                  <c:v>45869</c:v>
                </c:pt>
                <c:pt idx="52">
                  <c:v>45900</c:v>
                </c:pt>
                <c:pt idx="53">
                  <c:v>45930</c:v>
                </c:pt>
                <c:pt idx="54">
                  <c:v>45961</c:v>
                </c:pt>
                <c:pt idx="55">
                  <c:v>45991</c:v>
                </c:pt>
                <c:pt idx="56">
                  <c:v>46022</c:v>
                </c:pt>
                <c:pt idx="57">
                  <c:v>46053</c:v>
                </c:pt>
                <c:pt idx="58">
                  <c:v>46081</c:v>
                </c:pt>
                <c:pt idx="59">
                  <c:v>46112</c:v>
                </c:pt>
                <c:pt idx="60">
                  <c:v>46142</c:v>
                </c:pt>
                <c:pt idx="61">
                  <c:v>46173</c:v>
                </c:pt>
                <c:pt idx="62">
                  <c:v>46203</c:v>
                </c:pt>
                <c:pt idx="63">
                  <c:v>46234</c:v>
                </c:pt>
                <c:pt idx="64">
                  <c:v>46265</c:v>
                </c:pt>
                <c:pt idx="65">
                  <c:v>46295</c:v>
                </c:pt>
              </c:numCache>
            </c:numRef>
          </c:cat>
          <c:val>
            <c:numRef>
              <c:f>'Milestone Data'!$BH$21:$DU$21</c:f>
              <c:numCache>
                <c:formatCode>yyyy\-mm\-dd;@</c:formatCode>
                <c:ptCount val="66"/>
                <c:pt idx="0">
                  <c:v>44785</c:v>
                </c:pt>
                <c:pt idx="1">
                  <c:v>44767</c:v>
                </c:pt>
                <c:pt idx="2">
                  <c:v>44767</c:v>
                </c:pt>
                <c:pt idx="3">
                  <c:v>44767</c:v>
                </c:pt>
                <c:pt idx="4">
                  <c:v>44767</c:v>
                </c:pt>
                <c:pt idx="5">
                  <c:v>44767</c:v>
                </c:pt>
                <c:pt idx="6">
                  <c:v>44907</c:v>
                </c:pt>
                <c:pt idx="7">
                  <c:v>44911</c:v>
                </c:pt>
                <c:pt idx="8">
                  <c:v>44904</c:v>
                </c:pt>
                <c:pt idx="9">
                  <c:v>44904</c:v>
                </c:pt>
                <c:pt idx="10">
                  <c:v>44971</c:v>
                </c:pt>
                <c:pt idx="11">
                  <c:v>44971</c:v>
                </c:pt>
                <c:pt idx="12">
                  <c:v>45009</c:v>
                </c:pt>
                <c:pt idx="13">
                  <c:v>45016</c:v>
                </c:pt>
                <c:pt idx="14">
                  <c:v>45103</c:v>
                </c:pt>
                <c:pt idx="15">
                  <c:v>45103</c:v>
                </c:pt>
                <c:pt idx="16">
                  <c:v>45134</c:v>
                </c:pt>
                <c:pt idx="17">
                  <c:v>45134</c:v>
                </c:pt>
                <c:pt idx="18">
                  <c:v>45134</c:v>
                </c:pt>
                <c:pt idx="19">
                  <c:v>45128</c:v>
                </c:pt>
                <c:pt idx="20">
                  <c:v>45135</c:v>
                </c:pt>
                <c:pt idx="21">
                  <c:v>45135</c:v>
                </c:pt>
                <c:pt idx="22">
                  <c:v>45176</c:v>
                </c:pt>
                <c:pt idx="23">
                  <c:v>45133</c:v>
                </c:pt>
                <c:pt idx="24">
                  <c:v>45133</c:v>
                </c:pt>
                <c:pt idx="25">
                  <c:v>45135</c:v>
                </c:pt>
                <c:pt idx="26">
                  <c:v>45198</c:v>
                </c:pt>
                <c:pt idx="27">
                  <c:v>45258</c:v>
                </c:pt>
                <c:pt idx="28">
                  <c:v>45258</c:v>
                </c:pt>
                <c:pt idx="29">
                  <c:v>45343</c:v>
                </c:pt>
                <c:pt idx="30">
                  <c:v>45343</c:v>
                </c:pt>
                <c:pt idx="31">
                  <c:v>45343</c:v>
                </c:pt>
                <c:pt idx="32">
                  <c:v>45401</c:v>
                </c:pt>
                <c:pt idx="33">
                  <c:v>45401</c:v>
                </c:pt>
                <c:pt idx="34">
                  <c:v>45457</c:v>
                </c:pt>
                <c:pt idx="35">
                  <c:v>45457</c:v>
                </c:pt>
                <c:pt idx="36">
                  <c:v>45478</c:v>
                </c:pt>
                <c:pt idx="37">
                  <c:v>45478</c:v>
                </c:pt>
                <c:pt idx="38">
                  <c:v>45492</c:v>
                </c:pt>
                <c:pt idx="39">
                  <c:v>45506</c:v>
                </c:pt>
                <c:pt idx="40">
                  <c:v>45534</c:v>
                </c:pt>
                <c:pt idx="41">
                  <c:v>45575</c:v>
                </c:pt>
                <c:pt idx="42">
                  <c:v>45575</c:v>
                </c:pt>
              </c:numCache>
            </c:numRef>
          </c:val>
          <c:smooth val="1"/>
          <c:extLst>
            <c:ext xmlns:c16="http://schemas.microsoft.com/office/drawing/2014/chart" uri="{C3380CC4-5D6E-409C-BE32-E72D297353CC}">
              <c16:uniqueId val="{0000000F-20DB-4A9F-860C-1C693D09D342}"/>
            </c:ext>
          </c:extLst>
        </c:ser>
        <c:ser>
          <c:idx val="0"/>
          <c:order val="14"/>
          <c:tx>
            <c:strRef>
              <c:f>'Milestone Data'!$C$20:$E$20</c:f>
              <c:strCache>
                <c:ptCount val="3"/>
                <c:pt idx="0">
                  <c:v>AETE T/IS FE Detailed Design Complete</c:v>
                </c:pt>
                <c:pt idx="1">
                  <c:v>-</c:v>
                </c:pt>
                <c:pt idx="2">
                  <c:v>13991</c:v>
                </c:pt>
              </c:strCache>
            </c:strRef>
          </c:tx>
          <c:spPr>
            <a:ln>
              <a:solidFill>
                <a:srgbClr val="00B050"/>
              </a:solidFill>
            </a:ln>
          </c:spPr>
          <c:marker>
            <c:symbol val="none"/>
          </c:marker>
          <c:cat>
            <c:numRef>
              <c:f>'Milestone Data'!$BH$2:$DU$2</c:f>
              <c:numCache>
                <c:formatCode>yyyy\-mm\-dd;@</c:formatCode>
                <c:ptCount val="66"/>
                <c:pt idx="0">
                  <c:v>44316</c:v>
                </c:pt>
                <c:pt idx="1">
                  <c:v>44347</c:v>
                </c:pt>
                <c:pt idx="2">
                  <c:v>44377</c:v>
                </c:pt>
                <c:pt idx="3">
                  <c:v>44408</c:v>
                </c:pt>
                <c:pt idx="4">
                  <c:v>44439</c:v>
                </c:pt>
                <c:pt idx="5">
                  <c:v>44469</c:v>
                </c:pt>
                <c:pt idx="6">
                  <c:v>44500</c:v>
                </c:pt>
                <c:pt idx="7">
                  <c:v>44530</c:v>
                </c:pt>
                <c:pt idx="8">
                  <c:v>44561</c:v>
                </c:pt>
                <c:pt idx="9">
                  <c:v>44592</c:v>
                </c:pt>
                <c:pt idx="10">
                  <c:v>44620</c:v>
                </c:pt>
                <c:pt idx="11">
                  <c:v>44651</c:v>
                </c:pt>
                <c:pt idx="12">
                  <c:v>44681</c:v>
                </c:pt>
                <c:pt idx="13">
                  <c:v>44712</c:v>
                </c:pt>
                <c:pt idx="14">
                  <c:v>44742</c:v>
                </c:pt>
                <c:pt idx="15">
                  <c:v>44773</c:v>
                </c:pt>
                <c:pt idx="16">
                  <c:v>44804</c:v>
                </c:pt>
                <c:pt idx="17">
                  <c:v>44834</c:v>
                </c:pt>
                <c:pt idx="18">
                  <c:v>44865</c:v>
                </c:pt>
                <c:pt idx="19">
                  <c:v>44895</c:v>
                </c:pt>
                <c:pt idx="20">
                  <c:v>44926</c:v>
                </c:pt>
                <c:pt idx="21">
                  <c:v>44957</c:v>
                </c:pt>
                <c:pt idx="22">
                  <c:v>44985</c:v>
                </c:pt>
                <c:pt idx="23">
                  <c:v>45016</c:v>
                </c:pt>
                <c:pt idx="24">
                  <c:v>45046</c:v>
                </c:pt>
                <c:pt idx="25">
                  <c:v>45077</c:v>
                </c:pt>
                <c:pt idx="26">
                  <c:v>45107</c:v>
                </c:pt>
                <c:pt idx="27">
                  <c:v>45138</c:v>
                </c:pt>
                <c:pt idx="28">
                  <c:v>45169</c:v>
                </c:pt>
                <c:pt idx="29">
                  <c:v>45199</c:v>
                </c:pt>
                <c:pt idx="30">
                  <c:v>45230</c:v>
                </c:pt>
                <c:pt idx="31">
                  <c:v>45260</c:v>
                </c:pt>
                <c:pt idx="32">
                  <c:v>45291</c:v>
                </c:pt>
                <c:pt idx="33">
                  <c:v>45322</c:v>
                </c:pt>
                <c:pt idx="34">
                  <c:v>45351</c:v>
                </c:pt>
                <c:pt idx="35">
                  <c:v>45382</c:v>
                </c:pt>
                <c:pt idx="36">
                  <c:v>45412</c:v>
                </c:pt>
                <c:pt idx="37">
                  <c:v>45443</c:v>
                </c:pt>
                <c:pt idx="38">
                  <c:v>45473</c:v>
                </c:pt>
                <c:pt idx="39">
                  <c:v>45504</c:v>
                </c:pt>
                <c:pt idx="40">
                  <c:v>45535</c:v>
                </c:pt>
                <c:pt idx="41">
                  <c:v>45565</c:v>
                </c:pt>
                <c:pt idx="42">
                  <c:v>45596</c:v>
                </c:pt>
                <c:pt idx="43">
                  <c:v>45626</c:v>
                </c:pt>
                <c:pt idx="44">
                  <c:v>45657</c:v>
                </c:pt>
                <c:pt idx="45">
                  <c:v>45688</c:v>
                </c:pt>
                <c:pt idx="46">
                  <c:v>45716</c:v>
                </c:pt>
                <c:pt idx="47">
                  <c:v>45747</c:v>
                </c:pt>
                <c:pt idx="48">
                  <c:v>45777</c:v>
                </c:pt>
                <c:pt idx="49">
                  <c:v>45808</c:v>
                </c:pt>
                <c:pt idx="50">
                  <c:v>45838</c:v>
                </c:pt>
                <c:pt idx="51">
                  <c:v>45869</c:v>
                </c:pt>
                <c:pt idx="52">
                  <c:v>45900</c:v>
                </c:pt>
                <c:pt idx="53">
                  <c:v>45930</c:v>
                </c:pt>
                <c:pt idx="54">
                  <c:v>45961</c:v>
                </c:pt>
                <c:pt idx="55">
                  <c:v>45991</c:v>
                </c:pt>
                <c:pt idx="56">
                  <c:v>46022</c:v>
                </c:pt>
                <c:pt idx="57">
                  <c:v>46053</c:v>
                </c:pt>
                <c:pt idx="58">
                  <c:v>46081</c:v>
                </c:pt>
                <c:pt idx="59">
                  <c:v>46112</c:v>
                </c:pt>
                <c:pt idx="60">
                  <c:v>46142</c:v>
                </c:pt>
                <c:pt idx="61">
                  <c:v>46173</c:v>
                </c:pt>
                <c:pt idx="62">
                  <c:v>46203</c:v>
                </c:pt>
                <c:pt idx="63">
                  <c:v>46234</c:v>
                </c:pt>
                <c:pt idx="64">
                  <c:v>46265</c:v>
                </c:pt>
                <c:pt idx="65">
                  <c:v>46295</c:v>
                </c:pt>
              </c:numCache>
            </c:numRef>
          </c:cat>
          <c:val>
            <c:numRef>
              <c:f>'Milestone Data'!$BH$20:$DU$20</c:f>
              <c:numCache>
                <c:formatCode>General</c:formatCode>
                <c:ptCount val="66"/>
                <c:pt idx="13" formatCode="yyyy\-mm\-dd;@">
                  <c:v>44778</c:v>
                </c:pt>
                <c:pt idx="14" formatCode="yyyy\-mm\-dd;@">
                  <c:v>44802</c:v>
                </c:pt>
                <c:pt idx="15" formatCode="yyyy\-mm\-dd;@">
                  <c:v>44802</c:v>
                </c:pt>
                <c:pt idx="16" formatCode="yyyy\-mm\-dd;@">
                  <c:v>44834</c:v>
                </c:pt>
                <c:pt idx="17" formatCode="yyyy\-mm\-dd;@">
                  <c:v>44834</c:v>
                </c:pt>
              </c:numCache>
            </c:numRef>
          </c:val>
          <c:smooth val="1"/>
          <c:extLst>
            <c:ext xmlns:c16="http://schemas.microsoft.com/office/drawing/2014/chart" uri="{C3380CC4-5D6E-409C-BE32-E72D297353CC}">
              <c16:uniqueId val="{00000010-20DB-4A9F-860C-1C693D09D342}"/>
            </c:ext>
          </c:extLst>
        </c:ser>
        <c:ser>
          <c:idx val="6"/>
          <c:order val="15"/>
          <c:tx>
            <c:strRef>
              <c:f>'Milestone Data'!$C$19:$E$19</c:f>
              <c:strCache>
                <c:ptCount val="3"/>
                <c:pt idx="0">
                  <c:v>AETE Design Critical TISA testing Complete</c:v>
                </c:pt>
                <c:pt idx="1">
                  <c:v>-</c:v>
                </c:pt>
                <c:pt idx="2">
                  <c:v>10544</c:v>
                </c:pt>
              </c:strCache>
            </c:strRef>
          </c:tx>
          <c:spPr>
            <a:ln>
              <a:solidFill>
                <a:srgbClr val="00B050"/>
              </a:solidFill>
            </a:ln>
          </c:spPr>
          <c:marker>
            <c:symbol val="none"/>
          </c:marker>
          <c:cat>
            <c:numRef>
              <c:f>'Milestone Data'!$BH$2:$DU$2</c:f>
              <c:numCache>
                <c:formatCode>yyyy\-mm\-dd;@</c:formatCode>
                <c:ptCount val="66"/>
                <c:pt idx="0">
                  <c:v>44316</c:v>
                </c:pt>
                <c:pt idx="1">
                  <c:v>44347</c:v>
                </c:pt>
                <c:pt idx="2">
                  <c:v>44377</c:v>
                </c:pt>
                <c:pt idx="3">
                  <c:v>44408</c:v>
                </c:pt>
                <c:pt idx="4">
                  <c:v>44439</c:v>
                </c:pt>
                <c:pt idx="5">
                  <c:v>44469</c:v>
                </c:pt>
                <c:pt idx="6">
                  <c:v>44500</c:v>
                </c:pt>
                <c:pt idx="7">
                  <c:v>44530</c:v>
                </c:pt>
                <c:pt idx="8">
                  <c:v>44561</c:v>
                </c:pt>
                <c:pt idx="9">
                  <c:v>44592</c:v>
                </c:pt>
                <c:pt idx="10">
                  <c:v>44620</c:v>
                </c:pt>
                <c:pt idx="11">
                  <c:v>44651</c:v>
                </c:pt>
                <c:pt idx="12">
                  <c:v>44681</c:v>
                </c:pt>
                <c:pt idx="13">
                  <c:v>44712</c:v>
                </c:pt>
                <c:pt idx="14">
                  <c:v>44742</c:v>
                </c:pt>
                <c:pt idx="15">
                  <c:v>44773</c:v>
                </c:pt>
                <c:pt idx="16">
                  <c:v>44804</c:v>
                </c:pt>
                <c:pt idx="17">
                  <c:v>44834</c:v>
                </c:pt>
                <c:pt idx="18">
                  <c:v>44865</c:v>
                </c:pt>
                <c:pt idx="19">
                  <c:v>44895</c:v>
                </c:pt>
                <c:pt idx="20">
                  <c:v>44926</c:v>
                </c:pt>
                <c:pt idx="21">
                  <c:v>44957</c:v>
                </c:pt>
                <c:pt idx="22">
                  <c:v>44985</c:v>
                </c:pt>
                <c:pt idx="23">
                  <c:v>45016</c:v>
                </c:pt>
                <c:pt idx="24">
                  <c:v>45046</c:v>
                </c:pt>
                <c:pt idx="25">
                  <c:v>45077</c:v>
                </c:pt>
                <c:pt idx="26">
                  <c:v>45107</c:v>
                </c:pt>
                <c:pt idx="27">
                  <c:v>45138</c:v>
                </c:pt>
                <c:pt idx="28">
                  <c:v>45169</c:v>
                </c:pt>
                <c:pt idx="29">
                  <c:v>45199</c:v>
                </c:pt>
                <c:pt idx="30">
                  <c:v>45230</c:v>
                </c:pt>
                <c:pt idx="31">
                  <c:v>45260</c:v>
                </c:pt>
                <c:pt idx="32">
                  <c:v>45291</c:v>
                </c:pt>
                <c:pt idx="33">
                  <c:v>45322</c:v>
                </c:pt>
                <c:pt idx="34">
                  <c:v>45351</c:v>
                </c:pt>
                <c:pt idx="35">
                  <c:v>45382</c:v>
                </c:pt>
                <c:pt idx="36">
                  <c:v>45412</c:v>
                </c:pt>
                <c:pt idx="37">
                  <c:v>45443</c:v>
                </c:pt>
                <c:pt idx="38">
                  <c:v>45473</c:v>
                </c:pt>
                <c:pt idx="39">
                  <c:v>45504</c:v>
                </c:pt>
                <c:pt idx="40">
                  <c:v>45535</c:v>
                </c:pt>
                <c:pt idx="41">
                  <c:v>45565</c:v>
                </c:pt>
                <c:pt idx="42">
                  <c:v>45596</c:v>
                </c:pt>
                <c:pt idx="43">
                  <c:v>45626</c:v>
                </c:pt>
                <c:pt idx="44">
                  <c:v>45657</c:v>
                </c:pt>
                <c:pt idx="45">
                  <c:v>45688</c:v>
                </c:pt>
                <c:pt idx="46">
                  <c:v>45716</c:v>
                </c:pt>
                <c:pt idx="47">
                  <c:v>45747</c:v>
                </c:pt>
                <c:pt idx="48">
                  <c:v>45777</c:v>
                </c:pt>
                <c:pt idx="49">
                  <c:v>45808</c:v>
                </c:pt>
                <c:pt idx="50">
                  <c:v>45838</c:v>
                </c:pt>
                <c:pt idx="51">
                  <c:v>45869</c:v>
                </c:pt>
                <c:pt idx="52">
                  <c:v>45900</c:v>
                </c:pt>
                <c:pt idx="53">
                  <c:v>45930</c:v>
                </c:pt>
                <c:pt idx="54">
                  <c:v>45961</c:v>
                </c:pt>
                <c:pt idx="55">
                  <c:v>45991</c:v>
                </c:pt>
                <c:pt idx="56">
                  <c:v>46022</c:v>
                </c:pt>
                <c:pt idx="57">
                  <c:v>46053</c:v>
                </c:pt>
                <c:pt idx="58">
                  <c:v>46081</c:v>
                </c:pt>
                <c:pt idx="59">
                  <c:v>46112</c:v>
                </c:pt>
                <c:pt idx="60">
                  <c:v>46142</c:v>
                </c:pt>
                <c:pt idx="61">
                  <c:v>46173</c:v>
                </c:pt>
                <c:pt idx="62">
                  <c:v>46203</c:v>
                </c:pt>
                <c:pt idx="63">
                  <c:v>46234</c:v>
                </c:pt>
                <c:pt idx="64">
                  <c:v>46265</c:v>
                </c:pt>
                <c:pt idx="65">
                  <c:v>46295</c:v>
                </c:pt>
              </c:numCache>
            </c:numRef>
          </c:cat>
          <c:val>
            <c:numRef>
              <c:f>'Milestone Data'!$BH$19:$DU$19</c:f>
              <c:numCache>
                <c:formatCode>yyyy\-mm\-dd;@</c:formatCode>
                <c:ptCount val="66"/>
                <c:pt idx="0">
                  <c:v>44526</c:v>
                </c:pt>
                <c:pt idx="1">
                  <c:v>44526</c:v>
                </c:pt>
                <c:pt idx="2">
                  <c:v>44526</c:v>
                </c:pt>
                <c:pt idx="3">
                  <c:v>44547</c:v>
                </c:pt>
                <c:pt idx="4">
                  <c:v>44606</c:v>
                </c:pt>
                <c:pt idx="5">
                  <c:v>44665</c:v>
                </c:pt>
                <c:pt idx="6">
                  <c:v>44664</c:v>
                </c:pt>
                <c:pt idx="7">
                  <c:v>44672</c:v>
                </c:pt>
                <c:pt idx="8">
                  <c:v>44663</c:v>
                </c:pt>
                <c:pt idx="9">
                  <c:v>44663</c:v>
                </c:pt>
                <c:pt idx="10">
                  <c:v>44662</c:v>
                </c:pt>
                <c:pt idx="11">
                  <c:v>44691</c:v>
                </c:pt>
                <c:pt idx="12">
                  <c:v>44699</c:v>
                </c:pt>
                <c:pt idx="13">
                  <c:v>44729</c:v>
                </c:pt>
                <c:pt idx="14">
                  <c:v>44729</c:v>
                </c:pt>
              </c:numCache>
            </c:numRef>
          </c:val>
          <c:smooth val="1"/>
          <c:extLst>
            <c:ext xmlns:c16="http://schemas.microsoft.com/office/drawing/2014/chart" uri="{C3380CC4-5D6E-409C-BE32-E72D297353CC}">
              <c16:uniqueId val="{00000011-20DB-4A9F-860C-1C693D09D34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76488832"/>
        <c:axId val="176490752"/>
        <c:extLst/>
      </c:lineChart>
      <c:catAx>
        <c:axId val="176488832"/>
        <c:scaling>
          <c:orientation val="minMax"/>
        </c:scaling>
        <c:delete val="0"/>
        <c:axPos val="t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2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CA" dirty="0"/>
                  <a:t>Date of Reporting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</c:title>
        <c:numFmt formatCode="yyyy/mm/dd;@" sourceLinked="0"/>
        <c:majorTickMark val="out"/>
        <c:minorTickMark val="out"/>
        <c:tickLblPos val="nextTo"/>
        <c:spPr>
          <a:noFill/>
          <a:ln w="6350" cap="flat" cmpd="sng" algn="ctr">
            <a:solidFill>
              <a:schemeClr val="tx1">
                <a:tint val="75000"/>
              </a:schemeClr>
            </a:solidFill>
            <a:prstDash val="solid"/>
            <a:round/>
          </a:ln>
          <a:effectLst/>
        </c:spPr>
        <c:txPr>
          <a:bodyPr rot="-5400000" spcFirstLastPara="1" vertOverflow="ellipsis" wrap="square" anchor="ctr" anchorCtr="1"/>
          <a:lstStyle/>
          <a:p>
            <a:pPr>
              <a:defRPr sz="1200" b="1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76490752"/>
        <c:crosses val="max"/>
        <c:auto val="1"/>
        <c:lblAlgn val="ctr"/>
        <c:lblOffset val="100"/>
        <c:tickMarkSkip val="2"/>
        <c:noMultiLvlLbl val="1"/>
      </c:catAx>
      <c:valAx>
        <c:axId val="176490752"/>
        <c:scaling>
          <c:orientation val="minMax"/>
          <c:min val="44200"/>
        </c:scaling>
        <c:delete val="0"/>
        <c:axPos val="l"/>
        <c:majorGridlines>
          <c:spPr>
            <a:ln w="6350" cap="flat" cmpd="sng" algn="ctr">
              <a:solidFill>
                <a:schemeClr val="tx1">
                  <a:tint val="75000"/>
                </a:schemeClr>
              </a:solidFill>
              <a:prstDash val="solid"/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2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CA" dirty="0"/>
                  <a:t>Date of Milestone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</c:title>
        <c:numFmt formatCode="General" sourceLinked="1"/>
        <c:majorTickMark val="out"/>
        <c:minorTickMark val="none"/>
        <c:tickLblPos val="nextTo"/>
        <c:spPr>
          <a:noFill/>
          <a:ln w="6350" cap="flat" cmpd="sng" algn="ctr">
            <a:solidFill>
              <a:schemeClr val="tx1">
                <a:tint val="75000"/>
              </a:schemeClr>
            </a:solidFill>
            <a:prstDash val="solid"/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1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76488832"/>
        <c:crosses val="autoZero"/>
        <c:crossBetween val="midCat"/>
        <c:majorUnit val="200"/>
      </c:valAx>
      <c:spPr>
        <a:solidFill>
          <a:schemeClr val="bg1"/>
        </a:solidFill>
        <a:ln>
          <a:noFill/>
        </a:ln>
        <a:effectLst/>
      </c:spPr>
    </c:plotArea>
    <c:legend>
      <c:legendPos val="r"/>
      <c:legendEntry>
        <c:idx val="2"/>
        <c:txPr>
          <a:bodyPr rot="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ln>
                  <a:noFill/>
                </a:ln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</c:legendEntry>
      <c:legendEntry>
        <c:idx val="13"/>
        <c:txPr>
          <a:bodyPr rot="0" spcFirstLastPara="1" vertOverflow="ellipsis" vert="horz" wrap="square" anchor="ctr" anchorCtr="1"/>
          <a:lstStyle/>
          <a:p>
            <a:pPr>
              <a:defRPr lang="en-US" sz="12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</c:legendEntry>
      <c:layout>
        <c:manualLayout>
          <c:xMode val="edge"/>
          <c:yMode val="edge"/>
          <c:x val="0.63913987441546505"/>
          <c:y val="2.4066395005464397E-2"/>
          <c:w val="0.35026811625236814"/>
          <c:h val="0.90064719286423223"/>
        </c:manualLayout>
      </c:layout>
      <c:overlay val="0"/>
      <c:spPr>
        <a:noFill/>
        <a:ln>
          <a:solidFill>
            <a:schemeClr val="tx1"/>
          </a:solidFill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solidFill>
      <a:schemeClr val="bg1"/>
    </a:solidFill>
    <a:ln w="6350" cap="flat" cmpd="sng" algn="ctr">
      <a:solidFill>
        <a:schemeClr val="accent6">
          <a:lumMod val="40000"/>
          <a:lumOff val="60000"/>
        </a:schemeClr>
      </a:solidFill>
      <a:prstDash val="solid"/>
      <a:round/>
    </a:ln>
    <a:effectLst/>
  </c:spPr>
  <c:txPr>
    <a:bodyPr/>
    <a:lstStyle/>
    <a:p>
      <a:pPr>
        <a:defRPr/>
      </a:pPr>
      <a:endParaRPr lang="en-US"/>
    </a:p>
  </c:txPr>
  <c:externalData r:id="rId1">
    <c:autoUpdate val="0"/>
  </c:externalData>
  <c:userShapes r:id="rId2"/>
</c:chartSpac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0.64562</cdr:x>
      <cdr:y>0.93533</cdr:y>
    </cdr:from>
    <cdr:to>
      <cdr:x>0.80109</cdr:x>
      <cdr:y>0.97807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7914419" y="6411066"/>
          <a:ext cx="1905856" cy="292956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CA" sz="1100" b="1" dirty="0">
              <a:solidFill>
                <a:srgbClr val="00B050"/>
              </a:solidFill>
            </a:rPr>
            <a:t>Green</a:t>
          </a:r>
          <a:r>
            <a:rPr lang="en-CA" sz="1100" dirty="0"/>
            <a:t> = Milestone</a:t>
          </a:r>
          <a:r>
            <a:rPr lang="en-CA" sz="1100" baseline="0" dirty="0"/>
            <a:t> Complete</a:t>
          </a:r>
          <a:endParaRPr lang="en-CA" sz="1100" dirty="0"/>
        </a:p>
      </cdr:txBody>
    </cdr:sp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CA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C34517A-8017-4D9C-9D5A-8CB8417FCA7B}" type="datetimeFigureOut">
              <a:rPr lang="en-CA" smtClean="0"/>
              <a:t>2026-09-28</a:t>
            </a:fld>
            <a:endParaRPr lang="en-CA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CA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CA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255FC89-D5C9-4A28-8C75-8ED810812383}" type="slidenum">
              <a:rPr lang="en-CA" smtClean="0"/>
              <a:t>‹#›</a:t>
            </a:fld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279901148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AFA6A82-C43D-0E45-8BBC-3BA89641B414}" type="slidenum">
              <a:rPr lang="en-US" smtClean="0"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7098915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255FC89-D5C9-4A28-8C75-8ED810812383}" type="slidenum">
              <a:rPr lang="en-CA" smtClean="0"/>
              <a:t>2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8154454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2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-92427" y="-16387"/>
            <a:ext cx="5957888" cy="6899872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1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1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  <p:sp>
        <p:nvSpPr>
          <p:cNvPr id="6" name="Rectangle 5"/>
          <p:cNvSpPr/>
          <p:nvPr userDrawn="1"/>
        </p:nvSpPr>
        <p:spPr>
          <a:xfrm>
            <a:off x="11403108" y="0"/>
            <a:ext cx="788892" cy="6858000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1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1" b="0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85680" y="204095"/>
            <a:ext cx="1947186" cy="350306"/>
          </a:xfrm>
          <a:prstGeom prst="rect">
            <a:avLst/>
          </a:prstGeom>
        </p:spPr>
      </p:pic>
      <p:sp>
        <p:nvSpPr>
          <p:cNvPr id="20" name="TextBox 19"/>
          <p:cNvSpPr txBox="1"/>
          <p:nvPr userDrawn="1"/>
        </p:nvSpPr>
        <p:spPr>
          <a:xfrm rot="16200000">
            <a:off x="10098876" y="4772151"/>
            <a:ext cx="3514724" cy="50270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561"/>
              </a:lnSpc>
            </a:pPr>
            <a:r>
              <a:rPr lang="en-US" sz="1801" b="1" dirty="0">
                <a:solidFill>
                  <a:srgbClr val="00B0F0"/>
                </a:solidFill>
                <a:latin typeface="Arial" charset="0"/>
                <a:ea typeface="Arial" charset="0"/>
                <a:cs typeface="Arial" charset="0"/>
              </a:rPr>
              <a:t>Discovery,</a:t>
            </a:r>
          </a:p>
          <a:p>
            <a:pPr>
              <a:lnSpc>
                <a:spcPts val="1561"/>
              </a:lnSpc>
            </a:pPr>
            <a:r>
              <a:rPr lang="en-US" sz="1801" b="1" dirty="0">
                <a:solidFill>
                  <a:srgbClr val="00B0F0"/>
                </a:solidFill>
                <a:latin typeface="Arial" charset="0"/>
                <a:ea typeface="Arial" charset="0"/>
                <a:cs typeface="Arial" charset="0"/>
              </a:rPr>
              <a:t>accelerated</a:t>
            </a:r>
          </a:p>
        </p:txBody>
      </p:sp>
      <p:sp>
        <p:nvSpPr>
          <p:cNvPr id="11" name="Title 1"/>
          <p:cNvSpPr>
            <a:spLocks noGrp="1"/>
          </p:cNvSpPr>
          <p:nvPr>
            <p:ph type="ctrTitle" hasCustomPrompt="1"/>
          </p:nvPr>
        </p:nvSpPr>
        <p:spPr>
          <a:xfrm>
            <a:off x="662726" y="2032778"/>
            <a:ext cx="3937851" cy="2082023"/>
          </a:xfrm>
          <a:prstGeom prst="rect">
            <a:avLst/>
          </a:prstGeom>
        </p:spPr>
        <p:txBody>
          <a:bodyPr anchor="t">
            <a:normAutofit/>
          </a:bodyPr>
          <a:lstStyle>
            <a:lvl1pPr algn="l">
              <a:defRPr sz="4000" b="1" i="0">
                <a:solidFill>
                  <a:srgbClr val="00B0F0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2" name="Subtitle 2"/>
          <p:cNvSpPr>
            <a:spLocks noGrp="1"/>
          </p:cNvSpPr>
          <p:nvPr>
            <p:ph type="subTitle" idx="1"/>
          </p:nvPr>
        </p:nvSpPr>
        <p:spPr>
          <a:xfrm>
            <a:off x="661744" y="4114800"/>
            <a:ext cx="3938834" cy="900340"/>
          </a:xfrm>
          <a:prstGeom prst="rect">
            <a:avLst/>
          </a:prstGeom>
        </p:spPr>
        <p:txBody>
          <a:bodyPr tIns="0" anchor="b">
            <a:normAutofit/>
          </a:bodyPr>
          <a:lstStyle>
            <a:lvl1pPr marL="0" indent="0" algn="l">
              <a:buNone/>
              <a:defRPr sz="1801" b="0">
                <a:solidFill>
                  <a:schemeClr val="tx1"/>
                </a:solidFill>
              </a:defRPr>
            </a:lvl1pPr>
            <a:lvl2pPr marL="457206" indent="0" algn="ctr">
              <a:buNone/>
              <a:defRPr sz="1801"/>
            </a:lvl2pPr>
            <a:lvl3pPr marL="914411" indent="0" algn="ctr">
              <a:buNone/>
              <a:defRPr sz="1801"/>
            </a:lvl3pPr>
            <a:lvl4pPr marL="1371617" indent="0" algn="ctr">
              <a:buNone/>
              <a:defRPr sz="1600"/>
            </a:lvl4pPr>
            <a:lvl5pPr marL="1828823" indent="0" algn="ctr">
              <a:buNone/>
              <a:defRPr sz="1600"/>
            </a:lvl5pPr>
            <a:lvl6pPr marL="2286029" indent="0" algn="ctr">
              <a:buNone/>
              <a:defRPr sz="1600"/>
            </a:lvl6pPr>
            <a:lvl7pPr marL="2743234" indent="0" algn="ctr">
              <a:buNone/>
              <a:defRPr sz="1600"/>
            </a:lvl7pPr>
            <a:lvl8pPr marL="3200440" indent="0" algn="ctr">
              <a:buNone/>
              <a:defRPr sz="1600"/>
            </a:lvl8pPr>
            <a:lvl9pPr marL="3657646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236308798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WBS Upda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9">
            <a:extLst>
              <a:ext uri="{FF2B5EF4-FFF2-40B4-BE49-F238E27FC236}">
                <a16:creationId xmlns:a16="http://schemas.microsoft.com/office/drawing/2014/main" id="{85CDA8CD-846D-2448-9087-569224AFFB3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094806" y="204095"/>
            <a:ext cx="9577143" cy="350306"/>
          </a:xfrm>
          <a:prstGeom prst="rect">
            <a:avLst/>
          </a:prstGeom>
        </p:spPr>
        <p:txBody>
          <a:bodyPr/>
          <a:lstStyle>
            <a:lvl1pPr algn="r">
              <a:defRPr sz="2400" b="0">
                <a:solidFill>
                  <a:srgbClr val="00B0F0"/>
                </a:solidFill>
                <a:latin typeface="+mn-lt"/>
              </a:defRPr>
            </a:lvl1pPr>
          </a:lstStyle>
          <a:p>
            <a:r>
              <a:rPr lang="en-US"/>
              <a:t>PXYZ – WBS Name (WBSX)</a:t>
            </a:r>
            <a:endParaRPr lang="en-CA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4024414A-3293-DF20-D413-92C50A15E79C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26473" y="1066800"/>
            <a:ext cx="11145476" cy="1051570"/>
          </a:xfrm>
          <a:prstGeom prst="rect">
            <a:avLst/>
          </a:prstGeom>
        </p:spPr>
        <p:txBody>
          <a:bodyPr wrap="square">
            <a:spAutoFit/>
          </a:bodyPr>
          <a:lstStyle>
            <a:lvl1pPr>
              <a:buClr>
                <a:srgbClr val="00B0F0"/>
              </a:buClr>
              <a:defRPr sz="2000" baseline="0">
                <a:latin typeface="Calibri" panose="020F0502020204030204" pitchFamily="34" charset="0"/>
              </a:defRPr>
            </a:lvl1pPr>
            <a:lvl2pPr>
              <a:buClr>
                <a:srgbClr val="00B0F0"/>
              </a:buClr>
              <a:defRPr sz="2000" baseline="0">
                <a:latin typeface="Calibri" panose="020F0502020204030204" pitchFamily="34" charset="0"/>
              </a:defRPr>
            </a:lvl2pPr>
            <a:lvl3pPr>
              <a:buClr>
                <a:srgbClr val="00B0F0"/>
              </a:buClr>
              <a:defRPr sz="2000" baseline="0">
                <a:latin typeface="Calibri" panose="020F0502020204030204" pitchFamily="34" charset="0"/>
              </a:defRPr>
            </a:lvl3pPr>
            <a:lvl4pPr>
              <a:buClr>
                <a:srgbClr val="00B0F0"/>
              </a:buClr>
              <a:defRPr/>
            </a:lvl4pPr>
            <a:lvl5pPr>
              <a:buClr>
                <a:srgbClr val="00B0F0"/>
              </a:buClr>
              <a:defRPr/>
            </a:lvl5pPr>
          </a:lstStyle>
          <a:p>
            <a:pPr lvl="0"/>
            <a:r>
              <a:rPr lang="en-US"/>
              <a:t>Please add your updates here, 1-2 accomplishment and 1-2 issues, pictures are welcome.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204775153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 It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9">
            <a:extLst>
              <a:ext uri="{FF2B5EF4-FFF2-40B4-BE49-F238E27FC236}">
                <a16:creationId xmlns:a16="http://schemas.microsoft.com/office/drawing/2014/main" id="{85CDA8CD-846D-2448-9087-569224AFFB3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094806" y="204095"/>
            <a:ext cx="9577143" cy="350306"/>
          </a:xfrm>
          <a:prstGeom prst="rect">
            <a:avLst/>
          </a:prstGeom>
        </p:spPr>
        <p:txBody>
          <a:bodyPr/>
          <a:lstStyle>
            <a:lvl1pPr algn="r">
              <a:defRPr sz="2400" b="0">
                <a:solidFill>
                  <a:srgbClr val="00B0F0"/>
                </a:solidFill>
                <a:latin typeface="+mn-lt"/>
              </a:defRPr>
            </a:lvl1pPr>
          </a:lstStyle>
          <a:p>
            <a:r>
              <a:rPr lang="en-US"/>
              <a:t>Agenda Item Title</a:t>
            </a:r>
            <a:endParaRPr lang="en-CA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4024414A-3293-DF20-D413-92C50A15E79C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26473" y="1066800"/>
            <a:ext cx="11145476" cy="1051570"/>
          </a:xfrm>
          <a:prstGeom prst="rect">
            <a:avLst/>
          </a:prstGeom>
        </p:spPr>
        <p:txBody>
          <a:bodyPr wrap="square">
            <a:spAutoFit/>
          </a:bodyPr>
          <a:lstStyle>
            <a:lvl1pPr>
              <a:buClr>
                <a:srgbClr val="00B0F0"/>
              </a:buClr>
              <a:defRPr sz="2000" baseline="0">
                <a:latin typeface="Calibri" panose="020F0502020204030204" pitchFamily="34" charset="0"/>
              </a:defRPr>
            </a:lvl1pPr>
            <a:lvl2pPr>
              <a:buClr>
                <a:srgbClr val="00B0F0"/>
              </a:buClr>
              <a:defRPr sz="2000" baseline="0">
                <a:latin typeface="Calibri" panose="020F0502020204030204" pitchFamily="34" charset="0"/>
              </a:defRPr>
            </a:lvl2pPr>
            <a:lvl3pPr>
              <a:buClr>
                <a:srgbClr val="00B0F0"/>
              </a:buClr>
              <a:defRPr sz="2000" baseline="0">
                <a:latin typeface="Calibri" panose="020F0502020204030204" pitchFamily="34" charset="0"/>
              </a:defRPr>
            </a:lvl3pPr>
            <a:lvl4pPr>
              <a:buClr>
                <a:srgbClr val="00B0F0"/>
              </a:buClr>
              <a:defRPr/>
            </a:lvl4pPr>
            <a:lvl5pPr>
              <a:buClr>
                <a:srgbClr val="00B0F0"/>
              </a:buClr>
              <a:defRPr/>
            </a:lvl5pPr>
          </a:lstStyle>
          <a:p>
            <a:pPr lvl="0"/>
            <a:r>
              <a:rPr lang="en-US"/>
              <a:t>Content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149758161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F8E902-ADCA-455A-ADA8-458F2BD8F5B2}" type="datetimeFigureOut">
              <a:rPr lang="en-CA" smtClean="0"/>
              <a:t>2026-09-28</a:t>
            </a:fld>
            <a:endParaRPr lang="en-C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41DE15-18D3-4E2F-9E4A-A34F7A85E12A}" type="slidenum">
              <a:rPr lang="en-CA" smtClean="0"/>
              <a:t>‹#›</a:t>
            </a:fld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258876146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png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5">
            <a:extLst>
              <a:ext uri="{FF2B5EF4-FFF2-40B4-BE49-F238E27FC236}">
                <a16:creationId xmlns:a16="http://schemas.microsoft.com/office/drawing/2014/main" id="{5AA8F75C-34AD-AF21-ECD0-892F20D57433}"/>
              </a:ext>
            </a:extLst>
          </p:cNvPr>
          <p:cNvSpPr txBox="1">
            <a:spLocks/>
          </p:cNvSpPr>
          <p:nvPr userDrawn="1"/>
        </p:nvSpPr>
        <p:spPr>
          <a:xfrm>
            <a:off x="10717075" y="6319112"/>
            <a:ext cx="636727" cy="322851"/>
          </a:xfrm>
          <a:prstGeom prst="rect">
            <a:avLst/>
          </a:prstGeom>
        </p:spPr>
        <p:txBody>
          <a:bodyPr vert="horz" lIns="91440" tIns="45721" rIns="45721" bIns="45721" rtlCol="0" anchor="ctr"/>
          <a:lstStyle>
            <a:defPPr>
              <a:defRPr lang="en-US"/>
            </a:defPPr>
            <a:lvl1pPr marL="0" algn="r" defTabSz="4572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D22F896-40B5-4ADD-8801-0D06FADFA095}" type="slidenum">
              <a:rPr lang="en-US" sz="1001" smtClean="0">
                <a:solidFill>
                  <a:srgbClr val="00B0F0"/>
                </a:solidFill>
                <a:latin typeface="Arial" panose="020B0604020202020204"/>
              </a:rPr>
              <a:pPr/>
              <a:t>‹#›</a:t>
            </a:fld>
            <a:endParaRPr lang="en-US" sz="1001" dirty="0">
              <a:solidFill>
                <a:srgbClr val="00B0F0"/>
              </a:solidFill>
              <a:latin typeface="Arial" panose="020B0604020202020204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0ADBC6C5-DD9A-D979-5FC6-9FA29D8AA723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85680" y="204095"/>
            <a:ext cx="1947186" cy="350306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5961F398-F480-8480-5599-06CF41776B27}"/>
              </a:ext>
            </a:extLst>
          </p:cNvPr>
          <p:cNvSpPr txBox="1"/>
          <p:nvPr userDrawn="1"/>
        </p:nvSpPr>
        <p:spPr>
          <a:xfrm rot="16200000">
            <a:off x="10098876" y="4772151"/>
            <a:ext cx="3514724" cy="50270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561"/>
              </a:lnSpc>
            </a:pPr>
            <a:r>
              <a:rPr lang="en-US" sz="1801" b="1" dirty="0">
                <a:solidFill>
                  <a:srgbClr val="00B0F0"/>
                </a:solidFill>
                <a:latin typeface="Arial" charset="0"/>
                <a:ea typeface="Arial" charset="0"/>
                <a:cs typeface="Arial" charset="0"/>
              </a:rPr>
              <a:t>Discovery,</a:t>
            </a:r>
          </a:p>
          <a:p>
            <a:pPr>
              <a:lnSpc>
                <a:spcPts val="1561"/>
              </a:lnSpc>
            </a:pPr>
            <a:r>
              <a:rPr lang="en-US" sz="1801" b="1" dirty="0">
                <a:solidFill>
                  <a:srgbClr val="00B0F0"/>
                </a:solidFill>
                <a:latin typeface="Arial" charset="0"/>
                <a:ea typeface="Arial" charset="0"/>
                <a:cs typeface="Arial" charset="0"/>
              </a:rPr>
              <a:t>accelerated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CEA09B0C-DE34-0D56-AF06-705496AF9E4E}"/>
              </a:ext>
            </a:extLst>
          </p:cNvPr>
          <p:cNvSpPr txBox="1">
            <a:spLocks/>
          </p:cNvSpPr>
          <p:nvPr userDrawn="1"/>
        </p:nvSpPr>
        <p:spPr>
          <a:xfrm>
            <a:off x="661744" y="6380072"/>
            <a:ext cx="1305077" cy="226468"/>
          </a:xfrm>
          <a:prstGeom prst="rect">
            <a:avLst/>
          </a:prstGeom>
        </p:spPr>
        <p:txBody>
          <a:bodyPr vert="horz" lIns="91440" tIns="18288" rIns="91440" bIns="45721" rtlCol="0" anchor="t"/>
          <a:lstStyle>
            <a:defPPr>
              <a:defRPr lang="en-US"/>
            </a:defPPr>
            <a:lvl1pPr marL="0" algn="l" defTabSz="457200" rtl="0" eaLnBrk="1" latinLnBrk="0" hangingPunct="1">
              <a:defRPr sz="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CA" sz="1000" dirty="0">
                <a:solidFill>
                  <a:srgbClr val="00B0F0"/>
                </a:solidFill>
                <a:latin typeface="Arial" panose="020B0604020202020204"/>
              </a:rPr>
              <a:t>2026-10-01</a:t>
            </a:r>
            <a:endParaRPr lang="en-US" sz="1000" dirty="0">
              <a:solidFill>
                <a:srgbClr val="00B0F0"/>
              </a:solidFill>
              <a:latin typeface="Arial" panose="020B0604020202020204"/>
            </a:endParaRPr>
          </a:p>
        </p:txBody>
      </p:sp>
      <p:sp>
        <p:nvSpPr>
          <p:cNvPr id="6" name="Date Placeholder 3">
            <a:extLst>
              <a:ext uri="{FF2B5EF4-FFF2-40B4-BE49-F238E27FC236}">
                <a16:creationId xmlns:a16="http://schemas.microsoft.com/office/drawing/2014/main" id="{E3FB4AFB-A8F5-8175-02A9-E4E424DFA1FF}"/>
              </a:ext>
            </a:extLst>
          </p:cNvPr>
          <p:cNvSpPr txBox="1">
            <a:spLocks/>
          </p:cNvSpPr>
          <p:nvPr userDrawn="1"/>
        </p:nvSpPr>
        <p:spPr>
          <a:xfrm>
            <a:off x="661744" y="6380072"/>
            <a:ext cx="11010206" cy="226468"/>
          </a:xfrm>
          <a:prstGeom prst="rect">
            <a:avLst/>
          </a:prstGeom>
        </p:spPr>
        <p:txBody>
          <a:bodyPr vert="horz" lIns="91440" tIns="18288" rIns="91440" bIns="45721" rtlCol="0" anchor="t"/>
          <a:lstStyle>
            <a:defPPr>
              <a:defRPr lang="en-US"/>
            </a:defPPr>
            <a:lvl1pPr marL="0" algn="l" defTabSz="457200" rtl="0" eaLnBrk="1" latinLnBrk="0" hangingPunct="1">
              <a:defRPr sz="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CA" sz="1000" dirty="0">
                <a:solidFill>
                  <a:srgbClr val="00B0F0"/>
                </a:solidFill>
                <a:latin typeface="+mn-lt"/>
              </a:rPr>
              <a:t>ASSC Oct 2026</a:t>
            </a:r>
          </a:p>
        </p:txBody>
      </p:sp>
    </p:spTree>
    <p:extLst>
      <p:ext uri="{BB962C8B-B14F-4D97-AF65-F5344CB8AC3E}">
        <p14:creationId xmlns:p14="http://schemas.microsoft.com/office/powerpoint/2010/main" val="14480154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openxmlformats.org/officeDocument/2006/relationships/image" Target="../media/image12.png"/><Relationship Id="rId7" Type="http://schemas.openxmlformats.org/officeDocument/2006/relationships/image" Target="../media/image16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jpeg"/><Relationship Id="rId3" Type="http://schemas.openxmlformats.org/officeDocument/2006/relationships/image" Target="../media/image19.jpeg"/><Relationship Id="rId7" Type="http://schemas.openxmlformats.org/officeDocument/2006/relationships/image" Target="../media/image23.jp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2.jpeg"/><Relationship Id="rId5" Type="http://schemas.openxmlformats.org/officeDocument/2006/relationships/image" Target="../media/image21.jpg"/><Relationship Id="rId4" Type="http://schemas.openxmlformats.org/officeDocument/2006/relationships/image" Target="../media/image20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28.png"/><Relationship Id="rId4" Type="http://schemas.openxmlformats.org/officeDocument/2006/relationships/image" Target="../media/image27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1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image" Target="../media/image34.jp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38.png"/><Relationship Id="rId5" Type="http://schemas.openxmlformats.org/officeDocument/2006/relationships/image" Target="../media/image37.jpeg"/><Relationship Id="rId4" Type="http://schemas.openxmlformats.org/officeDocument/2006/relationships/image" Target="../media/image36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g"/><Relationship Id="rId7" Type="http://schemas.openxmlformats.org/officeDocument/2006/relationships/image" Target="../media/image44.jpeg"/><Relationship Id="rId2" Type="http://schemas.openxmlformats.org/officeDocument/2006/relationships/image" Target="../media/image39.jp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43.png"/><Relationship Id="rId5" Type="http://schemas.openxmlformats.org/officeDocument/2006/relationships/image" Target="../media/image42.png"/><Relationship Id="rId4" Type="http://schemas.openxmlformats.org/officeDocument/2006/relationships/image" Target="../media/image41.jpe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1.png"/><Relationship Id="rId3" Type="http://schemas.openxmlformats.org/officeDocument/2006/relationships/image" Target="../media/image46.png"/><Relationship Id="rId7" Type="http://schemas.openxmlformats.org/officeDocument/2006/relationships/image" Target="../media/image50.jpeg"/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49.jpeg"/><Relationship Id="rId5" Type="http://schemas.openxmlformats.org/officeDocument/2006/relationships/image" Target="../media/image48.jpeg"/><Relationship Id="rId10" Type="http://schemas.openxmlformats.org/officeDocument/2006/relationships/image" Target="../media/image53.jpeg"/><Relationship Id="rId4" Type="http://schemas.openxmlformats.org/officeDocument/2006/relationships/image" Target="../media/image47.jpg"/><Relationship Id="rId9" Type="http://schemas.openxmlformats.org/officeDocument/2006/relationships/image" Target="../media/image52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jpg"/><Relationship Id="rId2" Type="http://schemas.openxmlformats.org/officeDocument/2006/relationships/image" Target="../media/image54.jpe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56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61.png"/><Relationship Id="rId5" Type="http://schemas.openxmlformats.org/officeDocument/2006/relationships/image" Target="../media/image60.png"/><Relationship Id="rId4" Type="http://schemas.openxmlformats.org/officeDocument/2006/relationships/image" Target="../media/image59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jpeg"/><Relationship Id="rId2" Type="http://schemas.openxmlformats.org/officeDocument/2006/relationships/image" Target="../media/image62.jp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64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png"/><Relationship Id="rId2" Type="http://schemas.openxmlformats.org/officeDocument/2006/relationships/image" Target="../media/image65.jpe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69.png"/><Relationship Id="rId5" Type="http://schemas.openxmlformats.org/officeDocument/2006/relationships/image" Target="../media/image68.png"/><Relationship Id="rId4" Type="http://schemas.openxmlformats.org/officeDocument/2006/relationships/image" Target="../media/image67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jpeg"/><Relationship Id="rId7" Type="http://schemas.openxmlformats.org/officeDocument/2006/relationships/image" Target="../media/image75.jpg"/><Relationship Id="rId2" Type="http://schemas.openxmlformats.org/officeDocument/2006/relationships/image" Target="../media/image70.jp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74.png"/><Relationship Id="rId5" Type="http://schemas.openxmlformats.org/officeDocument/2006/relationships/image" Target="../media/image73.jpeg"/><Relationship Id="rId4" Type="http://schemas.openxmlformats.org/officeDocument/2006/relationships/image" Target="../media/image72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jpeg"/><Relationship Id="rId7" Type="http://schemas.openxmlformats.org/officeDocument/2006/relationships/image" Target="../media/image81.jpeg"/><Relationship Id="rId2" Type="http://schemas.openxmlformats.org/officeDocument/2006/relationships/image" Target="../media/image76.jpe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80.jpeg"/><Relationship Id="rId5" Type="http://schemas.openxmlformats.org/officeDocument/2006/relationships/image" Target="../media/image79.jpeg"/><Relationship Id="rId4" Type="http://schemas.openxmlformats.org/officeDocument/2006/relationships/image" Target="../media/image78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3.jpg"/><Relationship Id="rId2" Type="http://schemas.openxmlformats.org/officeDocument/2006/relationships/image" Target="../media/image82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77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5.jpeg"/><Relationship Id="rId2" Type="http://schemas.openxmlformats.org/officeDocument/2006/relationships/image" Target="../media/image84.jpeg"/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6.png"/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8.png"/><Relationship Id="rId2" Type="http://schemas.openxmlformats.org/officeDocument/2006/relationships/image" Target="../media/image87.jpe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91.png"/><Relationship Id="rId5" Type="http://schemas.openxmlformats.org/officeDocument/2006/relationships/image" Target="../media/image90.png"/><Relationship Id="rId4" Type="http://schemas.openxmlformats.org/officeDocument/2006/relationships/image" Target="../media/image8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61744" y="1158487"/>
            <a:ext cx="4596056" cy="2082023"/>
          </a:xfrm>
        </p:spPr>
        <p:txBody>
          <a:bodyPr lIns="91440" tIns="45720" rIns="91440" bIns="45720" anchor="t">
            <a:normAutofit/>
          </a:bodyPr>
          <a:lstStyle/>
          <a:p>
            <a:r>
              <a:rPr lang="en-US" sz="3200" dirty="0">
                <a:latin typeface="Arial"/>
                <a:cs typeface="Arial"/>
              </a:rPr>
              <a:t>P353 Overview</a:t>
            </a:r>
            <a:br>
              <a:rPr lang="en-US" sz="3200" dirty="0"/>
            </a:br>
            <a:r>
              <a:rPr lang="en-US" sz="3200" dirty="0">
                <a:latin typeface="Arial"/>
                <a:cs typeface="Arial"/>
              </a:rPr>
              <a:t>ARIEL Target Stations</a:t>
            </a:r>
            <a:br>
              <a:rPr lang="en-US" sz="3200" dirty="0"/>
            </a:br>
            <a:br>
              <a:rPr lang="en-US" sz="3200" dirty="0"/>
            </a:br>
            <a:r>
              <a:rPr lang="en-US" sz="3200" dirty="0">
                <a:latin typeface="Arial"/>
                <a:cs typeface="Arial"/>
              </a:rPr>
              <a:t>ASSC Fall 2026</a:t>
            </a:r>
            <a:endParaRPr lang="en-US" sz="3200" dirty="0"/>
          </a:p>
        </p:txBody>
      </p:sp>
      <p:sp>
        <p:nvSpPr>
          <p:cNvPr id="6" name="Subtitle 5">
            <a:extLst>
              <a:ext uri="{FF2B5EF4-FFF2-40B4-BE49-F238E27FC236}">
                <a16:creationId xmlns:a16="http://schemas.microsoft.com/office/drawing/2014/main" id="{40AA4ACF-EBF7-443D-9629-9044A0B8D2B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61744" y="3679957"/>
            <a:ext cx="3938834" cy="432254"/>
          </a:xfrm>
        </p:spPr>
        <p:txBody>
          <a:bodyPr lIns="91440" tIns="0" rIns="91440" bIns="45720" anchor="b">
            <a:normAutofit/>
          </a:bodyPr>
          <a:lstStyle/>
          <a:p>
            <a:r>
              <a:rPr lang="en-CA" sz="2000" dirty="0"/>
              <a:t>Oct 1-2, 2026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22CA0579-4C2B-4E70-8473-A7B5961011BA}"/>
              </a:ext>
            </a:extLst>
          </p:cNvPr>
          <p:cNvSpPr/>
          <p:nvPr/>
        </p:nvSpPr>
        <p:spPr>
          <a:xfrm>
            <a:off x="5971607" y="3244334"/>
            <a:ext cx="24878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 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61574F2-FF7C-F4B8-A5EB-56F7CF9CFEE8}"/>
              </a:ext>
            </a:extLst>
          </p:cNvPr>
          <p:cNvSpPr txBox="1"/>
          <p:nvPr/>
        </p:nvSpPr>
        <p:spPr>
          <a:xfrm>
            <a:off x="661745" y="4603873"/>
            <a:ext cx="4596056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Project Leader:</a:t>
            </a:r>
          </a:p>
          <a:p>
            <a:r>
              <a:rPr lang="en-US" dirty="0"/>
              <a:t>Trian Groumoutis		</a:t>
            </a:r>
          </a:p>
          <a:p>
            <a:endParaRPr lang="en-US" dirty="0"/>
          </a:p>
          <a:p>
            <a:r>
              <a:rPr lang="en-US" dirty="0"/>
              <a:t>Project Integrator:</a:t>
            </a:r>
          </a:p>
          <a:p>
            <a:r>
              <a:rPr lang="en-US" dirty="0"/>
              <a:t>Luca Egoriti</a:t>
            </a:r>
          </a:p>
        </p:txBody>
      </p:sp>
    </p:spTree>
    <p:extLst>
      <p:ext uri="{BB962C8B-B14F-4D97-AF65-F5344CB8AC3E}">
        <p14:creationId xmlns:p14="http://schemas.microsoft.com/office/powerpoint/2010/main" val="24270835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" name="Picture 51">
            <a:extLst>
              <a:ext uri="{FF2B5EF4-FFF2-40B4-BE49-F238E27FC236}">
                <a16:creationId xmlns:a16="http://schemas.microsoft.com/office/drawing/2014/main" id="{5303FCCE-9C16-107A-09BF-550B2A24EDD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19517" y="737196"/>
            <a:ext cx="7953433" cy="4531047"/>
          </a:xfrm>
          <a:prstGeom prst="rect">
            <a:avLst/>
          </a:prstGeom>
        </p:spPr>
      </p:pic>
      <p:pic>
        <p:nvPicPr>
          <p:cNvPr id="50" name="Picture 49">
            <a:extLst>
              <a:ext uri="{FF2B5EF4-FFF2-40B4-BE49-F238E27FC236}">
                <a16:creationId xmlns:a16="http://schemas.microsoft.com/office/drawing/2014/main" id="{196B2DA8-E0CC-22CF-4EAF-7B8EE2C35E0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525826"/>
            <a:ext cx="4329824" cy="6303599"/>
          </a:xfrm>
          <a:prstGeom prst="rect">
            <a:avLst/>
          </a:prstGeom>
        </p:spPr>
      </p:pic>
      <p:sp>
        <p:nvSpPr>
          <p:cNvPr id="4" name="Title 3">
            <a:extLst>
              <a:ext uri="{FF2B5EF4-FFF2-40B4-BE49-F238E27FC236}">
                <a16:creationId xmlns:a16="http://schemas.microsoft.com/office/drawing/2014/main" id="{1809182C-3E01-A8D2-04D7-53AE3D0BFE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60045" y="204095"/>
            <a:ext cx="2011904" cy="350306"/>
          </a:xfrm>
        </p:spPr>
        <p:txBody>
          <a:bodyPr/>
          <a:lstStyle/>
          <a:p>
            <a:r>
              <a:rPr lang="en-CA"/>
              <a:t>P353 Scope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74F7224A-079C-DDA7-276E-BFF9D81D1CE5}"/>
              </a:ext>
            </a:extLst>
          </p:cNvPr>
          <p:cNvSpPr txBox="1"/>
          <p:nvPr/>
        </p:nvSpPr>
        <p:spPr>
          <a:xfrm>
            <a:off x="9262465" y="185069"/>
            <a:ext cx="7028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/>
              <a:t>AETE</a:t>
            </a:r>
          </a:p>
        </p:txBody>
      </p:sp>
      <p:cxnSp>
        <p:nvCxnSpPr>
          <p:cNvPr id="28" name="Straight Arrow Connector 27">
            <a:extLst>
              <a:ext uri="{FF2B5EF4-FFF2-40B4-BE49-F238E27FC236}">
                <a16:creationId xmlns:a16="http://schemas.microsoft.com/office/drawing/2014/main" id="{7ABD8545-EBBD-8E54-AFA2-E11FFF70A12F}"/>
              </a:ext>
            </a:extLst>
          </p:cNvPr>
          <p:cNvCxnSpPr>
            <a:cxnSpLocks/>
          </p:cNvCxnSpPr>
          <p:nvPr/>
        </p:nvCxnSpPr>
        <p:spPr>
          <a:xfrm>
            <a:off x="9613899" y="525826"/>
            <a:ext cx="785954" cy="2214740"/>
          </a:xfrm>
          <a:prstGeom prst="straightConnector1">
            <a:avLst/>
          </a:prstGeom>
          <a:ln w="57150">
            <a:solidFill>
              <a:schemeClr val="tx1"/>
            </a:solidFill>
            <a:tailEnd type="triangle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Straight Arrow Connector 40">
            <a:extLst>
              <a:ext uri="{FF2B5EF4-FFF2-40B4-BE49-F238E27FC236}">
                <a16:creationId xmlns:a16="http://schemas.microsoft.com/office/drawing/2014/main" id="{288EED44-ABCE-270A-50F6-F4411A7F3EB8}"/>
              </a:ext>
            </a:extLst>
          </p:cNvPr>
          <p:cNvCxnSpPr>
            <a:cxnSpLocks/>
            <a:stCxn id="86" idx="1"/>
          </p:cNvCxnSpPr>
          <p:nvPr/>
        </p:nvCxnSpPr>
        <p:spPr>
          <a:xfrm flipH="1" flipV="1">
            <a:off x="3515605" y="4382273"/>
            <a:ext cx="1149782" cy="1487171"/>
          </a:xfrm>
          <a:prstGeom prst="straightConnector1">
            <a:avLst/>
          </a:prstGeom>
          <a:ln w="57150">
            <a:solidFill>
              <a:schemeClr val="tx1"/>
            </a:solidFill>
            <a:tailEnd type="triangle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3" name="TextBox 42">
            <a:extLst>
              <a:ext uri="{FF2B5EF4-FFF2-40B4-BE49-F238E27FC236}">
                <a16:creationId xmlns:a16="http://schemas.microsoft.com/office/drawing/2014/main" id="{A2FFAF4A-6712-C422-44CF-E4034E9E78FF}"/>
              </a:ext>
            </a:extLst>
          </p:cNvPr>
          <p:cNvSpPr txBox="1"/>
          <p:nvPr/>
        </p:nvSpPr>
        <p:spPr>
          <a:xfrm>
            <a:off x="2601186" y="22544"/>
            <a:ext cx="260363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/>
              <a:t>Vacuum System &amp; Radioactive Gas Storage</a:t>
            </a: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268BC52D-01FA-BD91-5316-DFD7FA0E907B}"/>
              </a:ext>
            </a:extLst>
          </p:cNvPr>
          <p:cNvSpPr txBox="1"/>
          <p:nvPr/>
        </p:nvSpPr>
        <p:spPr>
          <a:xfrm>
            <a:off x="6721562" y="75062"/>
            <a:ext cx="7765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/>
              <a:t>APTW</a:t>
            </a:r>
          </a:p>
        </p:txBody>
      </p:sp>
      <p:cxnSp>
        <p:nvCxnSpPr>
          <p:cNvPr id="45" name="Straight Arrow Connector 44">
            <a:extLst>
              <a:ext uri="{FF2B5EF4-FFF2-40B4-BE49-F238E27FC236}">
                <a16:creationId xmlns:a16="http://schemas.microsoft.com/office/drawing/2014/main" id="{04A3E600-D084-6399-2BE1-DCEDF9CD6DE9}"/>
              </a:ext>
            </a:extLst>
          </p:cNvPr>
          <p:cNvCxnSpPr>
            <a:cxnSpLocks/>
          </p:cNvCxnSpPr>
          <p:nvPr/>
        </p:nvCxnSpPr>
        <p:spPr>
          <a:xfrm flipH="1">
            <a:off x="2391738" y="640300"/>
            <a:ext cx="1511266" cy="1378339"/>
          </a:xfrm>
          <a:prstGeom prst="straightConnector1">
            <a:avLst/>
          </a:prstGeom>
          <a:ln w="57150">
            <a:solidFill>
              <a:schemeClr val="tx1"/>
            </a:solidFill>
            <a:tailEnd type="triangle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Straight Arrow Connector 46">
            <a:extLst>
              <a:ext uri="{FF2B5EF4-FFF2-40B4-BE49-F238E27FC236}">
                <a16:creationId xmlns:a16="http://schemas.microsoft.com/office/drawing/2014/main" id="{4E18447C-4C63-3075-39DC-88C017CB3CE2}"/>
              </a:ext>
            </a:extLst>
          </p:cNvPr>
          <p:cNvCxnSpPr>
            <a:cxnSpLocks/>
          </p:cNvCxnSpPr>
          <p:nvPr/>
        </p:nvCxnSpPr>
        <p:spPr>
          <a:xfrm flipH="1">
            <a:off x="6514553" y="415819"/>
            <a:ext cx="595297" cy="3137006"/>
          </a:xfrm>
          <a:prstGeom prst="straightConnector1">
            <a:avLst/>
          </a:prstGeom>
          <a:ln w="57150">
            <a:solidFill>
              <a:schemeClr val="tx1"/>
            </a:solidFill>
            <a:tailEnd type="triangle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2" name="Text Placeholder 2">
            <a:extLst>
              <a:ext uri="{FF2B5EF4-FFF2-40B4-BE49-F238E27FC236}">
                <a16:creationId xmlns:a16="http://schemas.microsoft.com/office/drawing/2014/main" id="{8610F007-965F-5253-22DF-B3096695B9F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141570" y="5369526"/>
            <a:ext cx="3457797" cy="1265090"/>
          </a:xfrm>
        </p:spPr>
        <p:txBody>
          <a:bodyPr/>
          <a:lstStyle/>
          <a:p>
            <a:pPr algn="just">
              <a:lnSpc>
                <a:spcPct val="70000"/>
              </a:lnSpc>
            </a:pPr>
            <a:r>
              <a:rPr lang="en-CA" sz="1800" dirty="0"/>
              <a:t>ALIS</a:t>
            </a:r>
          </a:p>
          <a:p>
            <a:pPr algn="just">
              <a:lnSpc>
                <a:spcPct val="70000"/>
              </a:lnSpc>
            </a:pPr>
            <a:r>
              <a:rPr lang="en-CA" sz="1800" dirty="0"/>
              <a:t>HV Terminal &amp; Electrical services</a:t>
            </a:r>
          </a:p>
          <a:p>
            <a:pPr algn="just">
              <a:lnSpc>
                <a:spcPct val="70000"/>
              </a:lnSpc>
            </a:pPr>
            <a:r>
              <a:rPr lang="en-CA" sz="1800" dirty="0"/>
              <a:t>Auxiliary Gas services (N</a:t>
            </a:r>
            <a:r>
              <a:rPr lang="en-CA" sz="1800" baseline="-25000" dirty="0"/>
              <a:t>2</a:t>
            </a:r>
            <a:r>
              <a:rPr lang="en-CA" sz="1800" dirty="0"/>
              <a:t>, </a:t>
            </a:r>
            <a:r>
              <a:rPr lang="en-CA" sz="1800" dirty="0" err="1"/>
              <a:t>Ar</a:t>
            </a:r>
            <a:r>
              <a:rPr lang="en-CA" sz="1800" dirty="0"/>
              <a:t>)</a:t>
            </a:r>
          </a:p>
          <a:p>
            <a:pPr algn="just">
              <a:lnSpc>
                <a:spcPct val="70000"/>
              </a:lnSpc>
            </a:pPr>
            <a:r>
              <a:rPr lang="en-CA" sz="1800" dirty="0"/>
              <a:t>Medical module</a:t>
            </a:r>
          </a:p>
        </p:txBody>
      </p:sp>
      <p:sp>
        <p:nvSpPr>
          <p:cNvPr id="73" name="TextBox 72">
            <a:extLst>
              <a:ext uri="{FF2B5EF4-FFF2-40B4-BE49-F238E27FC236}">
                <a16:creationId xmlns:a16="http://schemas.microsoft.com/office/drawing/2014/main" id="{DA18782B-0A74-FE12-39F2-0138D77C1E72}"/>
              </a:ext>
            </a:extLst>
          </p:cNvPr>
          <p:cNvSpPr txBox="1"/>
          <p:nvPr/>
        </p:nvSpPr>
        <p:spPr>
          <a:xfrm>
            <a:off x="5467252" y="80677"/>
            <a:ext cx="121283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/>
              <a:t>HV Service Chase</a:t>
            </a:r>
          </a:p>
        </p:txBody>
      </p:sp>
      <p:cxnSp>
        <p:nvCxnSpPr>
          <p:cNvPr id="74" name="Straight Arrow Connector 73">
            <a:extLst>
              <a:ext uri="{FF2B5EF4-FFF2-40B4-BE49-F238E27FC236}">
                <a16:creationId xmlns:a16="http://schemas.microsoft.com/office/drawing/2014/main" id="{CC037FAD-61E3-825E-4558-022477DE8B00}"/>
              </a:ext>
            </a:extLst>
          </p:cNvPr>
          <p:cNvCxnSpPr>
            <a:cxnSpLocks/>
          </p:cNvCxnSpPr>
          <p:nvPr/>
        </p:nvCxnSpPr>
        <p:spPr>
          <a:xfrm flipH="1">
            <a:off x="4637695" y="698433"/>
            <a:ext cx="1435976" cy="1448633"/>
          </a:xfrm>
          <a:prstGeom prst="straightConnector1">
            <a:avLst/>
          </a:prstGeom>
          <a:ln w="57150">
            <a:solidFill>
              <a:schemeClr val="tx1"/>
            </a:solidFill>
            <a:tailEnd type="triangle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5" name="TextBox 74">
            <a:extLst>
              <a:ext uri="{FF2B5EF4-FFF2-40B4-BE49-F238E27FC236}">
                <a16:creationId xmlns:a16="http://schemas.microsoft.com/office/drawing/2014/main" id="{93884638-3C4C-C970-299A-3DBD95283600}"/>
              </a:ext>
            </a:extLst>
          </p:cNvPr>
          <p:cNvSpPr txBox="1"/>
          <p:nvPr/>
        </p:nvSpPr>
        <p:spPr>
          <a:xfrm>
            <a:off x="7806008" y="75062"/>
            <a:ext cx="123250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/>
              <a:t>HV Service Chase</a:t>
            </a:r>
          </a:p>
        </p:txBody>
      </p:sp>
      <p:cxnSp>
        <p:nvCxnSpPr>
          <p:cNvPr id="76" name="Straight Arrow Connector 75">
            <a:extLst>
              <a:ext uri="{FF2B5EF4-FFF2-40B4-BE49-F238E27FC236}">
                <a16:creationId xmlns:a16="http://schemas.microsoft.com/office/drawing/2014/main" id="{F8343D1B-7780-1603-115A-2ADD58446894}"/>
              </a:ext>
            </a:extLst>
          </p:cNvPr>
          <p:cNvCxnSpPr>
            <a:cxnSpLocks/>
          </p:cNvCxnSpPr>
          <p:nvPr/>
        </p:nvCxnSpPr>
        <p:spPr>
          <a:xfrm>
            <a:off x="8422260" y="692818"/>
            <a:ext cx="0" cy="1906193"/>
          </a:xfrm>
          <a:prstGeom prst="straightConnector1">
            <a:avLst/>
          </a:prstGeom>
          <a:ln w="57150">
            <a:solidFill>
              <a:schemeClr val="tx1"/>
            </a:solidFill>
            <a:tailEnd type="triangle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6" name="Text Placeholder 2">
            <a:extLst>
              <a:ext uri="{FF2B5EF4-FFF2-40B4-BE49-F238E27FC236}">
                <a16:creationId xmlns:a16="http://schemas.microsoft.com/office/drawing/2014/main" id="{A94BE88F-B4E6-225E-1A32-2853B17E985A}"/>
              </a:ext>
            </a:extLst>
          </p:cNvPr>
          <p:cNvSpPr txBox="1">
            <a:spLocks/>
          </p:cNvSpPr>
          <p:nvPr/>
        </p:nvSpPr>
        <p:spPr>
          <a:xfrm>
            <a:off x="4665387" y="5365139"/>
            <a:ext cx="3457797" cy="1008609"/>
          </a:xfrm>
          <a:prstGeom prst="rect">
            <a:avLst/>
          </a:prstGeom>
        </p:spPr>
        <p:txBody>
          <a:bodyPr wrap="square">
            <a:sp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rgbClr val="00B0F0"/>
              </a:buClr>
              <a:buFont typeface="Arial" panose="020B0604020202020204" pitchFamily="34" charset="0"/>
              <a:buChar char="•"/>
              <a:defRPr sz="2000" kern="1200" baseline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00B0F0"/>
              </a:buClr>
              <a:buFont typeface="Arial" panose="020B0604020202020204" pitchFamily="34" charset="0"/>
              <a:buChar char="•"/>
              <a:defRPr sz="2000" kern="1200" baseline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00B0F0"/>
              </a:buClr>
              <a:buFont typeface="Arial" panose="020B0604020202020204" pitchFamily="34" charset="0"/>
              <a:buChar char="•"/>
              <a:defRPr sz="2000" kern="1200" baseline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00B0F0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00B0F0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0000"/>
              </a:lnSpc>
            </a:pPr>
            <a:r>
              <a:rPr lang="en-CA" sz="1800" dirty="0"/>
              <a:t>Secondary Gas Recirculating and Delay systems</a:t>
            </a:r>
          </a:p>
          <a:p>
            <a:pPr>
              <a:lnSpc>
                <a:spcPct val="70000"/>
              </a:lnSpc>
            </a:pPr>
            <a:r>
              <a:rPr lang="en-CA" sz="1800" dirty="0"/>
              <a:t>High Active Water and Active Low Conductivity Water systems</a:t>
            </a:r>
          </a:p>
        </p:txBody>
      </p:sp>
      <p:cxnSp>
        <p:nvCxnSpPr>
          <p:cNvPr id="3" name="Straight Arrow Connector 2">
            <a:extLst>
              <a:ext uri="{FF2B5EF4-FFF2-40B4-BE49-F238E27FC236}">
                <a16:creationId xmlns:a16="http://schemas.microsoft.com/office/drawing/2014/main" id="{605FD855-C1EC-5242-1368-761A5DCB7BD6}"/>
              </a:ext>
            </a:extLst>
          </p:cNvPr>
          <p:cNvCxnSpPr>
            <a:cxnSpLocks/>
          </p:cNvCxnSpPr>
          <p:nvPr/>
        </p:nvCxnSpPr>
        <p:spPr>
          <a:xfrm flipV="1">
            <a:off x="4616680" y="4165294"/>
            <a:ext cx="1576576" cy="635778"/>
          </a:xfrm>
          <a:prstGeom prst="straightConnector1">
            <a:avLst/>
          </a:prstGeom>
          <a:ln w="38100">
            <a:solidFill>
              <a:srgbClr val="0070C0"/>
            </a:solidFill>
            <a:tailEnd type="triangle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id="{45F616FE-0A03-71E2-C9F1-04F74BD6E844}"/>
              </a:ext>
            </a:extLst>
          </p:cNvPr>
          <p:cNvCxnSpPr>
            <a:cxnSpLocks/>
          </p:cNvCxnSpPr>
          <p:nvPr/>
        </p:nvCxnSpPr>
        <p:spPr>
          <a:xfrm flipH="1" flipV="1">
            <a:off x="5578213" y="2563176"/>
            <a:ext cx="635171" cy="1600346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55376582-9C12-A8F3-E869-B1C58F29DD42}"/>
              </a:ext>
            </a:extLst>
          </p:cNvPr>
          <p:cNvCxnSpPr>
            <a:cxnSpLocks/>
          </p:cNvCxnSpPr>
          <p:nvPr/>
        </p:nvCxnSpPr>
        <p:spPr>
          <a:xfrm flipH="1" flipV="1">
            <a:off x="10008222" y="2361742"/>
            <a:ext cx="749161" cy="1806893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AD2D139A-C90F-2C1F-FB35-C3F737DEDD98}"/>
              </a:ext>
            </a:extLst>
          </p:cNvPr>
          <p:cNvCxnSpPr>
            <a:cxnSpLocks/>
          </p:cNvCxnSpPr>
          <p:nvPr/>
        </p:nvCxnSpPr>
        <p:spPr>
          <a:xfrm flipV="1">
            <a:off x="8978649" y="4169298"/>
            <a:ext cx="1778659" cy="738509"/>
          </a:xfrm>
          <a:prstGeom prst="straightConnector1">
            <a:avLst/>
          </a:prstGeom>
          <a:ln w="38100">
            <a:solidFill>
              <a:schemeClr val="accent4"/>
            </a:solidFill>
            <a:tailEnd type="triangle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2">
            <a:extLst>
              <a:ext uri="{FF2B5EF4-FFF2-40B4-BE49-F238E27FC236}">
                <a16:creationId xmlns:a16="http://schemas.microsoft.com/office/drawing/2014/main" id="{A9520684-3085-A8AE-DDEF-6CB95FAB7CED}"/>
              </a:ext>
            </a:extLst>
          </p:cNvPr>
          <p:cNvSpPr txBox="1"/>
          <p:nvPr/>
        </p:nvSpPr>
        <p:spPr>
          <a:xfrm rot="20243260">
            <a:off x="4879728" y="4086114"/>
            <a:ext cx="14807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dirty="0"/>
              <a:t>Proton beam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5714CD11-FF2C-D52E-0D0C-64B27F2213B9}"/>
              </a:ext>
            </a:extLst>
          </p:cNvPr>
          <p:cNvSpPr txBox="1"/>
          <p:nvPr/>
        </p:nvSpPr>
        <p:spPr>
          <a:xfrm rot="20243260">
            <a:off x="9104781" y="4192846"/>
            <a:ext cx="16082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/>
              <a:t>Electron beam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86F64A88-381E-F522-579D-D13E0EBC2C6D}"/>
              </a:ext>
            </a:extLst>
          </p:cNvPr>
          <p:cNvSpPr txBox="1"/>
          <p:nvPr/>
        </p:nvSpPr>
        <p:spPr>
          <a:xfrm rot="4021064">
            <a:off x="10273098" y="3705783"/>
            <a:ext cx="97370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/>
              <a:t>RIB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566692EC-C6B5-8899-24B6-150141346F1A}"/>
              </a:ext>
            </a:extLst>
          </p:cNvPr>
          <p:cNvSpPr txBox="1"/>
          <p:nvPr/>
        </p:nvSpPr>
        <p:spPr>
          <a:xfrm rot="4021064">
            <a:off x="5648625" y="3100469"/>
            <a:ext cx="97370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/>
              <a:t>RIB</a:t>
            </a:r>
          </a:p>
        </p:txBody>
      </p:sp>
    </p:spTree>
    <p:extLst>
      <p:ext uri="{BB962C8B-B14F-4D97-AF65-F5344CB8AC3E}">
        <p14:creationId xmlns:p14="http://schemas.microsoft.com/office/powerpoint/2010/main" val="346729799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1809182C-3E01-A8D2-04D7-53AE3D0BFE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/>
              <a:t>P353 Scope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2D90B22E-2563-479F-5ABE-0E91F492A72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54693" y="554401"/>
            <a:ext cx="5358596" cy="5888183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D639BEE0-D5F2-5846-6055-828915A24F97}"/>
              </a:ext>
            </a:extLst>
          </p:cNvPr>
          <p:cNvSpPr/>
          <p:nvPr/>
        </p:nvSpPr>
        <p:spPr>
          <a:xfrm rot="20287152">
            <a:off x="8531186" y="4058743"/>
            <a:ext cx="2397195" cy="1213394"/>
          </a:xfrm>
          <a:prstGeom prst="rect">
            <a:avLst/>
          </a:prstGeom>
          <a:solidFill>
            <a:srgbClr val="4472C4">
              <a:alpha val="50196"/>
            </a:srgb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CACAA063-B248-E823-AD60-DCF84B47BD8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308" y="1839310"/>
            <a:ext cx="6182385" cy="4464289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C167B710-6FE2-3EFD-F92A-67641DE8099E}"/>
              </a:ext>
            </a:extLst>
          </p:cNvPr>
          <p:cNvSpPr/>
          <p:nvPr/>
        </p:nvSpPr>
        <p:spPr>
          <a:xfrm rot="20287152">
            <a:off x="2623029" y="4133966"/>
            <a:ext cx="1263137" cy="2136150"/>
          </a:xfrm>
          <a:custGeom>
            <a:avLst/>
            <a:gdLst>
              <a:gd name="connsiteX0" fmla="*/ 0 w 2376293"/>
              <a:gd name="connsiteY0" fmla="*/ 0 h 1213394"/>
              <a:gd name="connsiteX1" fmla="*/ 2376293 w 2376293"/>
              <a:gd name="connsiteY1" fmla="*/ 0 h 1213394"/>
              <a:gd name="connsiteX2" fmla="*/ 2376293 w 2376293"/>
              <a:gd name="connsiteY2" fmla="*/ 1213394 h 1213394"/>
              <a:gd name="connsiteX3" fmla="*/ 0 w 2376293"/>
              <a:gd name="connsiteY3" fmla="*/ 1213394 h 1213394"/>
              <a:gd name="connsiteX4" fmla="*/ 0 w 2376293"/>
              <a:gd name="connsiteY4" fmla="*/ 0 h 1213394"/>
              <a:gd name="connsiteX0" fmla="*/ 699803 w 3076096"/>
              <a:gd name="connsiteY0" fmla="*/ 0 h 1997017"/>
              <a:gd name="connsiteX1" fmla="*/ 3076096 w 3076096"/>
              <a:gd name="connsiteY1" fmla="*/ 0 h 1997017"/>
              <a:gd name="connsiteX2" fmla="*/ 3076096 w 3076096"/>
              <a:gd name="connsiteY2" fmla="*/ 1213394 h 1997017"/>
              <a:gd name="connsiteX3" fmla="*/ 0 w 3076096"/>
              <a:gd name="connsiteY3" fmla="*/ 1997017 h 1997017"/>
              <a:gd name="connsiteX4" fmla="*/ 699803 w 3076096"/>
              <a:gd name="connsiteY4" fmla="*/ 0 h 1997017"/>
              <a:gd name="connsiteX0" fmla="*/ 699803 w 3076096"/>
              <a:gd name="connsiteY0" fmla="*/ 139133 h 2136150"/>
              <a:gd name="connsiteX1" fmla="*/ 1263137 w 3076096"/>
              <a:gd name="connsiteY1" fmla="*/ 0 h 2136150"/>
              <a:gd name="connsiteX2" fmla="*/ 3076096 w 3076096"/>
              <a:gd name="connsiteY2" fmla="*/ 1352527 h 2136150"/>
              <a:gd name="connsiteX3" fmla="*/ 0 w 3076096"/>
              <a:gd name="connsiteY3" fmla="*/ 2136150 h 2136150"/>
              <a:gd name="connsiteX4" fmla="*/ 699803 w 3076096"/>
              <a:gd name="connsiteY4" fmla="*/ 139133 h 2136150"/>
              <a:gd name="connsiteX0" fmla="*/ 699803 w 1263137"/>
              <a:gd name="connsiteY0" fmla="*/ 139133 h 2136150"/>
              <a:gd name="connsiteX1" fmla="*/ 1263137 w 1263137"/>
              <a:gd name="connsiteY1" fmla="*/ 0 h 2136150"/>
              <a:gd name="connsiteX2" fmla="*/ 469641 w 1263137"/>
              <a:gd name="connsiteY2" fmla="*/ 2004695 h 2136150"/>
              <a:gd name="connsiteX3" fmla="*/ 0 w 1263137"/>
              <a:gd name="connsiteY3" fmla="*/ 2136150 h 2136150"/>
              <a:gd name="connsiteX4" fmla="*/ 699803 w 1263137"/>
              <a:gd name="connsiteY4" fmla="*/ 139133 h 21361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63137" h="2136150">
                <a:moveTo>
                  <a:pt x="699803" y="139133"/>
                </a:moveTo>
                <a:lnTo>
                  <a:pt x="1263137" y="0"/>
                </a:lnTo>
                <a:lnTo>
                  <a:pt x="469641" y="2004695"/>
                </a:lnTo>
                <a:lnTo>
                  <a:pt x="0" y="2136150"/>
                </a:lnTo>
                <a:lnTo>
                  <a:pt x="699803" y="139133"/>
                </a:lnTo>
                <a:close/>
              </a:path>
            </a:pathLst>
          </a:custGeom>
          <a:solidFill>
            <a:srgbClr val="4472C4">
              <a:alpha val="50196"/>
            </a:srgb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12CC0EBC-348C-5805-29CA-7611E6A29CCA}"/>
              </a:ext>
            </a:extLst>
          </p:cNvPr>
          <p:cNvSpPr/>
          <p:nvPr/>
        </p:nvSpPr>
        <p:spPr>
          <a:xfrm rot="1213340">
            <a:off x="-21774" y="3926972"/>
            <a:ext cx="3514615" cy="1972826"/>
          </a:xfrm>
          <a:custGeom>
            <a:avLst/>
            <a:gdLst>
              <a:gd name="connsiteX0" fmla="*/ 0 w 2376293"/>
              <a:gd name="connsiteY0" fmla="*/ 0 h 1968137"/>
              <a:gd name="connsiteX1" fmla="*/ 2376293 w 2376293"/>
              <a:gd name="connsiteY1" fmla="*/ 0 h 1968137"/>
              <a:gd name="connsiteX2" fmla="*/ 2376293 w 2376293"/>
              <a:gd name="connsiteY2" fmla="*/ 1968137 h 1968137"/>
              <a:gd name="connsiteX3" fmla="*/ 0 w 2376293"/>
              <a:gd name="connsiteY3" fmla="*/ 1968137 h 1968137"/>
              <a:gd name="connsiteX4" fmla="*/ 0 w 2376293"/>
              <a:gd name="connsiteY4" fmla="*/ 0 h 1968137"/>
              <a:gd name="connsiteX0" fmla="*/ 0 w 3146593"/>
              <a:gd name="connsiteY0" fmla="*/ 0 h 1968137"/>
              <a:gd name="connsiteX1" fmla="*/ 2376293 w 3146593"/>
              <a:gd name="connsiteY1" fmla="*/ 0 h 1968137"/>
              <a:gd name="connsiteX2" fmla="*/ 3146593 w 3146593"/>
              <a:gd name="connsiteY2" fmla="*/ 1930798 h 1968137"/>
              <a:gd name="connsiteX3" fmla="*/ 0 w 3146593"/>
              <a:gd name="connsiteY3" fmla="*/ 1968137 h 1968137"/>
              <a:gd name="connsiteX4" fmla="*/ 0 w 3146593"/>
              <a:gd name="connsiteY4" fmla="*/ 0 h 1968137"/>
              <a:gd name="connsiteX0" fmla="*/ 0 w 3544202"/>
              <a:gd name="connsiteY0" fmla="*/ 45660 h 1968137"/>
              <a:gd name="connsiteX1" fmla="*/ 2773902 w 3544202"/>
              <a:gd name="connsiteY1" fmla="*/ 0 h 1968137"/>
              <a:gd name="connsiteX2" fmla="*/ 3544202 w 3544202"/>
              <a:gd name="connsiteY2" fmla="*/ 1930798 h 1968137"/>
              <a:gd name="connsiteX3" fmla="*/ 397609 w 3544202"/>
              <a:gd name="connsiteY3" fmla="*/ 1968137 h 1968137"/>
              <a:gd name="connsiteX4" fmla="*/ 0 w 3544202"/>
              <a:gd name="connsiteY4" fmla="*/ 45660 h 1968137"/>
              <a:gd name="connsiteX0" fmla="*/ 0 w 3544202"/>
              <a:gd name="connsiteY0" fmla="*/ 45660 h 1972826"/>
              <a:gd name="connsiteX1" fmla="*/ 2773902 w 3544202"/>
              <a:gd name="connsiteY1" fmla="*/ 0 h 1972826"/>
              <a:gd name="connsiteX2" fmla="*/ 3544202 w 3544202"/>
              <a:gd name="connsiteY2" fmla="*/ 1930798 h 1972826"/>
              <a:gd name="connsiteX3" fmla="*/ 780162 w 3544202"/>
              <a:gd name="connsiteY3" fmla="*/ 1972826 h 1972826"/>
              <a:gd name="connsiteX4" fmla="*/ 0 w 3544202"/>
              <a:gd name="connsiteY4" fmla="*/ 45660 h 1972826"/>
              <a:gd name="connsiteX0" fmla="*/ 0 w 3514615"/>
              <a:gd name="connsiteY0" fmla="*/ 34761 h 1972826"/>
              <a:gd name="connsiteX1" fmla="*/ 2744315 w 3514615"/>
              <a:gd name="connsiteY1" fmla="*/ 0 h 1972826"/>
              <a:gd name="connsiteX2" fmla="*/ 3514615 w 3514615"/>
              <a:gd name="connsiteY2" fmla="*/ 1930798 h 1972826"/>
              <a:gd name="connsiteX3" fmla="*/ 750575 w 3514615"/>
              <a:gd name="connsiteY3" fmla="*/ 1972826 h 1972826"/>
              <a:gd name="connsiteX4" fmla="*/ 0 w 3514615"/>
              <a:gd name="connsiteY4" fmla="*/ 34761 h 19728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514615" h="1972826">
                <a:moveTo>
                  <a:pt x="0" y="34761"/>
                </a:moveTo>
                <a:lnTo>
                  <a:pt x="2744315" y="0"/>
                </a:lnTo>
                <a:lnTo>
                  <a:pt x="3514615" y="1930798"/>
                </a:lnTo>
                <a:lnTo>
                  <a:pt x="750575" y="1972826"/>
                </a:lnTo>
                <a:lnTo>
                  <a:pt x="0" y="34761"/>
                </a:lnTo>
                <a:close/>
              </a:path>
            </a:pathLst>
          </a:custGeom>
          <a:solidFill>
            <a:srgbClr val="4472C4">
              <a:alpha val="50196"/>
            </a:srgb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59A42B39-0DEF-FB51-1500-CFFFBE422836}"/>
              </a:ext>
            </a:extLst>
          </p:cNvPr>
          <p:cNvSpPr/>
          <p:nvPr/>
        </p:nvSpPr>
        <p:spPr>
          <a:xfrm rot="933645">
            <a:off x="1048745" y="3320959"/>
            <a:ext cx="2436392" cy="768266"/>
          </a:xfrm>
          <a:custGeom>
            <a:avLst/>
            <a:gdLst>
              <a:gd name="connsiteX0" fmla="*/ 0 w 2376293"/>
              <a:gd name="connsiteY0" fmla="*/ 0 h 1213394"/>
              <a:gd name="connsiteX1" fmla="*/ 2376293 w 2376293"/>
              <a:gd name="connsiteY1" fmla="*/ 0 h 1213394"/>
              <a:gd name="connsiteX2" fmla="*/ 2376293 w 2376293"/>
              <a:gd name="connsiteY2" fmla="*/ 1213394 h 1213394"/>
              <a:gd name="connsiteX3" fmla="*/ 0 w 2376293"/>
              <a:gd name="connsiteY3" fmla="*/ 1213394 h 1213394"/>
              <a:gd name="connsiteX4" fmla="*/ 0 w 2376293"/>
              <a:gd name="connsiteY4" fmla="*/ 0 h 1213394"/>
              <a:gd name="connsiteX0" fmla="*/ 0 w 2376293"/>
              <a:gd name="connsiteY0" fmla="*/ 0 h 1458702"/>
              <a:gd name="connsiteX1" fmla="*/ 2376293 w 2376293"/>
              <a:gd name="connsiteY1" fmla="*/ 0 h 1458702"/>
              <a:gd name="connsiteX2" fmla="*/ 2357321 w 2376293"/>
              <a:gd name="connsiteY2" fmla="*/ 1458702 h 1458702"/>
              <a:gd name="connsiteX3" fmla="*/ 0 w 2376293"/>
              <a:gd name="connsiteY3" fmla="*/ 1213394 h 1458702"/>
              <a:gd name="connsiteX4" fmla="*/ 0 w 2376293"/>
              <a:gd name="connsiteY4" fmla="*/ 0 h 1458702"/>
              <a:gd name="connsiteX0" fmla="*/ 0 w 2376293"/>
              <a:gd name="connsiteY0" fmla="*/ 0 h 1458702"/>
              <a:gd name="connsiteX1" fmla="*/ 2376293 w 2376293"/>
              <a:gd name="connsiteY1" fmla="*/ 0 h 1458702"/>
              <a:gd name="connsiteX2" fmla="*/ 2357321 w 2376293"/>
              <a:gd name="connsiteY2" fmla="*/ 1458702 h 1458702"/>
              <a:gd name="connsiteX3" fmla="*/ 290934 w 2376293"/>
              <a:gd name="connsiteY3" fmla="*/ 1317853 h 1458702"/>
              <a:gd name="connsiteX4" fmla="*/ 0 w 2376293"/>
              <a:gd name="connsiteY4" fmla="*/ 0 h 1458702"/>
              <a:gd name="connsiteX0" fmla="*/ 403201 w 2085359"/>
              <a:gd name="connsiteY0" fmla="*/ 690436 h 1458702"/>
              <a:gd name="connsiteX1" fmla="*/ 2085359 w 2085359"/>
              <a:gd name="connsiteY1" fmla="*/ 0 h 1458702"/>
              <a:gd name="connsiteX2" fmla="*/ 2066387 w 2085359"/>
              <a:gd name="connsiteY2" fmla="*/ 1458702 h 1458702"/>
              <a:gd name="connsiteX3" fmla="*/ 0 w 2085359"/>
              <a:gd name="connsiteY3" fmla="*/ 1317853 h 1458702"/>
              <a:gd name="connsiteX4" fmla="*/ 403201 w 2085359"/>
              <a:gd name="connsiteY4" fmla="*/ 690436 h 1458702"/>
              <a:gd name="connsiteX0" fmla="*/ 403201 w 2436392"/>
              <a:gd name="connsiteY0" fmla="*/ 0 h 768266"/>
              <a:gd name="connsiteX1" fmla="*/ 2436392 w 2436392"/>
              <a:gd name="connsiteY1" fmla="*/ 139183 h 768266"/>
              <a:gd name="connsiteX2" fmla="*/ 2066387 w 2436392"/>
              <a:gd name="connsiteY2" fmla="*/ 768266 h 768266"/>
              <a:gd name="connsiteX3" fmla="*/ 0 w 2436392"/>
              <a:gd name="connsiteY3" fmla="*/ 627417 h 768266"/>
              <a:gd name="connsiteX4" fmla="*/ 403201 w 2436392"/>
              <a:gd name="connsiteY4" fmla="*/ 0 h 7682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436392" h="768266">
                <a:moveTo>
                  <a:pt x="403201" y="0"/>
                </a:moveTo>
                <a:lnTo>
                  <a:pt x="2436392" y="139183"/>
                </a:lnTo>
                <a:lnTo>
                  <a:pt x="2066387" y="768266"/>
                </a:lnTo>
                <a:lnTo>
                  <a:pt x="0" y="627417"/>
                </a:lnTo>
                <a:lnTo>
                  <a:pt x="403201" y="0"/>
                </a:lnTo>
                <a:close/>
              </a:path>
            </a:pathLst>
          </a:custGeom>
          <a:solidFill>
            <a:srgbClr val="4472C4">
              <a:alpha val="50196"/>
            </a:srgb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F2D04519-77B7-115D-4990-9ABCF0FE7681}"/>
              </a:ext>
            </a:extLst>
          </p:cNvPr>
          <p:cNvSpPr/>
          <p:nvPr/>
        </p:nvSpPr>
        <p:spPr>
          <a:xfrm rot="20287152">
            <a:off x="3124954" y="3193548"/>
            <a:ext cx="989107" cy="1566625"/>
          </a:xfrm>
          <a:custGeom>
            <a:avLst/>
            <a:gdLst>
              <a:gd name="connsiteX0" fmla="*/ 0 w 2376293"/>
              <a:gd name="connsiteY0" fmla="*/ 0 h 1213394"/>
              <a:gd name="connsiteX1" fmla="*/ 2376293 w 2376293"/>
              <a:gd name="connsiteY1" fmla="*/ 0 h 1213394"/>
              <a:gd name="connsiteX2" fmla="*/ 2376293 w 2376293"/>
              <a:gd name="connsiteY2" fmla="*/ 1213394 h 1213394"/>
              <a:gd name="connsiteX3" fmla="*/ 0 w 2376293"/>
              <a:gd name="connsiteY3" fmla="*/ 1213394 h 1213394"/>
              <a:gd name="connsiteX4" fmla="*/ 0 w 2376293"/>
              <a:gd name="connsiteY4" fmla="*/ 0 h 1213394"/>
              <a:gd name="connsiteX0" fmla="*/ 0 w 2376293"/>
              <a:gd name="connsiteY0" fmla="*/ 0 h 1421421"/>
              <a:gd name="connsiteX1" fmla="*/ 2376293 w 2376293"/>
              <a:gd name="connsiteY1" fmla="*/ 0 h 1421421"/>
              <a:gd name="connsiteX2" fmla="*/ 1794390 w 2376293"/>
              <a:gd name="connsiteY2" fmla="*/ 1421421 h 1421421"/>
              <a:gd name="connsiteX3" fmla="*/ 0 w 2376293"/>
              <a:gd name="connsiteY3" fmla="*/ 1213394 h 1421421"/>
              <a:gd name="connsiteX4" fmla="*/ 0 w 2376293"/>
              <a:gd name="connsiteY4" fmla="*/ 0 h 1421421"/>
              <a:gd name="connsiteX0" fmla="*/ 0 w 2376293"/>
              <a:gd name="connsiteY0" fmla="*/ 0 h 1566625"/>
              <a:gd name="connsiteX1" fmla="*/ 2376293 w 2376293"/>
              <a:gd name="connsiteY1" fmla="*/ 0 h 1566625"/>
              <a:gd name="connsiteX2" fmla="*/ 1794390 w 2376293"/>
              <a:gd name="connsiteY2" fmla="*/ 1421421 h 1566625"/>
              <a:gd name="connsiteX3" fmla="*/ 1387186 w 2376293"/>
              <a:gd name="connsiteY3" fmla="*/ 1566625 h 1566625"/>
              <a:gd name="connsiteX4" fmla="*/ 0 w 2376293"/>
              <a:gd name="connsiteY4" fmla="*/ 0 h 1566625"/>
              <a:gd name="connsiteX0" fmla="*/ 347511 w 989107"/>
              <a:gd name="connsiteY0" fmla="*/ 277597 h 1566625"/>
              <a:gd name="connsiteX1" fmla="*/ 989107 w 989107"/>
              <a:gd name="connsiteY1" fmla="*/ 0 h 1566625"/>
              <a:gd name="connsiteX2" fmla="*/ 407204 w 989107"/>
              <a:gd name="connsiteY2" fmla="*/ 1421421 h 1566625"/>
              <a:gd name="connsiteX3" fmla="*/ 0 w 989107"/>
              <a:gd name="connsiteY3" fmla="*/ 1566625 h 1566625"/>
              <a:gd name="connsiteX4" fmla="*/ 347511 w 989107"/>
              <a:gd name="connsiteY4" fmla="*/ 277597 h 1566625"/>
              <a:gd name="connsiteX0" fmla="*/ 347511 w 989107"/>
              <a:gd name="connsiteY0" fmla="*/ 277597 h 1566625"/>
              <a:gd name="connsiteX1" fmla="*/ 567333 w 989107"/>
              <a:gd name="connsiteY1" fmla="*/ 196666 h 1566625"/>
              <a:gd name="connsiteX2" fmla="*/ 989107 w 989107"/>
              <a:gd name="connsiteY2" fmla="*/ 0 h 1566625"/>
              <a:gd name="connsiteX3" fmla="*/ 407204 w 989107"/>
              <a:gd name="connsiteY3" fmla="*/ 1421421 h 1566625"/>
              <a:gd name="connsiteX4" fmla="*/ 0 w 989107"/>
              <a:gd name="connsiteY4" fmla="*/ 1566625 h 1566625"/>
              <a:gd name="connsiteX5" fmla="*/ 347511 w 989107"/>
              <a:gd name="connsiteY5" fmla="*/ 277597 h 1566625"/>
              <a:gd name="connsiteX0" fmla="*/ 347511 w 989107"/>
              <a:gd name="connsiteY0" fmla="*/ 277597 h 1566625"/>
              <a:gd name="connsiteX1" fmla="*/ 614181 w 989107"/>
              <a:gd name="connsiteY1" fmla="*/ 192828 h 1566625"/>
              <a:gd name="connsiteX2" fmla="*/ 989107 w 989107"/>
              <a:gd name="connsiteY2" fmla="*/ 0 h 1566625"/>
              <a:gd name="connsiteX3" fmla="*/ 407204 w 989107"/>
              <a:gd name="connsiteY3" fmla="*/ 1421421 h 1566625"/>
              <a:gd name="connsiteX4" fmla="*/ 0 w 989107"/>
              <a:gd name="connsiteY4" fmla="*/ 1566625 h 1566625"/>
              <a:gd name="connsiteX5" fmla="*/ 347511 w 989107"/>
              <a:gd name="connsiteY5" fmla="*/ 277597 h 1566625"/>
              <a:gd name="connsiteX0" fmla="*/ 0 w 1180804"/>
              <a:gd name="connsiteY0" fmla="*/ 661339 h 1566625"/>
              <a:gd name="connsiteX1" fmla="*/ 805878 w 1180804"/>
              <a:gd name="connsiteY1" fmla="*/ 192828 h 1566625"/>
              <a:gd name="connsiteX2" fmla="*/ 1180804 w 1180804"/>
              <a:gd name="connsiteY2" fmla="*/ 0 h 1566625"/>
              <a:gd name="connsiteX3" fmla="*/ 598901 w 1180804"/>
              <a:gd name="connsiteY3" fmla="*/ 1421421 h 1566625"/>
              <a:gd name="connsiteX4" fmla="*/ 191697 w 1180804"/>
              <a:gd name="connsiteY4" fmla="*/ 1566625 h 1566625"/>
              <a:gd name="connsiteX5" fmla="*/ 0 w 1180804"/>
              <a:gd name="connsiteY5" fmla="*/ 661339 h 1566625"/>
              <a:gd name="connsiteX0" fmla="*/ 0 w 1180804"/>
              <a:gd name="connsiteY0" fmla="*/ 661339 h 1566625"/>
              <a:gd name="connsiteX1" fmla="*/ 390016 w 1180804"/>
              <a:gd name="connsiteY1" fmla="*/ 297645 h 1566625"/>
              <a:gd name="connsiteX2" fmla="*/ 1180804 w 1180804"/>
              <a:gd name="connsiteY2" fmla="*/ 0 h 1566625"/>
              <a:gd name="connsiteX3" fmla="*/ 598901 w 1180804"/>
              <a:gd name="connsiteY3" fmla="*/ 1421421 h 1566625"/>
              <a:gd name="connsiteX4" fmla="*/ 191697 w 1180804"/>
              <a:gd name="connsiteY4" fmla="*/ 1566625 h 1566625"/>
              <a:gd name="connsiteX5" fmla="*/ 0 w 1180804"/>
              <a:gd name="connsiteY5" fmla="*/ 661339 h 1566625"/>
              <a:gd name="connsiteX0" fmla="*/ 413471 w 989107"/>
              <a:gd name="connsiteY0" fmla="*/ 564591 h 1566625"/>
              <a:gd name="connsiteX1" fmla="*/ 198319 w 989107"/>
              <a:gd name="connsiteY1" fmla="*/ 297645 h 1566625"/>
              <a:gd name="connsiteX2" fmla="*/ 989107 w 989107"/>
              <a:gd name="connsiteY2" fmla="*/ 0 h 1566625"/>
              <a:gd name="connsiteX3" fmla="*/ 407204 w 989107"/>
              <a:gd name="connsiteY3" fmla="*/ 1421421 h 1566625"/>
              <a:gd name="connsiteX4" fmla="*/ 0 w 989107"/>
              <a:gd name="connsiteY4" fmla="*/ 1566625 h 1566625"/>
              <a:gd name="connsiteX5" fmla="*/ 413471 w 989107"/>
              <a:gd name="connsiteY5" fmla="*/ 564591 h 15666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89107" h="1566625">
                <a:moveTo>
                  <a:pt x="413471" y="564591"/>
                </a:moveTo>
                <a:lnTo>
                  <a:pt x="198319" y="297645"/>
                </a:lnTo>
                <a:lnTo>
                  <a:pt x="989107" y="0"/>
                </a:lnTo>
                <a:lnTo>
                  <a:pt x="407204" y="1421421"/>
                </a:lnTo>
                <a:lnTo>
                  <a:pt x="0" y="1566625"/>
                </a:lnTo>
                <a:lnTo>
                  <a:pt x="413471" y="564591"/>
                </a:lnTo>
                <a:close/>
              </a:path>
            </a:pathLst>
          </a:custGeom>
          <a:solidFill>
            <a:srgbClr val="4472C4">
              <a:alpha val="50196"/>
            </a:srgb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B87718EE-12D8-DB57-086E-CF3D5068B9CA}"/>
              </a:ext>
            </a:extLst>
          </p:cNvPr>
          <p:cNvSpPr txBox="1"/>
          <p:nvPr/>
        </p:nvSpPr>
        <p:spPr>
          <a:xfrm>
            <a:off x="4298787" y="5705593"/>
            <a:ext cx="158706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/>
              <a:t>Structural Supports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74F7224A-079C-DDA7-276E-BFF9D81D1CE5}"/>
              </a:ext>
            </a:extLst>
          </p:cNvPr>
          <p:cNvSpPr txBox="1"/>
          <p:nvPr/>
        </p:nvSpPr>
        <p:spPr>
          <a:xfrm>
            <a:off x="9907871" y="2555910"/>
            <a:ext cx="158706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/>
              <a:t>Gamma Dump Module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5A6B0A84-0807-1B39-1D92-805E0A89E9CC}"/>
              </a:ext>
            </a:extLst>
          </p:cNvPr>
          <p:cNvSpPr txBox="1"/>
          <p:nvPr/>
        </p:nvSpPr>
        <p:spPr>
          <a:xfrm>
            <a:off x="10224424" y="5435602"/>
            <a:ext cx="149704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dirty="0"/>
              <a:t>Target Access Plug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791863D5-CCCF-3EF2-D40F-4736ABDFCBD4}"/>
              </a:ext>
            </a:extLst>
          </p:cNvPr>
          <p:cNvSpPr txBox="1"/>
          <p:nvPr/>
        </p:nvSpPr>
        <p:spPr>
          <a:xfrm>
            <a:off x="9198627" y="5850204"/>
            <a:ext cx="92283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/>
              <a:t>Target Module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A6702876-05DF-2EFB-FFCD-DAFE6AE4CB03}"/>
              </a:ext>
            </a:extLst>
          </p:cNvPr>
          <p:cNvSpPr txBox="1"/>
          <p:nvPr/>
        </p:nvSpPr>
        <p:spPr>
          <a:xfrm>
            <a:off x="7990721" y="6146559"/>
            <a:ext cx="112900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/>
              <a:t>Converter Module</a:t>
            </a:r>
          </a:p>
        </p:txBody>
      </p:sp>
      <p:cxnSp>
        <p:nvCxnSpPr>
          <p:cNvPr id="22" name="Straight Arrow Connector 21">
            <a:extLst>
              <a:ext uri="{FF2B5EF4-FFF2-40B4-BE49-F238E27FC236}">
                <a16:creationId xmlns:a16="http://schemas.microsoft.com/office/drawing/2014/main" id="{E0B26A36-B24E-252E-2F0F-1F7214049B8E}"/>
              </a:ext>
            </a:extLst>
          </p:cNvPr>
          <p:cNvCxnSpPr>
            <a:cxnSpLocks/>
            <a:stCxn id="16" idx="1"/>
          </p:cNvCxnSpPr>
          <p:nvPr/>
        </p:nvCxnSpPr>
        <p:spPr>
          <a:xfrm flipH="1" flipV="1">
            <a:off x="1947011" y="4982946"/>
            <a:ext cx="2351776" cy="1045813"/>
          </a:xfrm>
          <a:prstGeom prst="straightConnector1">
            <a:avLst/>
          </a:prstGeom>
          <a:ln w="57150">
            <a:solidFill>
              <a:schemeClr val="tx1"/>
            </a:solidFill>
            <a:tailEnd type="triangle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Arrow Connector 22">
            <a:extLst>
              <a:ext uri="{FF2B5EF4-FFF2-40B4-BE49-F238E27FC236}">
                <a16:creationId xmlns:a16="http://schemas.microsoft.com/office/drawing/2014/main" id="{AAFA726A-825D-B243-A2AE-7B4999F954B6}"/>
              </a:ext>
            </a:extLst>
          </p:cNvPr>
          <p:cNvCxnSpPr>
            <a:cxnSpLocks/>
            <a:stCxn id="16" idx="1"/>
          </p:cNvCxnSpPr>
          <p:nvPr/>
        </p:nvCxnSpPr>
        <p:spPr>
          <a:xfrm flipH="1" flipV="1">
            <a:off x="795570" y="3758235"/>
            <a:ext cx="3503217" cy="2270524"/>
          </a:xfrm>
          <a:prstGeom prst="straightConnector1">
            <a:avLst/>
          </a:prstGeom>
          <a:ln w="57150">
            <a:solidFill>
              <a:schemeClr val="tx1"/>
            </a:solidFill>
            <a:tailEnd type="triangle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Arrow Connector 23">
            <a:extLst>
              <a:ext uri="{FF2B5EF4-FFF2-40B4-BE49-F238E27FC236}">
                <a16:creationId xmlns:a16="http://schemas.microsoft.com/office/drawing/2014/main" id="{3BAFFB6C-8ADB-DF1D-8203-A657CBB4A183}"/>
              </a:ext>
            </a:extLst>
          </p:cNvPr>
          <p:cNvCxnSpPr>
            <a:cxnSpLocks/>
            <a:stCxn id="16" idx="1"/>
          </p:cNvCxnSpPr>
          <p:nvPr/>
        </p:nvCxnSpPr>
        <p:spPr>
          <a:xfrm flipH="1" flipV="1">
            <a:off x="3168913" y="5713623"/>
            <a:ext cx="1129874" cy="315136"/>
          </a:xfrm>
          <a:prstGeom prst="straightConnector1">
            <a:avLst/>
          </a:prstGeom>
          <a:ln w="57150">
            <a:solidFill>
              <a:schemeClr val="tx1"/>
            </a:solidFill>
            <a:tailEnd type="triangle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Arrow Connector 24">
            <a:extLst>
              <a:ext uri="{FF2B5EF4-FFF2-40B4-BE49-F238E27FC236}">
                <a16:creationId xmlns:a16="http://schemas.microsoft.com/office/drawing/2014/main" id="{CA467D05-A8D4-2144-F768-94DA5999E40F}"/>
              </a:ext>
            </a:extLst>
          </p:cNvPr>
          <p:cNvCxnSpPr>
            <a:cxnSpLocks/>
            <a:stCxn id="20" idx="0"/>
          </p:cNvCxnSpPr>
          <p:nvPr/>
        </p:nvCxnSpPr>
        <p:spPr>
          <a:xfrm flipV="1">
            <a:off x="8555226" y="5286419"/>
            <a:ext cx="336395" cy="860140"/>
          </a:xfrm>
          <a:prstGeom prst="straightConnector1">
            <a:avLst/>
          </a:prstGeom>
          <a:ln w="57150">
            <a:solidFill>
              <a:schemeClr val="tx1"/>
            </a:solidFill>
            <a:tailEnd type="triangle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Arrow Connector 25">
            <a:extLst>
              <a:ext uri="{FF2B5EF4-FFF2-40B4-BE49-F238E27FC236}">
                <a16:creationId xmlns:a16="http://schemas.microsoft.com/office/drawing/2014/main" id="{84268027-C186-FF17-04C7-CE2851C33572}"/>
              </a:ext>
            </a:extLst>
          </p:cNvPr>
          <p:cNvCxnSpPr>
            <a:cxnSpLocks/>
            <a:stCxn id="19" idx="0"/>
          </p:cNvCxnSpPr>
          <p:nvPr/>
        </p:nvCxnSpPr>
        <p:spPr>
          <a:xfrm flipH="1" flipV="1">
            <a:off x="9441728" y="4888053"/>
            <a:ext cx="218317" cy="962151"/>
          </a:xfrm>
          <a:prstGeom prst="straightConnector1">
            <a:avLst/>
          </a:prstGeom>
          <a:ln w="57150">
            <a:solidFill>
              <a:schemeClr val="tx1"/>
            </a:solidFill>
            <a:tailEnd type="triangle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Arrow Connector 26">
            <a:extLst>
              <a:ext uri="{FF2B5EF4-FFF2-40B4-BE49-F238E27FC236}">
                <a16:creationId xmlns:a16="http://schemas.microsoft.com/office/drawing/2014/main" id="{09C07FB3-9804-0ADA-428A-1A6ED30CF0D2}"/>
              </a:ext>
            </a:extLst>
          </p:cNvPr>
          <p:cNvCxnSpPr>
            <a:cxnSpLocks/>
            <a:stCxn id="18" idx="1"/>
          </p:cNvCxnSpPr>
          <p:nvPr/>
        </p:nvCxnSpPr>
        <p:spPr>
          <a:xfrm flipH="1" flipV="1">
            <a:off x="9909911" y="4781803"/>
            <a:ext cx="314513" cy="976965"/>
          </a:xfrm>
          <a:prstGeom prst="straightConnector1">
            <a:avLst/>
          </a:prstGeom>
          <a:ln w="57150">
            <a:solidFill>
              <a:schemeClr val="tx1"/>
            </a:solidFill>
            <a:tailEnd type="triangle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Arrow Connector 27">
            <a:extLst>
              <a:ext uri="{FF2B5EF4-FFF2-40B4-BE49-F238E27FC236}">
                <a16:creationId xmlns:a16="http://schemas.microsoft.com/office/drawing/2014/main" id="{7ABD8545-EBBD-8E54-AFA2-E11FFF70A12F}"/>
              </a:ext>
            </a:extLst>
          </p:cNvPr>
          <p:cNvCxnSpPr>
            <a:cxnSpLocks/>
            <a:stCxn id="17" idx="2"/>
          </p:cNvCxnSpPr>
          <p:nvPr/>
        </p:nvCxnSpPr>
        <p:spPr>
          <a:xfrm flipH="1">
            <a:off x="10354547" y="3202241"/>
            <a:ext cx="346856" cy="1062297"/>
          </a:xfrm>
          <a:prstGeom prst="straightConnector1">
            <a:avLst/>
          </a:prstGeom>
          <a:ln w="57150">
            <a:solidFill>
              <a:schemeClr val="tx1"/>
            </a:solidFill>
            <a:tailEnd type="triangle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Straight Arrow Connector 40">
            <a:extLst>
              <a:ext uri="{FF2B5EF4-FFF2-40B4-BE49-F238E27FC236}">
                <a16:creationId xmlns:a16="http://schemas.microsoft.com/office/drawing/2014/main" id="{288EED44-ABCE-270A-50F6-F4411A7F3EB8}"/>
              </a:ext>
            </a:extLst>
          </p:cNvPr>
          <p:cNvCxnSpPr>
            <a:cxnSpLocks/>
            <a:stCxn id="16" idx="1"/>
          </p:cNvCxnSpPr>
          <p:nvPr/>
        </p:nvCxnSpPr>
        <p:spPr>
          <a:xfrm flipH="1" flipV="1">
            <a:off x="3551887" y="4505962"/>
            <a:ext cx="746900" cy="1522797"/>
          </a:xfrm>
          <a:prstGeom prst="straightConnector1">
            <a:avLst/>
          </a:prstGeom>
          <a:ln w="57150">
            <a:solidFill>
              <a:schemeClr val="tx1"/>
            </a:solidFill>
            <a:tailEnd type="triangle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3" name="TextBox 42">
            <a:extLst>
              <a:ext uri="{FF2B5EF4-FFF2-40B4-BE49-F238E27FC236}">
                <a16:creationId xmlns:a16="http://schemas.microsoft.com/office/drawing/2014/main" id="{A2FFAF4A-6712-C422-44CF-E4034E9E78FF}"/>
              </a:ext>
            </a:extLst>
          </p:cNvPr>
          <p:cNvSpPr txBox="1"/>
          <p:nvPr/>
        </p:nvSpPr>
        <p:spPr>
          <a:xfrm>
            <a:off x="795570" y="1699322"/>
            <a:ext cx="70286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err="1"/>
              <a:t>HVFT</a:t>
            </a:r>
            <a:endParaRPr lang="en-CA"/>
          </a:p>
        </p:txBody>
      </p:sp>
      <p:cxnSp>
        <p:nvCxnSpPr>
          <p:cNvPr id="45" name="Straight Arrow Connector 44">
            <a:extLst>
              <a:ext uri="{FF2B5EF4-FFF2-40B4-BE49-F238E27FC236}">
                <a16:creationId xmlns:a16="http://schemas.microsoft.com/office/drawing/2014/main" id="{04A3E600-D084-6399-2BE1-DCEDF9CD6DE9}"/>
              </a:ext>
            </a:extLst>
          </p:cNvPr>
          <p:cNvCxnSpPr>
            <a:cxnSpLocks/>
          </p:cNvCxnSpPr>
          <p:nvPr/>
        </p:nvCxnSpPr>
        <p:spPr>
          <a:xfrm>
            <a:off x="1519474" y="1936797"/>
            <a:ext cx="582211" cy="1259454"/>
          </a:xfrm>
          <a:prstGeom prst="straightConnector1">
            <a:avLst/>
          </a:prstGeom>
          <a:ln w="57150">
            <a:solidFill>
              <a:schemeClr val="tx1"/>
            </a:solidFill>
            <a:tailEnd type="triangle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" name="Picture 2">
            <a:extLst>
              <a:ext uri="{FF2B5EF4-FFF2-40B4-BE49-F238E27FC236}">
                <a16:creationId xmlns:a16="http://schemas.microsoft.com/office/drawing/2014/main" id="{646D9593-1B32-E39E-BA30-8F113C9577E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10202" y="48485"/>
            <a:ext cx="2478525" cy="5661179"/>
          </a:xfrm>
          <a:prstGeom prst="rect">
            <a:avLst/>
          </a:prstGeom>
        </p:spPr>
      </p:pic>
      <p:cxnSp>
        <p:nvCxnSpPr>
          <p:cNvPr id="5" name="Straight Arrow Connector 4">
            <a:extLst>
              <a:ext uri="{FF2B5EF4-FFF2-40B4-BE49-F238E27FC236}">
                <a16:creationId xmlns:a16="http://schemas.microsoft.com/office/drawing/2014/main" id="{1BCD1BA4-4B8E-C6FF-2670-7C697349BCCF}"/>
              </a:ext>
            </a:extLst>
          </p:cNvPr>
          <p:cNvCxnSpPr>
            <a:cxnSpLocks/>
            <a:stCxn id="19" idx="0"/>
          </p:cNvCxnSpPr>
          <p:nvPr/>
        </p:nvCxnSpPr>
        <p:spPr>
          <a:xfrm flipH="1" flipV="1">
            <a:off x="6456985" y="3196251"/>
            <a:ext cx="3203060" cy="2653953"/>
          </a:xfrm>
          <a:prstGeom prst="straightConnector1">
            <a:avLst/>
          </a:prstGeom>
          <a:ln w="57150">
            <a:solidFill>
              <a:schemeClr val="tx1"/>
            </a:solidFill>
            <a:tailEnd type="triangle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TextBox 28">
            <a:extLst>
              <a:ext uri="{FF2B5EF4-FFF2-40B4-BE49-F238E27FC236}">
                <a16:creationId xmlns:a16="http://schemas.microsoft.com/office/drawing/2014/main" id="{16F4A733-2855-57AE-A7BD-37645A60112A}"/>
              </a:ext>
            </a:extLst>
          </p:cNvPr>
          <p:cNvSpPr txBox="1"/>
          <p:nvPr/>
        </p:nvSpPr>
        <p:spPr>
          <a:xfrm>
            <a:off x="6941843" y="6184776"/>
            <a:ext cx="5781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err="1"/>
              <a:t>HTV</a:t>
            </a:r>
            <a:endParaRPr lang="en-CA"/>
          </a:p>
        </p:txBody>
      </p:sp>
      <p:cxnSp>
        <p:nvCxnSpPr>
          <p:cNvPr id="30" name="Straight Arrow Connector 29">
            <a:extLst>
              <a:ext uri="{FF2B5EF4-FFF2-40B4-BE49-F238E27FC236}">
                <a16:creationId xmlns:a16="http://schemas.microsoft.com/office/drawing/2014/main" id="{D38D54D6-5237-E7FE-AAFC-405CF6C78A47}"/>
              </a:ext>
            </a:extLst>
          </p:cNvPr>
          <p:cNvCxnSpPr>
            <a:cxnSpLocks/>
            <a:stCxn id="29" idx="0"/>
          </p:cNvCxnSpPr>
          <p:nvPr/>
        </p:nvCxnSpPr>
        <p:spPr>
          <a:xfrm flipH="1" flipV="1">
            <a:off x="5783207" y="4698381"/>
            <a:ext cx="1447706" cy="1486395"/>
          </a:xfrm>
          <a:prstGeom prst="straightConnector1">
            <a:avLst/>
          </a:prstGeom>
          <a:ln w="57150">
            <a:solidFill>
              <a:schemeClr val="tx1"/>
            </a:solidFill>
            <a:tailEnd type="triangle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Arrow Connector 32">
            <a:extLst>
              <a:ext uri="{FF2B5EF4-FFF2-40B4-BE49-F238E27FC236}">
                <a16:creationId xmlns:a16="http://schemas.microsoft.com/office/drawing/2014/main" id="{A8D0ED4D-A80B-3A2A-0407-3C731CFFC580}"/>
              </a:ext>
            </a:extLst>
          </p:cNvPr>
          <p:cNvCxnSpPr>
            <a:cxnSpLocks/>
          </p:cNvCxnSpPr>
          <p:nvPr/>
        </p:nvCxnSpPr>
        <p:spPr>
          <a:xfrm flipV="1">
            <a:off x="1519474" y="429455"/>
            <a:ext cx="4208371" cy="1507342"/>
          </a:xfrm>
          <a:prstGeom prst="straightConnector1">
            <a:avLst/>
          </a:prstGeom>
          <a:ln w="57150">
            <a:solidFill>
              <a:schemeClr val="tx1"/>
            </a:solidFill>
            <a:tailEnd type="triangle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extBox 1">
            <a:extLst>
              <a:ext uri="{FF2B5EF4-FFF2-40B4-BE49-F238E27FC236}">
                <a16:creationId xmlns:a16="http://schemas.microsoft.com/office/drawing/2014/main" id="{167BA210-4E8E-0A45-2466-BC1693DBD7C0}"/>
              </a:ext>
            </a:extLst>
          </p:cNvPr>
          <p:cNvSpPr txBox="1"/>
          <p:nvPr/>
        </p:nvSpPr>
        <p:spPr>
          <a:xfrm>
            <a:off x="364841" y="826035"/>
            <a:ext cx="94892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400" b="1"/>
              <a:t>AETE</a:t>
            </a:r>
            <a:endParaRPr lang="en-CA" b="1"/>
          </a:p>
        </p:txBody>
      </p:sp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id="{FF91A0CD-28C2-5194-FCCF-8C3075F1922B}"/>
              </a:ext>
            </a:extLst>
          </p:cNvPr>
          <p:cNvCxnSpPr>
            <a:cxnSpLocks/>
          </p:cNvCxnSpPr>
          <p:nvPr/>
        </p:nvCxnSpPr>
        <p:spPr>
          <a:xfrm flipV="1">
            <a:off x="5681651" y="5306495"/>
            <a:ext cx="36365" cy="568045"/>
          </a:xfrm>
          <a:prstGeom prst="straightConnector1">
            <a:avLst/>
          </a:prstGeom>
          <a:ln w="57150">
            <a:solidFill>
              <a:schemeClr val="tx1"/>
            </a:solidFill>
            <a:tailEnd type="triangle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Box 14">
            <a:extLst>
              <a:ext uri="{FF2B5EF4-FFF2-40B4-BE49-F238E27FC236}">
                <a16:creationId xmlns:a16="http://schemas.microsoft.com/office/drawing/2014/main" id="{31EE1460-3AE1-6871-FCC1-19426FA71EEA}"/>
              </a:ext>
            </a:extLst>
          </p:cNvPr>
          <p:cNvSpPr txBox="1"/>
          <p:nvPr/>
        </p:nvSpPr>
        <p:spPr>
          <a:xfrm>
            <a:off x="5391175" y="5850204"/>
            <a:ext cx="7767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/>
              <a:t>TIS FE</a:t>
            </a:r>
          </a:p>
        </p:txBody>
      </p:sp>
    </p:spTree>
    <p:extLst>
      <p:ext uri="{BB962C8B-B14F-4D97-AF65-F5344CB8AC3E}">
        <p14:creationId xmlns:p14="http://schemas.microsoft.com/office/powerpoint/2010/main" val="80038086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8FE2AB58-9AC5-3EC7-A035-7B31593BF63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8568" y="2054459"/>
            <a:ext cx="4963450" cy="3671313"/>
          </a:xfrm>
          <a:prstGeom prst="rect">
            <a:avLst/>
          </a:prstGeom>
        </p:spPr>
      </p:pic>
      <p:sp>
        <p:nvSpPr>
          <p:cNvPr id="4" name="Title 3">
            <a:extLst>
              <a:ext uri="{FF2B5EF4-FFF2-40B4-BE49-F238E27FC236}">
                <a16:creationId xmlns:a16="http://schemas.microsoft.com/office/drawing/2014/main" id="{1809182C-3E01-A8D2-04D7-53AE3D0BFE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/>
              <a:t>P353 Scope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2D90B22E-2563-479F-5ABE-0E91F492A72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580624" y="554401"/>
            <a:ext cx="4706735" cy="5888183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D639BEE0-D5F2-5846-6055-828915A24F97}"/>
              </a:ext>
            </a:extLst>
          </p:cNvPr>
          <p:cNvSpPr/>
          <p:nvPr/>
        </p:nvSpPr>
        <p:spPr>
          <a:xfrm rot="20287152">
            <a:off x="8196938" y="4333955"/>
            <a:ext cx="2576463" cy="1319506"/>
          </a:xfrm>
          <a:prstGeom prst="rect">
            <a:avLst/>
          </a:prstGeom>
          <a:solidFill>
            <a:srgbClr val="4472C4">
              <a:alpha val="50196"/>
            </a:srgb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167BA210-4E8E-0A45-2466-BC1693DBD7C0}"/>
              </a:ext>
            </a:extLst>
          </p:cNvPr>
          <p:cNvSpPr txBox="1"/>
          <p:nvPr/>
        </p:nvSpPr>
        <p:spPr>
          <a:xfrm>
            <a:off x="364841" y="826035"/>
            <a:ext cx="104645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400" b="1"/>
              <a:t>APTW</a:t>
            </a:r>
            <a:endParaRPr lang="en-CA" b="1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CEB92BDE-AAA0-5790-9E61-78AB4D8D0F6A}"/>
              </a:ext>
            </a:extLst>
          </p:cNvPr>
          <p:cNvSpPr txBox="1"/>
          <p:nvPr/>
        </p:nvSpPr>
        <p:spPr>
          <a:xfrm>
            <a:off x="4284252" y="5574731"/>
            <a:ext cx="1587063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CA"/>
              <a:t>Target Module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136012F0-D364-3298-61DF-A21D81210C14}"/>
              </a:ext>
            </a:extLst>
          </p:cNvPr>
          <p:cNvSpPr txBox="1"/>
          <p:nvPr/>
        </p:nvSpPr>
        <p:spPr>
          <a:xfrm>
            <a:off x="4478077" y="4924333"/>
            <a:ext cx="1312634" cy="64633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CA"/>
              <a:t>Medical Module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B4E6BE5C-ECC1-7EFE-104D-AAB0E097160D}"/>
              </a:ext>
            </a:extLst>
          </p:cNvPr>
          <p:cNvSpPr txBox="1"/>
          <p:nvPr/>
        </p:nvSpPr>
        <p:spPr>
          <a:xfrm>
            <a:off x="5127688" y="4569396"/>
            <a:ext cx="1363585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CA"/>
              <a:t>Beam Dump</a:t>
            </a:r>
          </a:p>
        </p:txBody>
      </p:sp>
      <p:cxnSp>
        <p:nvCxnSpPr>
          <p:cNvPr id="32" name="Straight Arrow Connector 31">
            <a:extLst>
              <a:ext uri="{FF2B5EF4-FFF2-40B4-BE49-F238E27FC236}">
                <a16:creationId xmlns:a16="http://schemas.microsoft.com/office/drawing/2014/main" id="{BB572FAB-906E-33C5-B232-D01C8D457666}"/>
              </a:ext>
            </a:extLst>
          </p:cNvPr>
          <p:cNvCxnSpPr>
            <a:cxnSpLocks/>
          </p:cNvCxnSpPr>
          <p:nvPr/>
        </p:nvCxnSpPr>
        <p:spPr>
          <a:xfrm flipV="1">
            <a:off x="5576535" y="4993708"/>
            <a:ext cx="4084915" cy="313805"/>
          </a:xfrm>
          <a:prstGeom prst="straightConnector1">
            <a:avLst/>
          </a:prstGeom>
          <a:ln w="31750">
            <a:solidFill>
              <a:schemeClr val="tx1"/>
            </a:solidFill>
            <a:tailEnd type="triangle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Arrow Connector 33">
            <a:extLst>
              <a:ext uri="{FF2B5EF4-FFF2-40B4-BE49-F238E27FC236}">
                <a16:creationId xmlns:a16="http://schemas.microsoft.com/office/drawing/2014/main" id="{99102C78-EEBC-6C99-BEC8-E75A16F52112}"/>
              </a:ext>
            </a:extLst>
          </p:cNvPr>
          <p:cNvCxnSpPr>
            <a:cxnSpLocks/>
          </p:cNvCxnSpPr>
          <p:nvPr/>
        </p:nvCxnSpPr>
        <p:spPr>
          <a:xfrm flipV="1">
            <a:off x="6490873" y="4679524"/>
            <a:ext cx="3571480" cy="71003"/>
          </a:xfrm>
          <a:prstGeom prst="straightConnector1">
            <a:avLst/>
          </a:prstGeom>
          <a:ln w="31750">
            <a:solidFill>
              <a:schemeClr val="tx1"/>
            </a:solidFill>
            <a:tailEnd type="triangle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Arrow Connector 34">
            <a:extLst>
              <a:ext uri="{FF2B5EF4-FFF2-40B4-BE49-F238E27FC236}">
                <a16:creationId xmlns:a16="http://schemas.microsoft.com/office/drawing/2014/main" id="{67B0E18A-B123-CB05-78B9-9361E78BC390}"/>
              </a:ext>
            </a:extLst>
          </p:cNvPr>
          <p:cNvCxnSpPr>
            <a:cxnSpLocks/>
            <a:stCxn id="15" idx="3"/>
          </p:cNvCxnSpPr>
          <p:nvPr/>
        </p:nvCxnSpPr>
        <p:spPr>
          <a:xfrm flipV="1">
            <a:off x="5871315" y="5419684"/>
            <a:ext cx="2793329" cy="339713"/>
          </a:xfrm>
          <a:prstGeom prst="straightConnector1">
            <a:avLst/>
          </a:prstGeom>
          <a:ln w="31750">
            <a:solidFill>
              <a:schemeClr val="tx1"/>
            </a:solidFill>
            <a:tailEnd type="triangle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TextBox 43">
            <a:extLst>
              <a:ext uri="{FF2B5EF4-FFF2-40B4-BE49-F238E27FC236}">
                <a16:creationId xmlns:a16="http://schemas.microsoft.com/office/drawing/2014/main" id="{C21B6C53-51FF-409B-0C2C-60C05960C535}"/>
              </a:ext>
            </a:extLst>
          </p:cNvPr>
          <p:cNvSpPr txBox="1"/>
          <p:nvPr/>
        </p:nvSpPr>
        <p:spPr>
          <a:xfrm>
            <a:off x="4079489" y="6018601"/>
            <a:ext cx="149704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CA" dirty="0"/>
              <a:t>Target Access Plug</a:t>
            </a:r>
          </a:p>
        </p:txBody>
      </p:sp>
      <p:cxnSp>
        <p:nvCxnSpPr>
          <p:cNvPr id="46" name="Straight Arrow Connector 45">
            <a:extLst>
              <a:ext uri="{FF2B5EF4-FFF2-40B4-BE49-F238E27FC236}">
                <a16:creationId xmlns:a16="http://schemas.microsoft.com/office/drawing/2014/main" id="{ADE1DCC6-98C9-0CCD-652B-D661FF230445}"/>
              </a:ext>
            </a:extLst>
          </p:cNvPr>
          <p:cNvCxnSpPr>
            <a:cxnSpLocks/>
            <a:stCxn id="44" idx="3"/>
          </p:cNvCxnSpPr>
          <p:nvPr/>
        </p:nvCxnSpPr>
        <p:spPr>
          <a:xfrm flipV="1">
            <a:off x="5576535" y="5520501"/>
            <a:ext cx="3641820" cy="821266"/>
          </a:xfrm>
          <a:prstGeom prst="straightConnector1">
            <a:avLst/>
          </a:prstGeom>
          <a:ln w="31750">
            <a:solidFill>
              <a:schemeClr val="tx1"/>
            </a:solidFill>
            <a:tailEnd type="triangle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7" name="TextBox 46">
            <a:extLst>
              <a:ext uri="{FF2B5EF4-FFF2-40B4-BE49-F238E27FC236}">
                <a16:creationId xmlns:a16="http://schemas.microsoft.com/office/drawing/2014/main" id="{F6FBCC3D-615F-E579-50E7-1C4C4BB3E7D4}"/>
              </a:ext>
            </a:extLst>
          </p:cNvPr>
          <p:cNvSpPr txBox="1"/>
          <p:nvPr/>
        </p:nvSpPr>
        <p:spPr>
          <a:xfrm>
            <a:off x="5393133" y="1619704"/>
            <a:ext cx="70286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/>
              <a:t>HVFT</a:t>
            </a:r>
          </a:p>
        </p:txBody>
      </p:sp>
      <p:cxnSp>
        <p:nvCxnSpPr>
          <p:cNvPr id="48" name="Straight Arrow Connector 47">
            <a:extLst>
              <a:ext uri="{FF2B5EF4-FFF2-40B4-BE49-F238E27FC236}">
                <a16:creationId xmlns:a16="http://schemas.microsoft.com/office/drawing/2014/main" id="{2D4C8389-6380-501A-754C-C243054570FB}"/>
              </a:ext>
            </a:extLst>
          </p:cNvPr>
          <p:cNvCxnSpPr>
            <a:cxnSpLocks/>
          </p:cNvCxnSpPr>
          <p:nvPr/>
        </p:nvCxnSpPr>
        <p:spPr>
          <a:xfrm>
            <a:off x="6087667" y="1989036"/>
            <a:ext cx="2308371" cy="2973166"/>
          </a:xfrm>
          <a:prstGeom prst="straightConnector1">
            <a:avLst/>
          </a:prstGeom>
          <a:ln w="31750">
            <a:solidFill>
              <a:schemeClr val="tx1"/>
            </a:solidFill>
            <a:tailEnd type="triangle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id="{9185746B-6CA7-6445-D8D4-BE67121E7A0D}"/>
              </a:ext>
            </a:extLst>
          </p:cNvPr>
          <p:cNvCxnSpPr>
            <a:cxnSpLocks/>
          </p:cNvCxnSpPr>
          <p:nvPr/>
        </p:nvCxnSpPr>
        <p:spPr>
          <a:xfrm flipH="1">
            <a:off x="2356746" y="1979921"/>
            <a:ext cx="3096005" cy="1274083"/>
          </a:xfrm>
          <a:prstGeom prst="straightConnector1">
            <a:avLst/>
          </a:prstGeom>
          <a:ln w="31750">
            <a:solidFill>
              <a:schemeClr val="tx1"/>
            </a:solidFill>
            <a:tailEnd type="triangle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10726B0C-FD65-A6EF-05B6-AD1053CB9116}"/>
              </a:ext>
            </a:extLst>
          </p:cNvPr>
          <p:cNvCxnSpPr>
            <a:cxnSpLocks/>
          </p:cNvCxnSpPr>
          <p:nvPr/>
        </p:nvCxnSpPr>
        <p:spPr>
          <a:xfrm flipH="1" flipV="1">
            <a:off x="2525917" y="3520736"/>
            <a:ext cx="1766513" cy="2205036"/>
          </a:xfrm>
          <a:prstGeom prst="straightConnector1">
            <a:avLst/>
          </a:prstGeom>
          <a:ln w="31750">
            <a:solidFill>
              <a:schemeClr val="tx1"/>
            </a:solidFill>
            <a:tailEnd type="triangle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2CEBDC96-5B06-A3AC-1677-4428C438E4FB}"/>
              </a:ext>
            </a:extLst>
          </p:cNvPr>
          <p:cNvCxnSpPr>
            <a:cxnSpLocks/>
            <a:stCxn id="44" idx="1"/>
          </p:cNvCxnSpPr>
          <p:nvPr/>
        </p:nvCxnSpPr>
        <p:spPr>
          <a:xfrm flipH="1" flipV="1">
            <a:off x="2356746" y="3772755"/>
            <a:ext cx="1722743" cy="2569012"/>
          </a:xfrm>
          <a:prstGeom prst="straightConnector1">
            <a:avLst/>
          </a:prstGeom>
          <a:ln w="31750">
            <a:solidFill>
              <a:schemeClr val="tx1"/>
            </a:solidFill>
            <a:tailEnd type="triangle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Arrow Connector 27">
            <a:extLst>
              <a:ext uri="{FF2B5EF4-FFF2-40B4-BE49-F238E27FC236}">
                <a16:creationId xmlns:a16="http://schemas.microsoft.com/office/drawing/2014/main" id="{C5EF43B7-DC99-1F9A-DA80-E7B6C6667DE6}"/>
              </a:ext>
            </a:extLst>
          </p:cNvPr>
          <p:cNvCxnSpPr>
            <a:cxnSpLocks/>
          </p:cNvCxnSpPr>
          <p:nvPr/>
        </p:nvCxnSpPr>
        <p:spPr>
          <a:xfrm flipH="1" flipV="1">
            <a:off x="2830293" y="3772755"/>
            <a:ext cx="1863040" cy="1507319"/>
          </a:xfrm>
          <a:prstGeom prst="straightConnector1">
            <a:avLst/>
          </a:prstGeom>
          <a:ln w="31750">
            <a:solidFill>
              <a:schemeClr val="tx1"/>
            </a:solidFill>
            <a:tailEnd type="triangle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Straight Arrow Connector 35">
            <a:extLst>
              <a:ext uri="{FF2B5EF4-FFF2-40B4-BE49-F238E27FC236}">
                <a16:creationId xmlns:a16="http://schemas.microsoft.com/office/drawing/2014/main" id="{7D64C3AA-BCBD-5BE7-ED48-A69F47A8A285}"/>
              </a:ext>
            </a:extLst>
          </p:cNvPr>
          <p:cNvCxnSpPr>
            <a:cxnSpLocks/>
          </p:cNvCxnSpPr>
          <p:nvPr/>
        </p:nvCxnSpPr>
        <p:spPr>
          <a:xfrm flipH="1" flipV="1">
            <a:off x="3339654" y="3920954"/>
            <a:ext cx="1738129" cy="849518"/>
          </a:xfrm>
          <a:prstGeom prst="straightConnector1">
            <a:avLst/>
          </a:prstGeom>
          <a:ln w="31750">
            <a:solidFill>
              <a:schemeClr val="tx1"/>
            </a:solidFill>
            <a:tailEnd type="triangle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4459572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DB22EA-F8CD-6F70-E8FB-D307A32B77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Accomplishments Since Last ASSC Meeting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59D0E47-6900-BD7D-B943-5F049E4308A8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4308" y="758496"/>
            <a:ext cx="8715644" cy="2074927"/>
          </a:xfrm>
        </p:spPr>
        <p:txBody>
          <a:bodyPr wrap="square" lIns="91440" tIns="45720" rIns="91440" bIns="45720" anchor="t">
            <a:spAutoFit/>
          </a:bodyPr>
          <a:lstStyle/>
          <a:p>
            <a:r>
              <a:rPr lang="en-US" b="1" dirty="0" err="1">
                <a:latin typeface="Calibri"/>
                <a:cs typeface="Calibri"/>
              </a:rPr>
              <a:t>HTVs</a:t>
            </a:r>
            <a:r>
              <a:rPr lang="en-US" b="1" dirty="0">
                <a:latin typeface="Calibri"/>
                <a:cs typeface="Calibri"/>
              </a:rPr>
              <a:t> and Targets</a:t>
            </a:r>
          </a:p>
          <a:p>
            <a:pPr lvl="1"/>
            <a:r>
              <a:rPr lang="en-US" dirty="0">
                <a:latin typeface="Calibri"/>
                <a:cs typeface="Calibri"/>
              </a:rPr>
              <a:t>APTW parts procured, one </a:t>
            </a:r>
            <a:r>
              <a:rPr lang="en-US" dirty="0" err="1">
                <a:latin typeface="Calibri"/>
                <a:cs typeface="Calibri"/>
              </a:rPr>
              <a:t>HTV</a:t>
            </a:r>
            <a:r>
              <a:rPr lang="en-US" dirty="0">
                <a:latin typeface="Calibri"/>
                <a:cs typeface="Calibri"/>
              </a:rPr>
              <a:t> previously completed</a:t>
            </a:r>
          </a:p>
          <a:p>
            <a:pPr lvl="1"/>
            <a:r>
              <a:rPr lang="en-US" dirty="0">
                <a:latin typeface="Calibri"/>
                <a:cs typeface="Calibri"/>
              </a:rPr>
              <a:t>AETE low power </a:t>
            </a:r>
            <a:r>
              <a:rPr lang="en-US" dirty="0" err="1">
                <a:latin typeface="Calibri"/>
                <a:cs typeface="Calibri"/>
              </a:rPr>
              <a:t>HTV</a:t>
            </a:r>
            <a:r>
              <a:rPr lang="en-US" dirty="0">
                <a:latin typeface="Calibri"/>
                <a:cs typeface="Calibri"/>
              </a:rPr>
              <a:t> designs completed and parts procured, awaiting finish machining</a:t>
            </a:r>
          </a:p>
          <a:p>
            <a:pPr lvl="1"/>
            <a:r>
              <a:rPr lang="en-US" dirty="0">
                <a:latin typeface="Calibri"/>
                <a:cs typeface="Calibri"/>
              </a:rPr>
              <a:t>AETE low power targets in progress </a:t>
            </a:r>
          </a:p>
          <a:p>
            <a:endParaRPr lang="en-US" dirty="0">
              <a:latin typeface="Calibri"/>
              <a:ea typeface="Calibri"/>
              <a:cs typeface="Calibri"/>
            </a:endParaRPr>
          </a:p>
        </p:txBody>
      </p:sp>
      <p:pic>
        <p:nvPicPr>
          <p:cNvPr id="27" name="Picture 26">
            <a:extLst>
              <a:ext uri="{FF2B5EF4-FFF2-40B4-BE49-F238E27FC236}">
                <a16:creationId xmlns:a16="http://schemas.microsoft.com/office/drawing/2014/main" id="{67EA2959-4B40-BEEA-1FBE-B2820F145D7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31016" y="2338208"/>
            <a:ext cx="2014728" cy="2686801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5E163E27-B51D-F2D3-5F31-8B061D72E57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145744" y="648153"/>
            <a:ext cx="2042372" cy="2722935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B4C2DAC9-2768-028E-C0F6-171EE532108E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b="14615"/>
          <a:stretch>
            <a:fillRect/>
          </a:stretch>
        </p:blipFill>
        <p:spPr>
          <a:xfrm>
            <a:off x="8131016" y="4567201"/>
            <a:ext cx="2010844" cy="2289048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3911D562-D94C-3AB9-4909-CF1F2528EA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19334" r="-1"/>
          <a:stretch>
            <a:fillRect/>
          </a:stretch>
        </p:blipFill>
        <p:spPr>
          <a:xfrm>
            <a:off x="0" y="2438286"/>
            <a:ext cx="3128551" cy="3397366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A8E8B026-14C9-6102-178E-67189C714D5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141860" y="3371088"/>
            <a:ext cx="2066831" cy="2290799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2FEABFC5-332A-08F0-D00B-92D81B05D6C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447879" y="3913632"/>
            <a:ext cx="3169374" cy="2944368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0151273D-5CC8-4766-1340-F839DCA27A9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358384" y="2335160"/>
            <a:ext cx="2770690" cy="30436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779101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6C028AB-0C49-4201-7E73-B7F6004E9F8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C5583B-61EA-6AD7-C065-FFCA277B56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Accomplishments Since Last ASSC Meeting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D381AF9-5FB3-3854-5277-A21AB0F6744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0" y="671864"/>
            <a:ext cx="9108836" cy="2139047"/>
          </a:xfrm>
        </p:spPr>
        <p:txBody>
          <a:bodyPr wrap="square" lIns="91440" tIns="45720" rIns="91440" bIns="45720" anchor="t">
            <a:spAutoFit/>
          </a:bodyPr>
          <a:lstStyle/>
          <a:p>
            <a:r>
              <a:rPr lang="en-US" b="1" dirty="0">
                <a:latin typeface="Calibri"/>
                <a:cs typeface="Calibri"/>
              </a:rPr>
              <a:t>Target Modules</a:t>
            </a:r>
          </a:p>
          <a:p>
            <a:pPr lvl="1"/>
            <a:r>
              <a:rPr lang="en-US" dirty="0">
                <a:latin typeface="Calibri"/>
                <a:cs typeface="Calibri"/>
              </a:rPr>
              <a:t>First Target Module (TM1 for APTW) completed and ready for integrated testing</a:t>
            </a:r>
          </a:p>
          <a:p>
            <a:pPr lvl="1"/>
            <a:r>
              <a:rPr lang="en-US" dirty="0">
                <a:latin typeface="Calibri"/>
                <a:cs typeface="Calibri"/>
              </a:rPr>
              <a:t>Second Target Module (TM2 for AETE) FE and Shield plug assembled</a:t>
            </a:r>
          </a:p>
          <a:p>
            <a:pPr lvl="2"/>
            <a:r>
              <a:rPr lang="en-US" dirty="0">
                <a:latin typeface="Calibri"/>
                <a:cs typeface="Calibri"/>
              </a:rPr>
              <a:t>Small pieces to assemble before integration</a:t>
            </a:r>
          </a:p>
          <a:p>
            <a:pPr lvl="2"/>
            <a:r>
              <a:rPr lang="en-US" dirty="0">
                <a:latin typeface="Calibri"/>
                <a:cs typeface="Calibri"/>
              </a:rPr>
              <a:t>Waiting for TM1 to vacate assembly frame </a:t>
            </a:r>
          </a:p>
          <a:p>
            <a:endParaRPr lang="en-US" dirty="0">
              <a:latin typeface="Calibri"/>
              <a:ea typeface="Calibri"/>
              <a:cs typeface="Calibri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A090DA1D-D58E-A67D-8E9C-7CF46B89F5D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33780" y="2359152"/>
            <a:ext cx="2530602" cy="4498848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9D1CE5DD-33D8-9397-9FB2-505EA3D37CA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2359152"/>
            <a:ext cx="2530602" cy="4498848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A945463A-60DB-5306-EDDB-6BA88EB5317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031" t="23649" b="19285"/>
          <a:stretch>
            <a:fillRect/>
          </a:stretch>
        </p:blipFill>
        <p:spPr>
          <a:xfrm>
            <a:off x="10052040" y="706264"/>
            <a:ext cx="2142888" cy="3078214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965DC24E-A964-2AA6-6FC0-0E40945F4B1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47076" y="3632615"/>
            <a:ext cx="2419039" cy="3225385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A4BDF102-F1E2-E1A6-24A5-795058F5509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307"/>
          <a:stretch>
            <a:fillRect/>
          </a:stretch>
        </p:blipFill>
        <p:spPr>
          <a:xfrm>
            <a:off x="10052040" y="3784478"/>
            <a:ext cx="2139959" cy="3078214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947C2A12-2422-CAF7-961B-D7828E2A2841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25649" y="2359153"/>
            <a:ext cx="2309592" cy="3079456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03E1944F-D809-239B-C22F-3EB4D501AF55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3125"/>
          <a:stretch>
            <a:fillRect/>
          </a:stretch>
        </p:blipFill>
        <p:spPr>
          <a:xfrm>
            <a:off x="6882891" y="1916715"/>
            <a:ext cx="2296006" cy="1982166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258333054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13074CC-A86D-7CE4-31A6-61160292E50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049F23-327A-0A43-4911-2C369C9AF4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Accomplishments Since Last ASSC Meeting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9BDC15A-200C-591E-1383-CD6EC0BE278D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4308" y="758496"/>
            <a:ext cx="9108836" cy="4526880"/>
          </a:xfrm>
        </p:spPr>
        <p:txBody>
          <a:bodyPr wrap="square" lIns="91440" tIns="45720" rIns="91440" bIns="45720" anchor="t">
            <a:spAutoFit/>
          </a:bodyPr>
          <a:lstStyle/>
          <a:p>
            <a:r>
              <a:rPr lang="en-US" b="1" dirty="0">
                <a:latin typeface="Calibri"/>
                <a:cs typeface="Calibri"/>
              </a:rPr>
              <a:t>HVFT</a:t>
            </a:r>
          </a:p>
          <a:p>
            <a:pPr lvl="1"/>
            <a:r>
              <a:rPr lang="en-US" b="1" dirty="0">
                <a:latin typeface="Calibri"/>
                <a:ea typeface="Calibri"/>
                <a:cs typeface="Calibri"/>
              </a:rPr>
              <a:t>HVFT-TM1 procurement</a:t>
            </a:r>
          </a:p>
          <a:p>
            <a:pPr lvl="2"/>
            <a:r>
              <a:rPr lang="en-US" dirty="0">
                <a:latin typeface="Calibri"/>
                <a:ea typeface="Calibri"/>
                <a:cs typeface="Calibri"/>
              </a:rPr>
              <a:t>Both potting operations completed</a:t>
            </a:r>
          </a:p>
          <a:p>
            <a:pPr lvl="2"/>
            <a:r>
              <a:rPr lang="en-US" dirty="0">
                <a:latin typeface="Calibri"/>
                <a:ea typeface="Calibri"/>
                <a:cs typeface="Calibri"/>
              </a:rPr>
              <a:t>Epoxy ends need slight repair and re-potting, in progress</a:t>
            </a:r>
          </a:p>
          <a:p>
            <a:pPr lvl="1"/>
            <a:r>
              <a:rPr lang="en-US" b="1" dirty="0">
                <a:latin typeface="Calibri"/>
                <a:ea typeface="Calibri"/>
                <a:cs typeface="Calibri"/>
              </a:rPr>
              <a:t>HVFT-TM2 procurement</a:t>
            </a:r>
          </a:p>
          <a:p>
            <a:pPr lvl="2"/>
            <a:r>
              <a:rPr lang="en-US" dirty="0">
                <a:latin typeface="Calibri"/>
                <a:ea typeface="Calibri"/>
                <a:cs typeface="Calibri"/>
              </a:rPr>
              <a:t>Vendor received all parts from TRIUMF</a:t>
            </a:r>
          </a:p>
          <a:p>
            <a:pPr lvl="2"/>
            <a:r>
              <a:rPr lang="en-US" dirty="0">
                <a:highlight>
                  <a:srgbClr val="FFFFFF"/>
                </a:highlight>
                <a:latin typeface="Calibri"/>
                <a:ea typeface="Calibri"/>
                <a:cs typeface="Calibri"/>
              </a:rPr>
              <a:t>Assembly of prepared services in HV core starting</a:t>
            </a:r>
          </a:p>
          <a:p>
            <a:pPr lvl="1"/>
            <a:r>
              <a:rPr lang="en-US" b="1" dirty="0">
                <a:latin typeface="Calibri"/>
                <a:ea typeface="Calibri"/>
                <a:cs typeface="Calibri"/>
              </a:rPr>
              <a:t>HVFT Clamshell Shielding</a:t>
            </a:r>
          </a:p>
          <a:p>
            <a:pPr lvl="2"/>
            <a:r>
              <a:rPr lang="en-US" dirty="0">
                <a:latin typeface="Calibri"/>
                <a:ea typeface="Calibri"/>
                <a:cs typeface="Calibri"/>
              </a:rPr>
              <a:t>All three sets of clamshell components arrived</a:t>
            </a:r>
          </a:p>
          <a:p>
            <a:pPr lvl="2"/>
            <a:r>
              <a:rPr lang="en-US" dirty="0">
                <a:latin typeface="Calibri"/>
                <a:ea typeface="Calibri"/>
                <a:cs typeface="Calibri"/>
              </a:rPr>
              <a:t>Once clamshell assembled and inserted into TM1 with dummy HVFT plug</a:t>
            </a:r>
          </a:p>
          <a:p>
            <a:pPr lvl="1"/>
            <a:r>
              <a:rPr lang="en-US" b="1" dirty="0">
                <a:latin typeface="Calibri"/>
                <a:ea typeface="Calibri"/>
                <a:cs typeface="Calibri"/>
              </a:rPr>
              <a:t>HVFT clamshell assembly/maintenance flange</a:t>
            </a:r>
          </a:p>
          <a:p>
            <a:pPr lvl="2"/>
            <a:r>
              <a:rPr lang="en-US" dirty="0">
                <a:latin typeface="Calibri"/>
                <a:ea typeface="Calibri"/>
                <a:cs typeface="Calibri"/>
              </a:rPr>
              <a:t>Received and waiting for assembly</a:t>
            </a:r>
          </a:p>
          <a:p>
            <a:endParaRPr lang="en-US" dirty="0">
              <a:latin typeface="Calibri"/>
              <a:ea typeface="Calibri"/>
              <a:cs typeface="Calibri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B23F043A-793A-85E5-EB15-555D63A82EC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57532" y="4829440"/>
            <a:ext cx="1521420" cy="2028560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BE303ADB-AE6F-2C63-7D97-10F8F46E46C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78952" y="1773936"/>
            <a:ext cx="3813048" cy="5084064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E24300F9-0EA1-8A0E-CB18-7232562D6D2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78630" y="4829440"/>
            <a:ext cx="2704747" cy="2028560"/>
          </a:xfrm>
          <a:prstGeom prst="rect">
            <a:avLst/>
          </a:prstGeom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1A070CEA-3FA1-BF6E-50EA-84F82412C15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665976" y="554400"/>
            <a:ext cx="1712976" cy="32696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936747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27C4367-7468-9BF0-FD99-F5369A95D02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8B1BA8-F925-F0F5-C5B8-DCCF1C7F70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Accomplishments Since Last ASSC Meeting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A79E3D2-9AD3-53FE-8AB0-4C2E6EAD8FB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9118" y="716494"/>
            <a:ext cx="7158922" cy="2203167"/>
          </a:xfrm>
        </p:spPr>
        <p:txBody>
          <a:bodyPr wrap="square" lIns="91440" tIns="45720" rIns="91440" bIns="45720" anchor="t">
            <a:spAutoFit/>
          </a:bodyPr>
          <a:lstStyle/>
          <a:p>
            <a:r>
              <a:rPr lang="en-US" b="1" dirty="0">
                <a:latin typeface="Calibri"/>
                <a:cs typeface="Calibri"/>
              </a:rPr>
              <a:t>Target Access Plugs</a:t>
            </a:r>
          </a:p>
          <a:p>
            <a:pPr lvl="1"/>
            <a:r>
              <a:rPr lang="en-US" dirty="0">
                <a:latin typeface="Calibri"/>
                <a:cs typeface="Calibri"/>
              </a:rPr>
              <a:t>Fully assembled and waiting for transport to target</a:t>
            </a:r>
          </a:p>
          <a:p>
            <a:r>
              <a:rPr lang="en-US" b="1" dirty="0">
                <a:latin typeface="Calibri"/>
                <a:cs typeface="Calibri"/>
              </a:rPr>
              <a:t>Converter Module</a:t>
            </a:r>
          </a:p>
          <a:p>
            <a:pPr lvl="1"/>
            <a:r>
              <a:rPr lang="en-US" dirty="0">
                <a:latin typeface="Calibri"/>
                <a:cs typeface="Calibri"/>
              </a:rPr>
              <a:t>Shield plug and cold plate assembled</a:t>
            </a:r>
          </a:p>
          <a:p>
            <a:pPr lvl="1"/>
            <a:r>
              <a:rPr lang="en-US" dirty="0">
                <a:latin typeface="Calibri"/>
                <a:cs typeface="Calibri"/>
              </a:rPr>
              <a:t>In storage frame waiting for FE (in progress in machine shop)</a:t>
            </a:r>
          </a:p>
          <a:p>
            <a:endParaRPr lang="en-US" dirty="0">
              <a:latin typeface="Calibri"/>
              <a:ea typeface="Calibri"/>
              <a:cs typeface="Calibri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0B9B4A7-2FFE-955C-8ACB-5BA3BA71273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903" r="14646" b="23442"/>
          <a:stretch>
            <a:fillRect/>
          </a:stretch>
        </p:blipFill>
        <p:spPr>
          <a:xfrm>
            <a:off x="0" y="2525022"/>
            <a:ext cx="4498848" cy="4332979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57BB3B7C-E69E-7A15-5257-8408388A9DF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92882" y="2556482"/>
            <a:ext cx="3240000" cy="432000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ABC5A752-E791-86B2-0246-C746E35FA11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32882" y="587312"/>
            <a:ext cx="3240000" cy="43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511770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41BDD97-853D-BD1E-59BF-FB4E11B93A1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CD3A1D-0CCB-1BA7-63E2-BBDF9C16C8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Accomplishments Since Last ASSC Meeting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40FDC5D-B569-4CB8-C053-AE43166D70C7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78417" y="857250"/>
            <a:ext cx="4742387" cy="2693045"/>
          </a:xfrm>
        </p:spPr>
        <p:txBody>
          <a:bodyPr wrap="square" lIns="91440" tIns="45720" rIns="91440" bIns="45720" anchor="t">
            <a:spAutoFit/>
          </a:bodyPr>
          <a:lstStyle/>
          <a:p>
            <a:r>
              <a:rPr lang="en-US" b="1" dirty="0">
                <a:latin typeface="Calibri"/>
                <a:cs typeface="Calibri"/>
              </a:rPr>
              <a:t>APTW Beam Dump</a:t>
            </a:r>
          </a:p>
          <a:p>
            <a:pPr lvl="1"/>
            <a:r>
              <a:rPr lang="en-US" dirty="0">
                <a:latin typeface="Calibri"/>
                <a:cs typeface="Calibri"/>
              </a:rPr>
              <a:t>Assembled shield plug and welded water lines</a:t>
            </a:r>
          </a:p>
          <a:p>
            <a:pPr lvl="1"/>
            <a:r>
              <a:rPr lang="en-US" dirty="0">
                <a:latin typeface="Calibri"/>
                <a:cs typeface="Calibri"/>
              </a:rPr>
              <a:t>Assembled core </a:t>
            </a:r>
          </a:p>
          <a:p>
            <a:pPr lvl="1"/>
            <a:r>
              <a:rPr lang="en-US" dirty="0">
                <a:latin typeface="Calibri"/>
                <a:cs typeface="Calibri"/>
              </a:rPr>
              <a:t>Module fully assembled and pressure tested </a:t>
            </a:r>
          </a:p>
          <a:p>
            <a:pPr lvl="1"/>
            <a:r>
              <a:rPr lang="en-US" dirty="0">
                <a:latin typeface="Calibri"/>
                <a:cs typeface="Calibri"/>
              </a:rPr>
              <a:t>Waiting for transport to target hall</a:t>
            </a:r>
          </a:p>
          <a:p>
            <a:endParaRPr lang="en-US" dirty="0">
              <a:latin typeface="Calibri"/>
              <a:ea typeface="Calibri"/>
              <a:cs typeface="Calibri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22BB08F-7CAF-82D4-4B77-F816810C9BC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20804" y="610276"/>
            <a:ext cx="3856852" cy="514350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C8D6C2E7-9975-5859-0C4A-030A83FD2A9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77656" y="610276"/>
            <a:ext cx="3514344" cy="62477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843520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BA2A618-2D31-2706-DE89-89C7D95896F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797961-2B03-32A3-03CA-B91D37F0E2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Accomplishments Since Last ASSC Meeting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C447A82-1845-5511-4341-8FC3089D607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5" y="822205"/>
            <a:ext cx="7494065" cy="2074927"/>
          </a:xfrm>
        </p:spPr>
        <p:txBody>
          <a:bodyPr wrap="square" lIns="91440" tIns="45720" rIns="91440" bIns="45720" anchor="t">
            <a:spAutoFit/>
          </a:bodyPr>
          <a:lstStyle/>
          <a:p>
            <a:r>
              <a:rPr lang="en-US" b="1" dirty="0">
                <a:latin typeface="Calibri"/>
                <a:cs typeface="Calibri"/>
              </a:rPr>
              <a:t>Medical Module</a:t>
            </a:r>
          </a:p>
          <a:p>
            <a:pPr lvl="1"/>
            <a:r>
              <a:rPr lang="en-US" dirty="0">
                <a:latin typeface="Calibri"/>
                <a:cs typeface="Calibri"/>
              </a:rPr>
              <a:t>Shield plug assembled</a:t>
            </a:r>
          </a:p>
          <a:p>
            <a:pPr lvl="1"/>
            <a:r>
              <a:rPr lang="en-US" dirty="0">
                <a:latin typeface="Calibri"/>
                <a:cs typeface="Calibri"/>
              </a:rPr>
              <a:t>Phase 2 and 3 testing completed (mechanical and water)</a:t>
            </a:r>
          </a:p>
          <a:p>
            <a:pPr lvl="1"/>
            <a:r>
              <a:rPr lang="en-US" dirty="0">
                <a:latin typeface="Calibri"/>
                <a:cs typeface="Calibri"/>
              </a:rPr>
              <a:t>Final development and procurement/manufacturing and Phase 4a testing in progress</a:t>
            </a:r>
          </a:p>
          <a:p>
            <a:endParaRPr lang="en-US" dirty="0">
              <a:latin typeface="Calibri"/>
              <a:ea typeface="Calibri"/>
              <a:cs typeface="Calibri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D6288E7C-7DF9-03A5-93E0-0D690F77952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2000" b="22534"/>
          <a:stretch>
            <a:fillRect/>
          </a:stretch>
        </p:blipFill>
        <p:spPr>
          <a:xfrm>
            <a:off x="0" y="3774600"/>
            <a:ext cx="5086254" cy="308340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4DDACC14-1F4D-9637-FBCA-70AC4CDD7B8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096" r="24770"/>
          <a:stretch>
            <a:fillRect/>
          </a:stretch>
        </p:blipFill>
        <p:spPr>
          <a:xfrm>
            <a:off x="9854061" y="640080"/>
            <a:ext cx="2337938" cy="6217920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04E4E57A-BBE2-1A4F-CAAE-0A24240A610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36846" y="3739896"/>
            <a:ext cx="2338578" cy="3118104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53E51EE4-D605-FA28-E968-1DCD31E9950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15483" y="640080"/>
            <a:ext cx="2338578" cy="3118104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4024481D-90F7-DEA3-FA2D-A280CA533DF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008896" y="2313941"/>
            <a:ext cx="2562583" cy="45440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430752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B15E6BE-F243-F70B-57CB-5814CA71466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FE0B94-134D-5A2D-A8D0-DFAFCC9510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Accomplishments Since Last ASSC Meeting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15FD831-3CE9-483C-C29A-22EFAC0DFECF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0" y="693754"/>
            <a:ext cx="7763256" cy="2139047"/>
          </a:xfrm>
        </p:spPr>
        <p:txBody>
          <a:bodyPr wrap="square" lIns="91440" tIns="45720" rIns="91440" bIns="45720" anchor="t">
            <a:spAutoFit/>
          </a:bodyPr>
          <a:lstStyle/>
          <a:p>
            <a:r>
              <a:rPr lang="en-US" b="1" dirty="0">
                <a:latin typeface="Calibri"/>
                <a:cs typeface="Calibri"/>
              </a:rPr>
              <a:t>Support Structures</a:t>
            </a:r>
          </a:p>
          <a:p>
            <a:pPr lvl="1"/>
            <a:r>
              <a:rPr lang="en-US" dirty="0">
                <a:latin typeface="Calibri"/>
                <a:cs typeface="Calibri"/>
              </a:rPr>
              <a:t>Cooling panels installed</a:t>
            </a:r>
          </a:p>
          <a:p>
            <a:pPr lvl="1"/>
            <a:r>
              <a:rPr lang="en-US" dirty="0">
                <a:latin typeface="Calibri"/>
                <a:cs typeface="Calibri"/>
              </a:rPr>
              <a:t>Shielding blocks and assemblies installed</a:t>
            </a:r>
          </a:p>
          <a:p>
            <a:pPr lvl="1"/>
            <a:r>
              <a:rPr lang="en-US" dirty="0">
                <a:latin typeface="Calibri"/>
                <a:cs typeface="Calibri"/>
              </a:rPr>
              <a:t>Copper gap cover installed</a:t>
            </a:r>
          </a:p>
          <a:p>
            <a:pPr lvl="1"/>
            <a:r>
              <a:rPr lang="en-US" dirty="0">
                <a:latin typeface="Calibri"/>
                <a:cs typeface="Calibri"/>
              </a:rPr>
              <a:t>Drip trays – one received, one being fabricated</a:t>
            </a:r>
          </a:p>
          <a:p>
            <a:endParaRPr lang="en-US" dirty="0">
              <a:latin typeface="Calibri"/>
              <a:ea typeface="Calibri"/>
              <a:cs typeface="Calibri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19A5C7A-4831-8DD8-0C48-B8639EC1C12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60764" y="2816352"/>
            <a:ext cx="3031236" cy="4041648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2A624FA8-392E-C8AD-2AF6-FE045277661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61479" y="554401"/>
            <a:ext cx="1399284" cy="1865711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12F6A226-CB95-3930-0E2F-0610C279143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420112"/>
            <a:ext cx="3328416" cy="4437888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DE1F4C1C-8646-9136-EAA3-CC713A2DCB8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160765" y="554401"/>
            <a:ext cx="3031236" cy="2271914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50CF165B-DC99-1769-2F58-3C54A79D132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282922" y="2420112"/>
            <a:ext cx="5877841" cy="4437888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8572E431-C474-0B5C-0E59-30C32B9DDCAF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66694" y="560400"/>
            <a:ext cx="1394784" cy="18597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487764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4D82D18-D06D-B83A-5AC6-458EC912623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D415C2-62EA-B5AB-893C-D46CB76FCC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Accomplishments Since Last ASSC Meeting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434BE60-C3EF-4642-15C3-382C2BC8DDD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-2620" y="721306"/>
            <a:ext cx="6167675" cy="2010807"/>
          </a:xfrm>
        </p:spPr>
        <p:txBody>
          <a:bodyPr wrap="square" lIns="91440" tIns="45720" rIns="91440" bIns="45720" anchor="t">
            <a:spAutoFit/>
          </a:bodyPr>
          <a:lstStyle/>
          <a:p>
            <a:r>
              <a:rPr lang="en-US" b="1" dirty="0">
                <a:latin typeface="Calibri"/>
                <a:cs typeface="Calibri"/>
              </a:rPr>
              <a:t>High Voltage Chases</a:t>
            </a:r>
          </a:p>
          <a:p>
            <a:pPr lvl="1"/>
            <a:r>
              <a:rPr lang="en-US" dirty="0">
                <a:latin typeface="Calibri"/>
                <a:cs typeface="Calibri"/>
              </a:rPr>
              <a:t>APTW installed (target hall and B1-08) and tested to 75 kV</a:t>
            </a:r>
          </a:p>
          <a:p>
            <a:pPr lvl="1"/>
            <a:r>
              <a:rPr lang="en-US" dirty="0">
                <a:latin typeface="Calibri"/>
                <a:cs typeface="Calibri"/>
              </a:rPr>
              <a:t>AETE 60% complete -  most difficult part done, further content in B1-08 and target hall in progress</a:t>
            </a:r>
          </a:p>
          <a:p>
            <a:endParaRPr lang="en-US" dirty="0">
              <a:latin typeface="Calibri"/>
              <a:ea typeface="Calibri"/>
              <a:cs typeface="Calibri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B8CEE1B5-144B-803A-AB0C-BB231B375FB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753612"/>
            <a:ext cx="4139184" cy="3104388"/>
          </a:xfrm>
          <a:prstGeom prst="rect">
            <a:avLst/>
          </a:prstGeom>
        </p:spPr>
      </p:pic>
      <p:pic>
        <p:nvPicPr>
          <p:cNvPr id="11" name="Picture 4">
            <a:extLst>
              <a:ext uri="{FF2B5EF4-FFF2-40B4-BE49-F238E27FC236}">
                <a16:creationId xmlns:a16="http://schemas.microsoft.com/office/drawing/2014/main" id="{9DF022BC-D371-C8F7-84BD-A08BDE4F10C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310" y="2547656"/>
            <a:ext cx="4139184" cy="17138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74AD2D9A-C53B-1AE3-BFFB-39EFBEAB319A}"/>
              </a:ext>
            </a:extLst>
          </p:cNvPr>
          <p:cNvCxnSpPr>
            <a:cxnSpLocks/>
          </p:cNvCxnSpPr>
          <p:nvPr/>
        </p:nvCxnSpPr>
        <p:spPr>
          <a:xfrm>
            <a:off x="1746036" y="3172968"/>
            <a:ext cx="1398190" cy="1426464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51E9F245-54BB-AAE5-43D5-7764DBFAADBD}"/>
              </a:ext>
            </a:extLst>
          </p:cNvPr>
          <p:cNvCxnSpPr>
            <a:cxnSpLocks/>
          </p:cNvCxnSpPr>
          <p:nvPr/>
        </p:nvCxnSpPr>
        <p:spPr>
          <a:xfrm>
            <a:off x="752388" y="3886200"/>
            <a:ext cx="747228" cy="2056527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8" name="Picture 17">
            <a:extLst>
              <a:ext uri="{FF2B5EF4-FFF2-40B4-BE49-F238E27FC236}">
                <a16:creationId xmlns:a16="http://schemas.microsoft.com/office/drawing/2014/main" id="{A17A5C09-A37B-2CA7-A1E6-AC4FAA30DF2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65057" y="554401"/>
            <a:ext cx="3408041" cy="1917023"/>
          </a:xfrm>
          <a:prstGeom prst="rect">
            <a:avLst/>
          </a:prstGeom>
          <a:ln w="12700">
            <a:solidFill>
              <a:schemeClr val="tx1"/>
            </a:solidFill>
          </a:ln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3A65746A-3D81-8680-AE7E-10124923FF9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33304" y="3731428"/>
            <a:ext cx="1758696" cy="3126571"/>
          </a:xfrm>
          <a:prstGeom prst="rect">
            <a:avLst/>
          </a:prstGeom>
          <a:ln w="12700">
            <a:solidFill>
              <a:schemeClr val="tx1"/>
            </a:solidFill>
          </a:ln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244B8E4D-A6E3-3A8B-681B-E36B55048FD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65056" y="2043401"/>
            <a:ext cx="3408042" cy="2556031"/>
          </a:xfrm>
          <a:prstGeom prst="rect">
            <a:avLst/>
          </a:prstGeom>
          <a:ln w="12700">
            <a:solidFill>
              <a:schemeClr val="tx1"/>
            </a:solidFill>
          </a:ln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672D8B6F-9163-D507-15E6-603C9F031D1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337074" y="3749439"/>
            <a:ext cx="2344929" cy="3126572"/>
          </a:xfrm>
          <a:prstGeom prst="rect">
            <a:avLst/>
          </a:prstGeom>
        </p:spPr>
      </p:pic>
      <p:pic>
        <p:nvPicPr>
          <p:cNvPr id="27" name="Picture 26">
            <a:extLst>
              <a:ext uri="{FF2B5EF4-FFF2-40B4-BE49-F238E27FC236}">
                <a16:creationId xmlns:a16="http://schemas.microsoft.com/office/drawing/2014/main" id="{1F1EDDD5-CED3-EAC3-61CC-D0CF9ECA96D3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573099" y="554401"/>
            <a:ext cx="2618901" cy="3177027"/>
          </a:xfrm>
          <a:prstGeom prst="rect">
            <a:avLst/>
          </a:prstGeom>
          <a:ln w="12700">
            <a:solidFill>
              <a:schemeClr val="tx1"/>
            </a:solidFill>
          </a:ln>
        </p:spPr>
      </p:pic>
      <p:pic>
        <p:nvPicPr>
          <p:cNvPr id="29" name="Picture 28">
            <a:extLst>
              <a:ext uri="{FF2B5EF4-FFF2-40B4-BE49-F238E27FC236}">
                <a16:creationId xmlns:a16="http://schemas.microsoft.com/office/drawing/2014/main" id="{F8532FBD-58B6-D163-A78A-C4A6128EFDF2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49826" y="3960424"/>
            <a:ext cx="2173986" cy="2898648"/>
          </a:xfrm>
          <a:prstGeom prst="rect">
            <a:avLst/>
          </a:prstGeom>
          <a:ln w="12700">
            <a:solidFill>
              <a:schemeClr val="tx1"/>
            </a:solidFill>
          </a:ln>
        </p:spPr>
      </p:pic>
      <p:pic>
        <p:nvPicPr>
          <p:cNvPr id="35" name="Picture 34">
            <a:extLst>
              <a:ext uri="{FF2B5EF4-FFF2-40B4-BE49-F238E27FC236}">
                <a16:creationId xmlns:a16="http://schemas.microsoft.com/office/drawing/2014/main" id="{DA12FF08-4893-B33E-1ED2-6C3D92E47435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82003" y="3747147"/>
            <a:ext cx="1751299" cy="3113420"/>
          </a:xfrm>
          <a:prstGeom prst="rect">
            <a:avLst/>
          </a:prstGeom>
        </p:spPr>
      </p:pic>
      <p:cxnSp>
        <p:nvCxnSpPr>
          <p:cNvPr id="4" name="Straight Arrow Connector 3">
            <a:extLst>
              <a:ext uri="{FF2B5EF4-FFF2-40B4-BE49-F238E27FC236}">
                <a16:creationId xmlns:a16="http://schemas.microsoft.com/office/drawing/2014/main" id="{628D1D04-9442-0E1D-5023-8AEA57239D2C}"/>
              </a:ext>
            </a:extLst>
          </p:cNvPr>
          <p:cNvCxnSpPr>
            <a:cxnSpLocks/>
          </p:cNvCxnSpPr>
          <p:nvPr/>
        </p:nvCxnSpPr>
        <p:spPr>
          <a:xfrm>
            <a:off x="1898436" y="3325368"/>
            <a:ext cx="1398190" cy="1426464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8907942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AEA7AD7-E0E6-19D7-EE3C-FD5A5C2FC41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41A64F-B455-CCB4-0652-572085BF4C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Accomplishments Since Last ASSC Meeting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3B528F9-4EAE-ACF5-E108-425906B1F8E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69273" y="737616"/>
            <a:ext cx="9733095" cy="1456809"/>
          </a:xfrm>
        </p:spPr>
        <p:txBody>
          <a:bodyPr wrap="square" lIns="91440" tIns="45720" rIns="91440" bIns="45720" anchor="t">
            <a:spAutoFit/>
          </a:bodyPr>
          <a:lstStyle/>
          <a:p>
            <a:r>
              <a:rPr lang="en-US" b="1" dirty="0">
                <a:latin typeface="Calibri"/>
                <a:cs typeface="Calibri"/>
              </a:rPr>
              <a:t>High Voltage Terminal</a:t>
            </a:r>
          </a:p>
          <a:p>
            <a:pPr lvl="1"/>
            <a:r>
              <a:rPr lang="en-US" dirty="0">
                <a:latin typeface="Calibri"/>
                <a:cs typeface="Calibri"/>
              </a:rPr>
              <a:t>Isolation transformer stand built and placed</a:t>
            </a:r>
          </a:p>
          <a:p>
            <a:pPr lvl="1"/>
            <a:r>
              <a:rPr lang="en-US" dirty="0">
                <a:latin typeface="Calibri"/>
                <a:cs typeface="Calibri"/>
              </a:rPr>
              <a:t>AETE and APTW enclosures in progress</a:t>
            </a:r>
          </a:p>
          <a:p>
            <a:endParaRPr lang="en-US" dirty="0">
              <a:latin typeface="Calibri"/>
              <a:ea typeface="Calibri"/>
              <a:cs typeface="Calibri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28FE9092-E897-CC47-2008-E7F4B151D0A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86594" y="621792"/>
            <a:ext cx="2105406" cy="2807208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6F68631D-08BD-7D83-673C-7527A089577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0" y="3429000"/>
            <a:ext cx="6096000" cy="342900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C8377148-1D11-AFCD-52AB-7F1A7D7B8F2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286000"/>
            <a:ext cx="6096000" cy="457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093398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B0CFE1C-C0CB-E868-193B-834AB251CD1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259D64-E432-8713-58CB-AC31CD5AC0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Accomplishments Since Last ASSC Meeting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E09BA4A-A158-6034-3AAD-FBC517AC68C3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69274" y="737616"/>
            <a:ext cx="3130982" cy="2500685"/>
          </a:xfrm>
        </p:spPr>
        <p:txBody>
          <a:bodyPr wrap="square" lIns="91440" tIns="45720" rIns="91440" bIns="45720" anchor="t">
            <a:spAutoFit/>
          </a:bodyPr>
          <a:lstStyle/>
          <a:p>
            <a:r>
              <a:rPr lang="en-US" b="1" dirty="0">
                <a:latin typeface="Calibri"/>
                <a:cs typeface="Calibri"/>
              </a:rPr>
              <a:t>Top Service Tray</a:t>
            </a:r>
          </a:p>
          <a:p>
            <a:pPr lvl="1"/>
            <a:r>
              <a:rPr lang="en-US" dirty="0">
                <a:latin typeface="Calibri"/>
                <a:cs typeface="Calibri"/>
              </a:rPr>
              <a:t>Substantial design development – partially released</a:t>
            </a:r>
          </a:p>
          <a:p>
            <a:pPr lvl="1"/>
            <a:r>
              <a:rPr lang="en-US" dirty="0">
                <a:latin typeface="Calibri"/>
                <a:cs typeface="Calibri"/>
              </a:rPr>
              <a:t>Procurement of off-the-shelf parts</a:t>
            </a:r>
          </a:p>
          <a:p>
            <a:pPr lvl="1"/>
            <a:r>
              <a:rPr lang="en-US" dirty="0">
                <a:latin typeface="Calibri"/>
                <a:cs typeface="Calibri"/>
              </a:rPr>
              <a:t>WO’s pending in the machine shop</a:t>
            </a:r>
            <a:endParaRPr lang="en-US" dirty="0">
              <a:latin typeface="Calibri"/>
              <a:ea typeface="Calibri"/>
              <a:cs typeface="Calibri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99302BC-1920-E8A2-7B9D-DAF84EF806E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00255" y="802118"/>
            <a:ext cx="4306824" cy="2971709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A3039A7A-9C5A-5739-3DE9-368F7DB277C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07079" y="1174362"/>
            <a:ext cx="4684921" cy="259947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A1B33FDE-BC10-9F4F-6633-3598C6D88F4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69041" y="3774465"/>
            <a:ext cx="4822959" cy="3083531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933C51FD-5BD0-5483-6C69-9AB030F73F0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-1" y="3773832"/>
            <a:ext cx="3853469" cy="3084167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58E6EEF3-46D7-BB8D-BBDC-1D31A399132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852673" y="3773833"/>
            <a:ext cx="3516367" cy="30841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355394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80B1523-5E1F-60B5-210A-24A96A75A2A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912A5B-ED91-3D4F-D5D4-FBB435155E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Accomplishments Since Last ASSC Meeting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F7B938A-6D48-6F49-93BF-E140B1182593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0" y="765048"/>
            <a:ext cx="7713023" cy="2416046"/>
          </a:xfrm>
        </p:spPr>
        <p:txBody>
          <a:bodyPr wrap="square" lIns="91440" tIns="45720" rIns="91440" bIns="45720" anchor="t">
            <a:spAutoFit/>
          </a:bodyPr>
          <a:lstStyle/>
          <a:p>
            <a:r>
              <a:rPr lang="en-US" b="1" dirty="0">
                <a:latin typeface="Calibri"/>
                <a:cs typeface="Calibri"/>
              </a:rPr>
              <a:t>Nitrogen and Argon distribution</a:t>
            </a:r>
          </a:p>
          <a:p>
            <a:pPr lvl="1"/>
            <a:r>
              <a:rPr lang="en-US" dirty="0">
                <a:latin typeface="Calibri"/>
                <a:cs typeface="Calibri"/>
              </a:rPr>
              <a:t>Cryogenic portion for N</a:t>
            </a:r>
            <a:r>
              <a:rPr lang="en-US" baseline="-25000" dirty="0">
                <a:latin typeface="Calibri"/>
                <a:cs typeface="Calibri"/>
              </a:rPr>
              <a:t>2</a:t>
            </a:r>
            <a:r>
              <a:rPr lang="en-US" dirty="0">
                <a:latin typeface="Calibri"/>
                <a:cs typeface="Calibri"/>
              </a:rPr>
              <a:t> completed</a:t>
            </a:r>
          </a:p>
          <a:p>
            <a:pPr lvl="1"/>
            <a:r>
              <a:rPr lang="en-US" dirty="0">
                <a:latin typeface="Calibri"/>
                <a:cs typeface="Calibri"/>
              </a:rPr>
              <a:t>Supply banks for Argon procured and placed</a:t>
            </a:r>
          </a:p>
          <a:p>
            <a:pPr lvl="1"/>
            <a:r>
              <a:rPr lang="en-US" dirty="0" err="1">
                <a:latin typeface="Calibri"/>
                <a:cs typeface="Calibri"/>
              </a:rPr>
              <a:t>TPSR</a:t>
            </a:r>
            <a:r>
              <a:rPr lang="en-US" dirty="0">
                <a:latin typeface="Calibri"/>
                <a:cs typeface="Calibri"/>
              </a:rPr>
              <a:t> scope completed for both</a:t>
            </a:r>
          </a:p>
          <a:p>
            <a:pPr lvl="1"/>
            <a:r>
              <a:rPr lang="en-US" dirty="0">
                <a:latin typeface="Calibri"/>
                <a:cs typeface="Calibri"/>
              </a:rPr>
              <a:t>Procurement, installation, and commissioning following regulatory compliance</a:t>
            </a:r>
          </a:p>
          <a:p>
            <a:endParaRPr lang="en-US" dirty="0">
              <a:latin typeface="Calibri"/>
              <a:ea typeface="Calibri"/>
              <a:cs typeface="Calibri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8D22667-20CD-9E5E-3D42-40D9137A81A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13024" y="618409"/>
            <a:ext cx="4478975" cy="3359231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CE4A0114-4232-115E-F1E2-2C4A24198A0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10482" y="3181094"/>
            <a:ext cx="4902541" cy="3676906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C67F0A55-F5E5-FF24-3638-009115EC9CA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7067" b="22533"/>
          <a:stretch>
            <a:fillRect/>
          </a:stretch>
        </p:blipFill>
        <p:spPr>
          <a:xfrm>
            <a:off x="7713024" y="3848128"/>
            <a:ext cx="4478976" cy="30098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252226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25367E9-CC29-12A8-3314-7D26FC7E3D7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829312-C93E-196F-EF22-93D9675CB7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Accomplishments Since Last ASSC Meeting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FED351E-ECA2-E1A1-1CEC-AD6633ED2EB9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0" y="765048"/>
            <a:ext cx="7713023" cy="2970044"/>
          </a:xfrm>
        </p:spPr>
        <p:txBody>
          <a:bodyPr wrap="square" lIns="91440" tIns="45720" rIns="91440" bIns="45720" anchor="t">
            <a:spAutoFit/>
          </a:bodyPr>
          <a:lstStyle/>
          <a:p>
            <a:r>
              <a:rPr lang="en-US" b="1" dirty="0">
                <a:latin typeface="Calibri"/>
                <a:cs typeface="Calibri"/>
              </a:rPr>
              <a:t>Secondary Gas Recirculation and Delay Line</a:t>
            </a:r>
          </a:p>
          <a:p>
            <a:pPr lvl="1"/>
            <a:r>
              <a:rPr lang="en-US" dirty="0">
                <a:latin typeface="Calibri"/>
                <a:cs typeface="Calibri"/>
              </a:rPr>
              <a:t>Secondary gas box arrived</a:t>
            </a:r>
          </a:p>
          <a:p>
            <a:pPr lvl="1"/>
            <a:r>
              <a:rPr lang="en-US" dirty="0">
                <a:latin typeface="Calibri"/>
                <a:cs typeface="Calibri"/>
              </a:rPr>
              <a:t>Filter stands assembled and placed, ready for installation</a:t>
            </a:r>
          </a:p>
          <a:p>
            <a:pPr lvl="1"/>
            <a:r>
              <a:rPr lang="en-US" dirty="0">
                <a:latin typeface="Calibri"/>
                <a:cs typeface="Calibri"/>
              </a:rPr>
              <a:t>Substantial installation of delay line in ARIEL tunnel and proton cave</a:t>
            </a:r>
          </a:p>
          <a:p>
            <a:pPr lvl="1"/>
            <a:r>
              <a:rPr lang="en-US" dirty="0">
                <a:latin typeface="Calibri"/>
                <a:cs typeface="Calibri"/>
              </a:rPr>
              <a:t>Large volume tanks in lower level for delay previously installed, tubing interconnections between tanks and connection to system in progress</a:t>
            </a:r>
          </a:p>
          <a:p>
            <a:endParaRPr lang="en-US" dirty="0">
              <a:latin typeface="Calibri"/>
              <a:ea typeface="Calibri"/>
              <a:cs typeface="Calibri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8770E527-FE94-4BEE-BB47-7BC68F76D1A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55152" y="626364"/>
            <a:ext cx="3736848" cy="2802636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21FF3489-39F8-08EA-1F2E-9E0EBF01291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665208" y="3500976"/>
            <a:ext cx="2526792" cy="3357024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C42BAE82-4D34-C084-B546-FBA3856C388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33720" y="3500963"/>
            <a:ext cx="3231489" cy="2432303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13866A6E-9A2C-48E6-7BC1-4C1442524C5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3500962"/>
            <a:ext cx="3231491" cy="2432305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2F1B9B0E-9025-7973-20D7-F0E8DA7C01E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202230" y="3500963"/>
            <a:ext cx="3231490" cy="24323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440317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2B3E974-F10D-DD88-4CEB-78EBA90EEDE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ED1F20-B596-686E-AD9F-E157E97CF9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Accomplishments Since Last ASSC Meeting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3F62B64-DA15-0AAD-B07C-CDA510CC1F5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69273" y="689990"/>
            <a:ext cx="7693983" cy="2139047"/>
          </a:xfrm>
        </p:spPr>
        <p:txBody>
          <a:bodyPr wrap="square" lIns="91440" tIns="45720" rIns="91440" bIns="45720" anchor="t">
            <a:spAutoFit/>
          </a:bodyPr>
          <a:lstStyle/>
          <a:p>
            <a:r>
              <a:rPr lang="en-US" b="1" dirty="0">
                <a:latin typeface="Calibri"/>
                <a:cs typeface="Calibri"/>
              </a:rPr>
              <a:t>Radioactive Gas Storage and Vacuum</a:t>
            </a:r>
          </a:p>
          <a:p>
            <a:pPr lvl="1"/>
            <a:r>
              <a:rPr lang="en-US" dirty="0">
                <a:latin typeface="Calibri"/>
                <a:cs typeface="Calibri"/>
              </a:rPr>
              <a:t>Radioactive gas storage tank arrived tested and installed</a:t>
            </a:r>
          </a:p>
          <a:p>
            <a:pPr lvl="1"/>
            <a:r>
              <a:rPr lang="en-US" dirty="0">
                <a:latin typeface="Calibri"/>
                <a:cs typeface="Calibri"/>
              </a:rPr>
              <a:t>Interconnect tubing installed, shielding placed, and tanks grouted</a:t>
            </a:r>
          </a:p>
          <a:p>
            <a:pPr lvl="1"/>
            <a:r>
              <a:rPr lang="en-US" dirty="0">
                <a:latin typeface="Calibri"/>
                <a:cs typeface="Calibri"/>
              </a:rPr>
              <a:t>Distribution manifold assembled, tested, and installed</a:t>
            </a:r>
          </a:p>
          <a:p>
            <a:pPr lvl="1"/>
            <a:r>
              <a:rPr lang="en-US" dirty="0">
                <a:latin typeface="Calibri"/>
                <a:cs typeface="Calibri"/>
              </a:rPr>
              <a:t>AETE roughing and backing line weldments installed</a:t>
            </a:r>
          </a:p>
          <a:p>
            <a:endParaRPr lang="en-US" dirty="0">
              <a:latin typeface="Calibri"/>
              <a:ea typeface="Calibri"/>
              <a:cs typeface="Calibri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115B701B-C179-5B98-38DA-B13EA84DD33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3750" t="21509" r="13092" b="33061"/>
          <a:stretch>
            <a:fillRect/>
          </a:stretch>
        </p:blipFill>
        <p:spPr>
          <a:xfrm>
            <a:off x="6390324" y="4031386"/>
            <a:ext cx="3592572" cy="2836253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8B8CB03A-8A84-BB90-C77A-98B58646CEF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016502"/>
            <a:ext cx="2131124" cy="2841498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A996260C-5F58-03F7-5015-AEB5295905C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29600" y="4016500"/>
            <a:ext cx="2131124" cy="2841499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EB1064BE-2B15-FA9F-3FD6-8FA84205B28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60724" y="4016499"/>
            <a:ext cx="2131125" cy="2841500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7CEE6447-A60E-877D-68E0-F9EBDCFFF83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982896" y="3895434"/>
            <a:ext cx="2209104" cy="2962566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D0141CB7-ECC3-7FFB-9F5A-182EEB5A3A1A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378"/>
          <a:stretch>
            <a:fillRect/>
          </a:stretch>
        </p:blipFill>
        <p:spPr>
          <a:xfrm>
            <a:off x="9582912" y="689990"/>
            <a:ext cx="2609088" cy="33265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440600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2BA25E2-9E9A-872B-532C-29121618941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1B408E-FBDE-DAB5-7ABD-C78FE87B47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Accomplishments Since Last ASSC Meeting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90A2FC0-90BA-38F5-FA04-DED5DF5118E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69273" y="689990"/>
            <a:ext cx="6843591" cy="1456809"/>
          </a:xfrm>
        </p:spPr>
        <p:txBody>
          <a:bodyPr wrap="square" lIns="91440" tIns="45720" rIns="91440" bIns="45720" anchor="t">
            <a:spAutoFit/>
          </a:bodyPr>
          <a:lstStyle/>
          <a:p>
            <a:r>
              <a:rPr lang="en-US" b="1" dirty="0">
                <a:latin typeface="Calibri"/>
                <a:cs typeface="Calibri"/>
              </a:rPr>
              <a:t>High Active Water &amp; Active Low Conductivity Water </a:t>
            </a:r>
          </a:p>
          <a:p>
            <a:pPr lvl="1"/>
            <a:r>
              <a:rPr lang="en-US" dirty="0">
                <a:latin typeface="Calibri"/>
                <a:cs typeface="Calibri"/>
              </a:rPr>
              <a:t>Two contracts underway</a:t>
            </a:r>
          </a:p>
          <a:p>
            <a:pPr lvl="1"/>
            <a:r>
              <a:rPr lang="en-US" dirty="0">
                <a:latin typeface="Calibri"/>
                <a:cs typeface="Calibri"/>
              </a:rPr>
              <a:t>Substantial completion of both target hall and </a:t>
            </a:r>
            <a:r>
              <a:rPr lang="en-US" dirty="0" err="1">
                <a:latin typeface="Calibri"/>
                <a:cs typeface="Calibri"/>
              </a:rPr>
              <a:t>TPSR</a:t>
            </a:r>
            <a:r>
              <a:rPr lang="en-US" dirty="0">
                <a:latin typeface="Calibri"/>
                <a:cs typeface="Calibri"/>
              </a:rPr>
              <a:t> scope</a:t>
            </a:r>
          </a:p>
          <a:p>
            <a:endParaRPr lang="en-US" dirty="0">
              <a:latin typeface="Calibri"/>
              <a:ea typeface="Calibri"/>
              <a:cs typeface="Calibri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EB569B1-A938-A97E-EEC2-85E461F1DCE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831336"/>
            <a:ext cx="4035552" cy="3026664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5DB146A4-C3FB-0E7C-7B3A-2BC3B2A153A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844" b="17440"/>
          <a:stretch>
            <a:fillRect/>
          </a:stretch>
        </p:blipFill>
        <p:spPr>
          <a:xfrm>
            <a:off x="7013893" y="689990"/>
            <a:ext cx="5178107" cy="2280285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5576A55D-B0B5-7C07-6557-4B6A986FECB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862692"/>
            <a:ext cx="2624859" cy="1968644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EA31628E-D676-9C10-4261-BC62C58E8DC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77640" y="3340989"/>
            <a:ext cx="4689348" cy="3517011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84E29D53-A41B-9B40-04DB-69DE42436F5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66988" y="2157984"/>
            <a:ext cx="3525012" cy="4700016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6D59A655-C0DF-A811-EC85-C584607B1E4A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24859" y="1862692"/>
            <a:ext cx="2624858" cy="19686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216883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E262632-EC00-F2BE-E18D-63374E74F20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A5A0FE-60AB-B7AD-3737-E90117E0E2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Accomplishments Since Last ASSC Meeting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85C94A5-1358-666A-5E0B-7F53FAE4F26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69273" y="689990"/>
            <a:ext cx="7867719" cy="2821285"/>
          </a:xfrm>
        </p:spPr>
        <p:txBody>
          <a:bodyPr wrap="square" lIns="91440" tIns="45720" rIns="91440" bIns="45720" anchor="t">
            <a:spAutoFit/>
          </a:bodyPr>
          <a:lstStyle/>
          <a:p>
            <a:r>
              <a:rPr lang="en-US" b="1" dirty="0">
                <a:latin typeface="Calibri"/>
                <a:cs typeface="Calibri"/>
              </a:rPr>
              <a:t>Electrical </a:t>
            </a:r>
          </a:p>
          <a:p>
            <a:pPr lvl="1"/>
            <a:r>
              <a:rPr lang="en-US" dirty="0">
                <a:latin typeface="Calibri"/>
                <a:cs typeface="Calibri"/>
              </a:rPr>
              <a:t>Massive number of cables - many purchased, cut, and ready to pull</a:t>
            </a:r>
          </a:p>
          <a:p>
            <a:pPr lvl="1"/>
            <a:r>
              <a:rPr lang="en-US" dirty="0">
                <a:latin typeface="Calibri"/>
                <a:cs typeface="Calibri"/>
              </a:rPr>
              <a:t>Installation of cable trays, EMTs </a:t>
            </a:r>
          </a:p>
          <a:p>
            <a:pPr lvl="1"/>
            <a:r>
              <a:rPr lang="en-US" dirty="0">
                <a:latin typeface="Calibri"/>
                <a:cs typeface="Calibri"/>
              </a:rPr>
              <a:t>Designs and procurement for grounding, power</a:t>
            </a:r>
          </a:p>
          <a:p>
            <a:r>
              <a:rPr lang="en-US" b="1" dirty="0">
                <a:latin typeface="Calibri"/>
                <a:cs typeface="Calibri"/>
              </a:rPr>
              <a:t>Controls</a:t>
            </a:r>
          </a:p>
          <a:p>
            <a:pPr lvl="1"/>
            <a:r>
              <a:rPr lang="en-US" dirty="0">
                <a:latin typeface="Calibri"/>
                <a:ea typeface="Calibri"/>
                <a:cs typeface="Calibri"/>
              </a:rPr>
              <a:t>Development of control narratives and interlocks for all systems</a:t>
            </a:r>
          </a:p>
          <a:p>
            <a:pPr lvl="1"/>
            <a:r>
              <a:rPr lang="en-US" dirty="0">
                <a:latin typeface="Calibri"/>
                <a:ea typeface="Calibri"/>
                <a:cs typeface="Calibri"/>
              </a:rPr>
              <a:t>Procurement of PLCs and other key components ongoing</a:t>
            </a:r>
          </a:p>
          <a:p>
            <a:pPr lvl="1"/>
            <a:r>
              <a:rPr lang="en-US" dirty="0">
                <a:latin typeface="Calibri"/>
                <a:ea typeface="Calibri"/>
                <a:cs typeface="Calibri"/>
              </a:rPr>
              <a:t>Development for TISA and Secondary Gas system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8AF4C6A2-DD6E-A260-2F12-64472BA23DD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" y="3954163"/>
            <a:ext cx="6096000" cy="2903837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92CD55CC-CBFC-2DA3-A9B6-96C10688A87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0" y="3429000"/>
            <a:ext cx="6096000" cy="3429000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2A3FB8D1-7A29-B39A-8315-6811EC30823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827" t="23844" b="17440"/>
          <a:stretch>
            <a:fillRect/>
          </a:stretch>
        </p:blipFill>
        <p:spPr>
          <a:xfrm>
            <a:off x="7936992" y="1148715"/>
            <a:ext cx="4255008" cy="22802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387226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189DA4E-C1C8-3388-2FFE-56743FB309A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62192A-EA6D-1B1B-F555-BEBB1FC368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Accomplishments Since Last ASSC Meeting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B61BEBF-C23C-F85D-9204-5CF6CDFA1C08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0" y="868680"/>
            <a:ext cx="5870448" cy="1392689"/>
          </a:xfrm>
        </p:spPr>
        <p:txBody>
          <a:bodyPr wrap="square" lIns="91440" tIns="45720" rIns="91440" bIns="45720" anchor="t">
            <a:spAutoFit/>
          </a:bodyPr>
          <a:lstStyle/>
          <a:p>
            <a:r>
              <a:rPr lang="en-US" b="1" dirty="0">
                <a:latin typeface="Calibri"/>
                <a:cs typeface="Calibri"/>
              </a:rPr>
              <a:t>TISA</a:t>
            </a:r>
          </a:p>
          <a:p>
            <a:pPr lvl="1"/>
            <a:r>
              <a:rPr lang="en-US" dirty="0">
                <a:latin typeface="Calibri"/>
                <a:cs typeface="Calibri"/>
              </a:rPr>
              <a:t>Installation of third FE from SCK-CEN</a:t>
            </a:r>
          </a:p>
          <a:p>
            <a:pPr lvl="1"/>
            <a:r>
              <a:rPr lang="en-US" dirty="0">
                <a:latin typeface="Calibri"/>
                <a:cs typeface="Calibri"/>
              </a:rPr>
              <a:t>Extension of TISA beam line with magnet</a:t>
            </a:r>
            <a:endParaRPr lang="en-US" dirty="0">
              <a:latin typeface="Calibri"/>
              <a:ea typeface="Calibri"/>
              <a:cs typeface="Calibri"/>
            </a:endParaRPr>
          </a:p>
          <a:p>
            <a:pPr marL="457200" lvl="1" indent="0">
              <a:buNone/>
            </a:pPr>
            <a:endParaRPr lang="en-US" dirty="0">
              <a:latin typeface="Calibri"/>
              <a:cs typeface="Calibri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403FBAFA-06EA-55D9-DC84-1D9575BE259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11187" y="2033917"/>
            <a:ext cx="3199724" cy="4266299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539B1157-0F98-5232-A932-21586381189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10911" y="2033917"/>
            <a:ext cx="5688399" cy="42662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3892750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DB22EA-F8CD-6F70-E8FB-D307A32B77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Progress on Plans Presented at previous ASSC Meeting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5C23192-05E8-B8A1-0CE5-73F0CA2C1E59}"/>
              </a:ext>
            </a:extLst>
          </p:cNvPr>
          <p:cNvSpPr txBox="1"/>
          <p:nvPr/>
        </p:nvSpPr>
        <p:spPr>
          <a:xfrm>
            <a:off x="495453" y="5436015"/>
            <a:ext cx="279341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>
                <a:highlight>
                  <a:srgbClr val="FFFF00"/>
                </a:highlight>
              </a:rPr>
              <a:t>“   “</a:t>
            </a:r>
            <a:r>
              <a:rPr lang="en-US" dirty="0"/>
              <a:t> = priority changed </a:t>
            </a:r>
            <a:r>
              <a:rPr lang="en-US" dirty="0">
                <a:highlight>
                  <a:srgbClr val="FFFF00"/>
                </a:highlight>
              </a:rPr>
              <a:t>  </a:t>
            </a:r>
            <a:r>
              <a:rPr lang="en-US" dirty="0"/>
              <a:t> </a:t>
            </a:r>
            <a:endParaRPr lang="en-CA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BE4F0BD5-F03A-0C36-E3A6-EAC7DA983C33}"/>
              </a:ext>
            </a:extLst>
          </p:cNvPr>
          <p:cNvSpPr/>
          <p:nvPr/>
        </p:nvSpPr>
        <p:spPr>
          <a:xfrm>
            <a:off x="526473" y="4530880"/>
            <a:ext cx="262890" cy="262890"/>
          </a:xfrm>
          <a:prstGeom prst="rect">
            <a:avLst/>
          </a:prstGeom>
          <a:solidFill>
            <a:srgbClr val="FF33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 dirty="0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727ED71E-FD05-26C6-1AF0-75A4C44B7E6A}"/>
              </a:ext>
            </a:extLst>
          </p:cNvPr>
          <p:cNvSpPr/>
          <p:nvPr/>
        </p:nvSpPr>
        <p:spPr>
          <a:xfrm>
            <a:off x="526473" y="3464802"/>
            <a:ext cx="262890" cy="262890"/>
          </a:xfrm>
          <a:prstGeom prst="rect">
            <a:avLst/>
          </a:prstGeom>
          <a:solidFill>
            <a:srgbClr val="FFE6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15906B2F-70A1-F343-E86F-7CB0C0C64A59}"/>
              </a:ext>
            </a:extLst>
          </p:cNvPr>
          <p:cNvSpPr/>
          <p:nvPr/>
        </p:nvSpPr>
        <p:spPr>
          <a:xfrm>
            <a:off x="526473" y="2398724"/>
            <a:ext cx="262890" cy="262890"/>
          </a:xfrm>
          <a:prstGeom prst="rect">
            <a:avLst/>
          </a:prstGeom>
          <a:solidFill>
            <a:srgbClr val="C5E0B4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688B8EB5-8ACF-64E5-2FFC-1FBE98793607}"/>
              </a:ext>
            </a:extLst>
          </p:cNvPr>
          <p:cNvSpPr txBox="1"/>
          <p:nvPr/>
        </p:nvSpPr>
        <p:spPr>
          <a:xfrm>
            <a:off x="920814" y="4369937"/>
            <a:ext cx="2631757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600" b="0" dirty="0">
                <a:latin typeface="+mn-lt"/>
              </a:rPr>
              <a:t>Further slippage could affect the critical path</a:t>
            </a:r>
            <a:endParaRPr lang="en-CA" sz="1600" dirty="0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DA148106-522C-AA5D-0172-E1B3FE1DFB47}"/>
              </a:ext>
            </a:extLst>
          </p:cNvPr>
          <p:cNvSpPr txBox="1"/>
          <p:nvPr/>
        </p:nvSpPr>
        <p:spPr>
          <a:xfrm>
            <a:off x="920814" y="3303859"/>
            <a:ext cx="3512822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600" b="0" dirty="0">
                <a:latin typeface="+mn-lt"/>
              </a:rPr>
              <a:t>Task is ongoing and further slippage won’t affect the critical path</a:t>
            </a:r>
            <a:endParaRPr lang="en-CA" sz="1600" dirty="0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B77CE3C1-6E75-F480-16D3-8E78D9AB1AC0}"/>
              </a:ext>
            </a:extLst>
          </p:cNvPr>
          <p:cNvSpPr txBox="1"/>
          <p:nvPr/>
        </p:nvSpPr>
        <p:spPr>
          <a:xfrm>
            <a:off x="920814" y="2356191"/>
            <a:ext cx="3384229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600" b="0" dirty="0">
                <a:latin typeface="+mn-lt"/>
              </a:rPr>
              <a:t>On track or finished</a:t>
            </a:r>
            <a:endParaRPr lang="en-CA" sz="1600" dirty="0"/>
          </a:p>
        </p:txBody>
      </p:sp>
      <p:sp>
        <p:nvSpPr>
          <p:cNvPr id="19" name="Text Placeholder 18">
            <a:extLst>
              <a:ext uri="{FF2B5EF4-FFF2-40B4-BE49-F238E27FC236}">
                <a16:creationId xmlns:a16="http://schemas.microsoft.com/office/drawing/2014/main" id="{9DEF2AD7-599F-F5BC-1D3A-091FBB323112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26473" y="1066800"/>
            <a:ext cx="11145476" cy="774571"/>
          </a:xfrm>
        </p:spPr>
        <p:txBody>
          <a:bodyPr/>
          <a:lstStyle/>
          <a:p>
            <a:r>
              <a:rPr lang="en-US" dirty="0"/>
              <a:t>Next two slides cover previous task status</a:t>
            </a:r>
          </a:p>
          <a:p>
            <a:r>
              <a:rPr lang="en-US" dirty="0"/>
              <a:t>Colour coded based on impact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215400576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EAADADC-3258-44C0-A5A4-1C628F84EF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EC6230-6162-AA50-FAAA-D026F055C0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Progress on Plans Presented at previous ASSC Meeting</a:t>
            </a:r>
          </a:p>
        </p:txBody>
      </p:sp>
      <p:graphicFrame>
        <p:nvGraphicFramePr>
          <p:cNvPr id="7" name="Content Placeholder 8">
            <a:extLst>
              <a:ext uri="{FF2B5EF4-FFF2-40B4-BE49-F238E27FC236}">
                <a16:creationId xmlns:a16="http://schemas.microsoft.com/office/drawing/2014/main" id="{D62C1EC8-FC94-31AE-2720-D6390BCFCE8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396959365"/>
              </p:ext>
            </p:extLst>
          </p:nvPr>
        </p:nvGraphicFramePr>
        <p:xfrm>
          <a:off x="0" y="496154"/>
          <a:ext cx="12192000" cy="6393059"/>
        </p:xfrm>
        <a:graphic>
          <a:graphicData uri="http://schemas.openxmlformats.org/drawingml/2006/table">
            <a:tbl>
              <a:tblPr/>
              <a:tblGrid>
                <a:gridCol w="529635">
                  <a:extLst>
                    <a:ext uri="{9D8B030D-6E8A-4147-A177-3AD203B41FA5}">
                      <a16:colId xmlns:a16="http://schemas.microsoft.com/office/drawing/2014/main" val="3659018832"/>
                    </a:ext>
                  </a:extLst>
                </a:gridCol>
                <a:gridCol w="2305005">
                  <a:extLst>
                    <a:ext uri="{9D8B030D-6E8A-4147-A177-3AD203B41FA5}">
                      <a16:colId xmlns:a16="http://schemas.microsoft.com/office/drawing/2014/main" val="2685729346"/>
                    </a:ext>
                  </a:extLst>
                </a:gridCol>
                <a:gridCol w="659331">
                  <a:extLst>
                    <a:ext uri="{9D8B030D-6E8A-4147-A177-3AD203B41FA5}">
                      <a16:colId xmlns:a16="http://schemas.microsoft.com/office/drawing/2014/main" val="817591429"/>
                    </a:ext>
                  </a:extLst>
                </a:gridCol>
                <a:gridCol w="768036">
                  <a:extLst>
                    <a:ext uri="{9D8B030D-6E8A-4147-A177-3AD203B41FA5}">
                      <a16:colId xmlns:a16="http://schemas.microsoft.com/office/drawing/2014/main" val="2612287986"/>
                    </a:ext>
                  </a:extLst>
                </a:gridCol>
                <a:gridCol w="4013313">
                  <a:extLst>
                    <a:ext uri="{9D8B030D-6E8A-4147-A177-3AD203B41FA5}">
                      <a16:colId xmlns:a16="http://schemas.microsoft.com/office/drawing/2014/main" val="1930976063"/>
                    </a:ext>
                  </a:extLst>
                </a:gridCol>
                <a:gridCol w="3916680">
                  <a:extLst>
                    <a:ext uri="{9D8B030D-6E8A-4147-A177-3AD203B41FA5}">
                      <a16:colId xmlns:a16="http://schemas.microsoft.com/office/drawing/2014/main" val="276914076"/>
                    </a:ext>
                  </a:extLst>
                </a:gridCol>
              </a:tblGrid>
              <a:tr h="493353">
                <a:tc>
                  <a:txBody>
                    <a:bodyPr/>
                    <a:lstStyle/>
                    <a:p>
                      <a:pPr algn="ctr" fontAlgn="t"/>
                      <a:r>
                        <a:rPr lang="en-CA" sz="1100" b="1" i="0" u="none" strike="noStrike" dirty="0">
                          <a:solidFill>
                            <a:srgbClr val="FFFFFF"/>
                          </a:solidFill>
                          <a:effectLst/>
                          <a:latin typeface="Calibri"/>
                        </a:rPr>
                        <a:t>Priority</a:t>
                      </a:r>
                    </a:p>
                  </a:txBody>
                  <a:tcPr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CA" sz="1400" b="1" i="0" u="none" strike="noStrike" dirty="0">
                          <a:solidFill>
                            <a:srgbClr val="FFFFFF"/>
                          </a:solidFill>
                          <a:effectLst/>
                          <a:latin typeface="Calibri"/>
                        </a:rPr>
                        <a:t>Objective</a:t>
                      </a:r>
                    </a:p>
                  </a:txBody>
                  <a:tcPr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CA" sz="1100" b="1" i="0" u="none" strike="noStrike" dirty="0">
                          <a:solidFill>
                            <a:srgbClr val="FFFFFF"/>
                          </a:solidFill>
                          <a:effectLst/>
                          <a:latin typeface="Calibri"/>
                        </a:rPr>
                        <a:t>Task Owner</a:t>
                      </a:r>
                    </a:p>
                  </a:txBody>
                  <a:tcPr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CA" sz="1100" b="1" i="0" u="none" strike="noStrike" dirty="0">
                          <a:solidFill>
                            <a:srgbClr val="FFFFFF"/>
                          </a:solidFill>
                          <a:effectLst/>
                          <a:latin typeface="Calibri"/>
                        </a:rPr>
                        <a:t>Scheduled Date</a:t>
                      </a:r>
                    </a:p>
                  </a:txBody>
                  <a:tcPr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CA" sz="1100" b="1" i="0" u="none" strike="noStrike" kern="1200" dirty="0">
                          <a:solidFill>
                            <a:srgbClr val="FFFFFF"/>
                          </a:solidFill>
                          <a:effectLst/>
                          <a:latin typeface="Calibri"/>
                          <a:ea typeface="+mn-ea"/>
                          <a:cs typeface="+mn-cs"/>
                        </a:rPr>
                        <a:t>WBS Comments/Status</a:t>
                      </a:r>
                    </a:p>
                  </a:txBody>
                  <a:tcPr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100" b="1" i="0" u="none" strike="noStrike" kern="1200" dirty="0">
                          <a:solidFill>
                            <a:srgbClr val="FFFFFF"/>
                          </a:solidFill>
                          <a:effectLst/>
                          <a:latin typeface="Calibri"/>
                          <a:ea typeface="+mn-ea"/>
                          <a:cs typeface="+mn-cs"/>
                        </a:rPr>
                        <a:t>Big picture reference</a:t>
                      </a:r>
                      <a:endParaRPr lang="en-CA" sz="1100" b="1" i="0" u="none" strike="noStrike" kern="1200" dirty="0">
                        <a:solidFill>
                          <a:srgbClr val="FFFFFF"/>
                        </a:solidFill>
                        <a:effectLst/>
                        <a:latin typeface="Calibri"/>
                        <a:ea typeface="+mn-ea"/>
                        <a:cs typeface="+mn-cs"/>
                      </a:endParaRPr>
                    </a:p>
                  </a:txBody>
                  <a:tcPr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70224857"/>
                  </a:ext>
                </a:extLst>
              </a:tr>
              <a:tr h="596186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0" dirty="0">
                          <a:latin typeface="+mn-lt"/>
                        </a:rPr>
                        <a:t>1</a:t>
                      </a:r>
                      <a:endParaRPr lang="en-CA" sz="1200" b="0" dirty="0">
                        <a:latin typeface="+mn-lt"/>
                      </a:endParaRPr>
                    </a:p>
                  </a:txBody>
                  <a:tcPr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0" dirty="0">
                          <a:latin typeface="+mn-lt"/>
                        </a:rPr>
                        <a:t>TM1 assembled</a:t>
                      </a:r>
                      <a:endParaRPr lang="en-CA" sz="1200" b="0" dirty="0">
                        <a:latin typeface="+mn-lt"/>
                      </a:endParaRPr>
                    </a:p>
                  </a:txBody>
                  <a:tcPr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LE</a:t>
                      </a:r>
                      <a:endParaRPr lang="en-CA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MAY 26</a:t>
                      </a:r>
                      <a:endParaRPr lang="en-CA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71450" indent="-171450" algn="l" fontAlgn="t">
                        <a:buFont typeface="Arial" panose="020B0604020202020204" pitchFamily="34" charset="0"/>
                        <a:buChar char="•"/>
                      </a:pPr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Assembly complete</a:t>
                      </a:r>
                    </a:p>
                    <a:p>
                      <a:pPr marL="171450" indent="-171450" algn="l" fontAlgn="t">
                        <a:buFont typeface="Arial" panose="020B0604020202020204" pitchFamily="34" charset="0"/>
                        <a:buChar char="•"/>
                      </a:pPr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Final measurements and prep for integrated test underway</a:t>
                      </a:r>
                      <a:endParaRPr lang="en-CA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71450" indent="-171450" algn="l" fontAlgn="t">
                        <a:buFont typeface="Arial" panose="020B0604020202020204" pitchFamily="34" charset="0"/>
                        <a:buChar char="•"/>
                      </a:pPr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Ready for integrated testing with other modules before moving into the target hall</a:t>
                      </a:r>
                      <a:endParaRPr lang="en-CA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43286385"/>
                  </a:ext>
                </a:extLst>
              </a:tr>
              <a:tr h="450157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0" dirty="0">
                          <a:latin typeface="+mn-lt"/>
                        </a:rPr>
                        <a:t>3</a:t>
                      </a:r>
                      <a:endParaRPr lang="en-CA" sz="1200" b="0" dirty="0">
                        <a:latin typeface="+mn-lt"/>
                      </a:endParaRPr>
                    </a:p>
                  </a:txBody>
                  <a:tcPr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0" dirty="0">
                          <a:latin typeface="+mn-lt"/>
                        </a:rPr>
                        <a:t>Uninstall FE#2 from TISA and install SCK FE (FE#3)</a:t>
                      </a:r>
                      <a:endParaRPr lang="en-CA" sz="1200" b="0" dirty="0">
                        <a:latin typeface="+mn-lt"/>
                      </a:endParaRPr>
                    </a:p>
                  </a:txBody>
                  <a:tcPr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LE</a:t>
                      </a:r>
                      <a:endParaRPr lang="en-CA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endParaRPr lang="en-CA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71450" indent="-171450" algn="l" fontAlgn="t">
                        <a:buFont typeface="Arial" panose="020B0604020202020204" pitchFamily="34" charset="0"/>
                        <a:buChar char="•"/>
                      </a:pPr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Front Ends successfully swapped </a:t>
                      </a:r>
                      <a:endParaRPr lang="en-CA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71450" marR="0" lvl="0" indent="-17145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TISA needed for target testing and prepare/train team for commissioning</a:t>
                      </a:r>
                      <a:endParaRPr lang="en-CA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69852110"/>
                  </a:ext>
                </a:extLst>
              </a:tr>
              <a:tr h="990346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0" dirty="0">
                          <a:latin typeface="+mn-lt"/>
                        </a:rPr>
                        <a:t>1</a:t>
                      </a:r>
                      <a:endParaRPr lang="en-CA" sz="1200" b="0" dirty="0">
                        <a:latin typeface="+mn-lt"/>
                      </a:endParaRPr>
                    </a:p>
                  </a:txBody>
                  <a:tcPr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0" dirty="0">
                          <a:latin typeface="+mn-lt"/>
                        </a:rPr>
                        <a:t>HVFT #1 arrived on site</a:t>
                      </a:r>
                      <a:endParaRPr lang="en-CA" sz="1200" b="0" dirty="0">
                        <a:latin typeface="+mn-lt"/>
                      </a:endParaRPr>
                    </a:p>
                  </a:txBody>
                  <a:tcPr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AL</a:t>
                      </a:r>
                      <a:endParaRPr lang="en-CA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JAN 25</a:t>
                      </a:r>
                      <a:endParaRPr lang="en-CA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171450" indent="-171450" algn="l" fontAlgn="t">
                        <a:buFont typeface="Arial" panose="020B0604020202020204" pitchFamily="34" charset="0"/>
                        <a:buChar char="•"/>
                      </a:pPr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Second resin curing complete, third WIP for touch-up </a:t>
                      </a:r>
                    </a:p>
                    <a:p>
                      <a:pPr marL="171450" indent="-171450" algn="l" fontAlgn="t">
                        <a:buFont typeface="Arial" panose="020B0604020202020204" pitchFamily="34" charset="0"/>
                        <a:buChar char="•"/>
                      </a:pPr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Preparation and leak checking for second VPI took excessively long</a:t>
                      </a:r>
                    </a:p>
                    <a:p>
                      <a:pPr marL="171450" indent="-171450" algn="l" fontAlgn="t">
                        <a:buFont typeface="Arial" panose="020B0604020202020204" pitchFamily="34" charset="0"/>
                        <a:buChar char="•"/>
                      </a:pPr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Engineer sent to aid with leak checking and VPI, greatly sped up process</a:t>
                      </a:r>
                    </a:p>
                  </a:txBody>
                  <a:tcPr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171450" indent="-171450" algn="l" fontAlgn="t">
                        <a:buFont typeface="Arial" panose="020B0604020202020204" pitchFamily="34" charset="0"/>
                        <a:buChar char="•"/>
                      </a:pPr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Needed for offline (fitting) tests in ISAC-I assembly frames</a:t>
                      </a:r>
                    </a:p>
                    <a:p>
                      <a:pPr marL="171450" lvl="0" indent="-171450" algn="l" fontAlgn="t">
                        <a:buFont typeface="Arial" panose="020B0604020202020204" pitchFamily="34" charset="0"/>
                        <a:buChar char="•"/>
                      </a:pPr>
                      <a:r>
                        <a:rPr lang="en-CA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If not ready for testing in ISAC-I, backup plan for TH</a:t>
                      </a:r>
                    </a:p>
                  </a:txBody>
                  <a:tcPr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80148708"/>
                  </a:ext>
                </a:extLst>
              </a:tr>
              <a:tr h="63022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0" dirty="0">
                          <a:latin typeface="+mn-lt"/>
                        </a:rPr>
                        <a:t>1</a:t>
                      </a:r>
                      <a:endParaRPr lang="en-CA" sz="1200" b="0" dirty="0">
                        <a:latin typeface="+mn-lt"/>
                      </a:endParaRPr>
                    </a:p>
                  </a:txBody>
                  <a:tcPr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0" dirty="0">
                          <a:latin typeface="+mn-lt"/>
                        </a:rPr>
                        <a:t>HVFT #2 HV core potting completed</a:t>
                      </a:r>
                      <a:endParaRPr lang="en-CA" sz="1200" b="0" dirty="0">
                        <a:latin typeface="+mn-lt"/>
                      </a:endParaRPr>
                    </a:p>
                  </a:txBody>
                  <a:tcPr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AL</a:t>
                      </a:r>
                      <a:endParaRPr lang="en-CA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MAY 26</a:t>
                      </a:r>
                      <a:endParaRPr lang="en-CA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171450" indent="-171450" algn="l" fontAlgn="t">
                        <a:buFont typeface="Arial" panose="020B0604020202020204" pitchFamily="34" charset="0"/>
                        <a:buChar char="•"/>
                      </a:pPr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Core potting not completed yet</a:t>
                      </a:r>
                    </a:p>
                    <a:p>
                      <a:pPr marL="171450" indent="-171450" algn="l" fontAlgn="t">
                        <a:buFont typeface="Arial" panose="020B0604020202020204" pitchFamily="34" charset="0"/>
                        <a:buChar char="•"/>
                      </a:pPr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All parts and materials on-hand for assembly</a:t>
                      </a:r>
                    </a:p>
                    <a:p>
                      <a:pPr marL="171450" indent="-171450" algn="l" fontAlgn="t">
                        <a:buFont typeface="Arial" panose="020B0604020202020204" pitchFamily="34" charset="0"/>
                        <a:buChar char="•"/>
                      </a:pPr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HVFT 1 prioritized</a:t>
                      </a:r>
                      <a:endParaRPr lang="en-CA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171450" indent="-171450" algn="l" fontAlgn="t">
                        <a:buFont typeface="Arial" panose="020B0604020202020204" pitchFamily="34" charset="0"/>
                        <a:buChar char="•"/>
                      </a:pPr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Needed for offline (fitting) tests in ISAC-I assembly frames</a:t>
                      </a:r>
                    </a:p>
                    <a:p>
                      <a:pPr marL="171450" lvl="0" indent="-171450" algn="l" fontAlgn="t">
                        <a:buFont typeface="Arial" panose="020B0604020202020204" pitchFamily="34" charset="0"/>
                        <a:buChar char="•"/>
                      </a:pPr>
                      <a:r>
                        <a:rPr lang="en-CA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If not ready for testing in ISAC-I, backup plan for TH</a:t>
                      </a:r>
                    </a:p>
                  </a:txBody>
                  <a:tcPr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39520827"/>
                  </a:ext>
                </a:extLst>
              </a:tr>
              <a:tr h="450157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0" dirty="0">
                          <a:latin typeface="+mn-lt"/>
                        </a:rPr>
                        <a:t>1</a:t>
                      </a:r>
                    </a:p>
                  </a:txBody>
                  <a:tcPr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0" dirty="0">
                          <a:highlight>
                            <a:srgbClr val="FFFF00"/>
                          </a:highlight>
                          <a:latin typeface="+mn-lt"/>
                        </a:rPr>
                        <a:t>All CM parts including FE ordered and manufactured</a:t>
                      </a:r>
                    </a:p>
                  </a:txBody>
                  <a:tcPr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TG</a:t>
                      </a:r>
                      <a:endParaRPr lang="en-CA" sz="12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MAY 26</a:t>
                      </a:r>
                      <a:endParaRPr lang="en-CA" sz="12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71450" indent="-171450" algn="l" fontAlgn="t">
                        <a:buFont typeface="Arial" panose="020B0604020202020204" pitchFamily="34" charset="0"/>
                        <a:buChar char="•"/>
                      </a:pPr>
                      <a:r>
                        <a:rPr lang="en-US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Shield plug assembled</a:t>
                      </a:r>
                    </a:p>
                    <a:p>
                      <a:pPr marL="171450" indent="-171450" algn="l" fontAlgn="t">
                        <a:buFont typeface="Arial" panose="020B0604020202020204" pitchFamily="34" charset="0"/>
                        <a:buChar char="•"/>
                      </a:pPr>
                      <a:r>
                        <a:rPr lang="en-US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Front end deprioritized, in progress in machine shop</a:t>
                      </a:r>
                      <a:endParaRPr lang="en-CA" sz="12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71450" indent="-171450" algn="l" fontAlgn="t">
                        <a:buFont typeface="Arial" panose="020B0604020202020204" pitchFamily="34" charset="0"/>
                        <a:buChar char="•"/>
                      </a:pPr>
                      <a:r>
                        <a:rPr lang="en-US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Transported to target hall in later batch</a:t>
                      </a:r>
                      <a:endParaRPr lang="en-CA" sz="12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89879547"/>
                  </a:ext>
                </a:extLst>
              </a:tr>
              <a:tr h="63022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0" dirty="0">
                          <a:latin typeface="+mn-lt"/>
                        </a:rPr>
                        <a:t>2</a:t>
                      </a:r>
                    </a:p>
                  </a:txBody>
                  <a:tcPr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0" dirty="0">
                          <a:latin typeface="+mn-lt"/>
                        </a:rPr>
                        <a:t>Secondary gas box assembled and ready for testing</a:t>
                      </a:r>
                    </a:p>
                  </a:txBody>
                  <a:tcPr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SciTech</a:t>
                      </a:r>
                      <a:endParaRPr lang="en-CA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MAY 26</a:t>
                      </a:r>
                      <a:endParaRPr lang="en-CA" sz="12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71450" indent="-171450" algn="l" fontAlgn="t">
                        <a:buFont typeface="Arial" panose="020B0604020202020204" pitchFamily="34" charset="0"/>
                        <a:buChar char="•"/>
                      </a:pPr>
                      <a:r>
                        <a:rPr lang="en-US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Gas box weldment fabricated and delivered</a:t>
                      </a:r>
                    </a:p>
                    <a:p>
                      <a:pPr marL="171450" indent="-171450" algn="l" fontAlgn="t">
                        <a:buFont typeface="Arial" panose="020B0604020202020204" pitchFamily="34" charset="0"/>
                        <a:buChar char="•"/>
                      </a:pPr>
                      <a:r>
                        <a:rPr lang="en-US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All other components procured</a:t>
                      </a:r>
                    </a:p>
                    <a:p>
                      <a:pPr marL="171450" indent="-171450" algn="l" fontAlgn="t">
                        <a:buFont typeface="Arial" panose="020B0604020202020204" pitchFamily="34" charset="0"/>
                        <a:buChar char="•"/>
                      </a:pPr>
                      <a:r>
                        <a:rPr lang="en-US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Assembly and/or install starting</a:t>
                      </a:r>
                      <a:endParaRPr lang="en-CA" sz="12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71450" indent="-171450" algn="l" fontAlgn="t">
                        <a:buFont typeface="Arial" panose="020B0604020202020204" pitchFamily="34" charset="0"/>
                        <a:buChar char="•"/>
                      </a:pPr>
                      <a:r>
                        <a:rPr lang="en-US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Sequence in services room requires careful coordination with other service installations</a:t>
                      </a:r>
                      <a:endParaRPr lang="en-CA" sz="12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15033188"/>
                  </a:ext>
                </a:extLst>
              </a:tr>
              <a:tr h="452543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0" dirty="0">
                          <a:latin typeface="+mn-lt"/>
                        </a:rPr>
                        <a:t>1</a:t>
                      </a:r>
                    </a:p>
                  </a:txBody>
                  <a:tcPr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0" dirty="0">
                          <a:latin typeface="+mn-lt"/>
                        </a:rPr>
                        <a:t>Radioactive gas storage tanks installation below false floor</a:t>
                      </a:r>
                    </a:p>
                  </a:txBody>
                  <a:tcPr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SciTech</a:t>
                      </a:r>
                      <a:endParaRPr lang="en-CA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MAR 26</a:t>
                      </a:r>
                      <a:endParaRPr lang="en-CA" sz="12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71450" indent="-171450" algn="l" fontAlgn="t">
                        <a:buFont typeface="Arial" panose="020B0604020202020204" pitchFamily="34" charset="0"/>
                        <a:buChar char="•"/>
                      </a:pPr>
                      <a:r>
                        <a:rPr lang="en-US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Tanks, shielding, tubing, grout, and manifold all installed and tested</a:t>
                      </a:r>
                      <a:endParaRPr lang="en-CA" sz="12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71450" indent="-171450" algn="l" fontAlgn="t">
                        <a:buFont typeface="Arial" panose="020B0604020202020204" pitchFamily="34" charset="0"/>
                        <a:buChar char="•"/>
                      </a:pPr>
                      <a:r>
                        <a:rPr lang="en-US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First item in the install sequence of vacuum space</a:t>
                      </a:r>
                    </a:p>
                    <a:p>
                      <a:pPr marL="171450" indent="-171450" algn="l" fontAlgn="t">
                        <a:buFont typeface="Arial" panose="020B0604020202020204" pitchFamily="34" charset="0"/>
                        <a:buChar char="•"/>
                      </a:pPr>
                      <a:r>
                        <a:rPr lang="en-US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Enabled installations of HV chase, HAW, false floor</a:t>
                      </a:r>
                      <a:endParaRPr lang="en-CA" sz="12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20456328"/>
                  </a:ext>
                </a:extLst>
              </a:tr>
              <a:tr h="810283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0" dirty="0">
                          <a:latin typeface="+mn-lt"/>
                        </a:rPr>
                        <a:t>1</a:t>
                      </a:r>
                      <a:endParaRPr lang="en-CA" sz="1200" b="0" dirty="0">
                        <a:latin typeface="+mn-lt"/>
                      </a:endParaRPr>
                    </a:p>
                  </a:txBody>
                  <a:tcPr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0" dirty="0">
                          <a:latin typeface="+mn-lt"/>
                        </a:rPr>
                        <a:t>APTW HV chase: installed</a:t>
                      </a:r>
                      <a:endParaRPr lang="en-CA" sz="1200" b="0" dirty="0">
                        <a:latin typeface="+mn-lt"/>
                      </a:endParaRPr>
                    </a:p>
                  </a:txBody>
                  <a:tcPr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TPO</a:t>
                      </a:r>
                      <a:endParaRPr lang="en-CA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APR 25</a:t>
                      </a:r>
                      <a:endParaRPr lang="en-CA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71450" indent="-171450" algn="l" fontAlgn="t">
                        <a:buFont typeface="Arial" panose="020B0604020202020204" pitchFamily="34" charset="0"/>
                        <a:buChar char="•"/>
                      </a:pPr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Both target hall and B1-08 sides installed</a:t>
                      </a:r>
                    </a:p>
                    <a:p>
                      <a:pPr marL="171450" indent="-171450" algn="l" fontAlgn="t">
                        <a:buFont typeface="Arial" panose="020B0604020202020204" pitchFamily="34" charset="0"/>
                        <a:buChar char="•"/>
                      </a:pPr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Target hall section tested to 75 kV</a:t>
                      </a:r>
                    </a:p>
                    <a:p>
                      <a:pPr marL="171450" indent="-171450" algn="l" fontAlgn="t">
                        <a:buFont typeface="Arial" panose="020B0604020202020204" pitchFamily="34" charset="0"/>
                        <a:buChar char="•"/>
                      </a:pPr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Remaining work is final connections to adjacent systems and window covers following cleaning</a:t>
                      </a:r>
                    </a:p>
                  </a:txBody>
                  <a:tcPr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71450" indent="-171450" algn="l" fontAlgn="t">
                        <a:buFont typeface="Arial" panose="020B0604020202020204" pitchFamily="34" charset="0"/>
                        <a:buChar char="•"/>
                      </a:pPr>
                      <a:r>
                        <a:rPr lang="en-US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Second major installation after target hall fixed shielding construction finished</a:t>
                      </a:r>
                      <a:endParaRPr lang="en-US" sz="1200" b="0" i="0" u="none" strike="noStrike" dirty="0">
                        <a:solidFill>
                          <a:srgbClr val="FF0000"/>
                        </a:solidFill>
                        <a:effectLst/>
                        <a:latin typeface="+mn-lt"/>
                      </a:endParaRPr>
                    </a:p>
                    <a:p>
                      <a:pPr marL="0" indent="0" algn="l" fontAlgn="t">
                        <a:buFont typeface="Arial" panose="020B0604020202020204" pitchFamily="34" charset="0"/>
                        <a:buNone/>
                      </a:pPr>
                      <a:endParaRPr lang="en-US" sz="1200" b="0" i="0" u="none" strike="noStrike" dirty="0">
                        <a:solidFill>
                          <a:schemeClr val="tx1"/>
                        </a:solidFill>
                        <a:effectLst/>
                        <a:highlight>
                          <a:srgbClr val="FFFF00"/>
                        </a:highlight>
                        <a:latin typeface="+mn-lt"/>
                      </a:endParaRPr>
                    </a:p>
                  </a:txBody>
                  <a:tcPr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34634874"/>
                  </a:ext>
                </a:extLst>
              </a:tr>
              <a:tr h="792192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0" dirty="0">
                          <a:latin typeface="+mn-lt"/>
                        </a:rPr>
                        <a:t>2</a:t>
                      </a:r>
                      <a:endParaRPr lang="en-CA" sz="1200" b="0" dirty="0">
                        <a:latin typeface="+mn-lt"/>
                      </a:endParaRPr>
                    </a:p>
                  </a:txBody>
                  <a:tcPr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0" dirty="0">
                          <a:latin typeface="+mn-lt"/>
                        </a:rPr>
                        <a:t>AETE HV chase: installed</a:t>
                      </a:r>
                      <a:endParaRPr lang="en-CA" sz="1200" b="0" dirty="0">
                        <a:latin typeface="+mn-lt"/>
                      </a:endParaRPr>
                    </a:p>
                  </a:txBody>
                  <a:tcPr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TPO</a:t>
                      </a:r>
                      <a:endParaRPr lang="en-CA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JUN 26</a:t>
                      </a:r>
                      <a:endParaRPr lang="en-CA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71450" indent="-171450" algn="l" fontAlgn="t">
                        <a:buFont typeface="Arial" panose="020B0604020202020204" pitchFamily="34" charset="0"/>
                        <a:buChar char="•"/>
                      </a:pPr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Substantial installation in B1-08 and vacuum package space</a:t>
                      </a:r>
                    </a:p>
                    <a:p>
                      <a:pPr marL="171450" indent="-171450" algn="l" fontAlgn="t">
                        <a:buFont typeface="Arial" panose="020B0604020202020204" pitchFamily="34" charset="0"/>
                        <a:buChar char="•"/>
                      </a:pPr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Most difficult portion completed</a:t>
                      </a:r>
                    </a:p>
                    <a:p>
                      <a:pPr marL="171450" indent="-171450" algn="l" fontAlgn="t">
                        <a:buFont typeface="Arial" panose="020B0604020202020204" pitchFamily="34" charset="0"/>
                        <a:buChar char="•"/>
                      </a:pP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highlight>
                          <a:srgbClr val="FFFF00"/>
                        </a:highlight>
                        <a:latin typeface="+mn-lt"/>
                      </a:endParaRPr>
                    </a:p>
                  </a:txBody>
                  <a:tcPr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71450" indent="-171450" algn="l" fontAlgn="t">
                        <a:buFont typeface="Arial" panose="020B0604020202020204" pitchFamily="34" charset="0"/>
                        <a:buChar char="•"/>
                      </a:pPr>
                      <a:r>
                        <a:rPr lang="en-US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At the moment, other systems are critical path for P353</a:t>
                      </a:r>
                    </a:p>
                  </a:txBody>
                  <a:tcPr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5027943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54305822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1DF3112-3B58-A277-B94A-D060C99D8DB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C77B42-1C8A-3331-F267-AB47507209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Progress on Plans Presented at previous ASSC Meeting</a:t>
            </a:r>
          </a:p>
        </p:txBody>
      </p:sp>
      <p:graphicFrame>
        <p:nvGraphicFramePr>
          <p:cNvPr id="4" name="Content Placeholder 8">
            <a:extLst>
              <a:ext uri="{FF2B5EF4-FFF2-40B4-BE49-F238E27FC236}">
                <a16:creationId xmlns:a16="http://schemas.microsoft.com/office/drawing/2014/main" id="{77755C46-E41A-2696-9149-4B1A39220A58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921859827"/>
              </p:ext>
            </p:extLst>
          </p:nvPr>
        </p:nvGraphicFramePr>
        <p:xfrm>
          <a:off x="0" y="712875"/>
          <a:ext cx="12192000" cy="3683274"/>
        </p:xfrm>
        <a:graphic>
          <a:graphicData uri="http://schemas.openxmlformats.org/drawingml/2006/table">
            <a:tbl>
              <a:tblPr/>
              <a:tblGrid>
                <a:gridCol w="529635">
                  <a:extLst>
                    <a:ext uri="{9D8B030D-6E8A-4147-A177-3AD203B41FA5}">
                      <a16:colId xmlns:a16="http://schemas.microsoft.com/office/drawing/2014/main" val="3659018832"/>
                    </a:ext>
                  </a:extLst>
                </a:gridCol>
                <a:gridCol w="2305005">
                  <a:extLst>
                    <a:ext uri="{9D8B030D-6E8A-4147-A177-3AD203B41FA5}">
                      <a16:colId xmlns:a16="http://schemas.microsoft.com/office/drawing/2014/main" val="2685729346"/>
                    </a:ext>
                  </a:extLst>
                </a:gridCol>
                <a:gridCol w="678581">
                  <a:extLst>
                    <a:ext uri="{9D8B030D-6E8A-4147-A177-3AD203B41FA5}">
                      <a16:colId xmlns:a16="http://schemas.microsoft.com/office/drawing/2014/main" val="817591429"/>
                    </a:ext>
                  </a:extLst>
                </a:gridCol>
                <a:gridCol w="748786">
                  <a:extLst>
                    <a:ext uri="{9D8B030D-6E8A-4147-A177-3AD203B41FA5}">
                      <a16:colId xmlns:a16="http://schemas.microsoft.com/office/drawing/2014/main" val="2612287986"/>
                    </a:ext>
                  </a:extLst>
                </a:gridCol>
                <a:gridCol w="4013313">
                  <a:extLst>
                    <a:ext uri="{9D8B030D-6E8A-4147-A177-3AD203B41FA5}">
                      <a16:colId xmlns:a16="http://schemas.microsoft.com/office/drawing/2014/main" val="1930976063"/>
                    </a:ext>
                  </a:extLst>
                </a:gridCol>
                <a:gridCol w="3916680">
                  <a:extLst>
                    <a:ext uri="{9D8B030D-6E8A-4147-A177-3AD203B41FA5}">
                      <a16:colId xmlns:a16="http://schemas.microsoft.com/office/drawing/2014/main" val="276914076"/>
                    </a:ext>
                  </a:extLst>
                </a:gridCol>
              </a:tblGrid>
              <a:tr h="529676">
                <a:tc>
                  <a:txBody>
                    <a:bodyPr/>
                    <a:lstStyle/>
                    <a:p>
                      <a:pPr algn="ctr" fontAlgn="t"/>
                      <a:r>
                        <a:rPr lang="en-CA" sz="1100" b="1" i="0" u="none" strike="noStrike" dirty="0">
                          <a:solidFill>
                            <a:srgbClr val="FFFFFF"/>
                          </a:solidFill>
                          <a:effectLst/>
                          <a:latin typeface="Calibri"/>
                        </a:rPr>
                        <a:t>Priority</a:t>
                      </a:r>
                    </a:p>
                  </a:txBody>
                  <a:tcPr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CA" sz="1400" b="1" i="0" u="none" strike="noStrike" dirty="0">
                          <a:solidFill>
                            <a:srgbClr val="FFFFFF"/>
                          </a:solidFill>
                          <a:effectLst/>
                          <a:latin typeface="Calibri"/>
                        </a:rPr>
                        <a:t>Objective</a:t>
                      </a:r>
                    </a:p>
                  </a:txBody>
                  <a:tcPr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CA" sz="1100" b="1" i="0" u="none" strike="noStrike" dirty="0">
                          <a:solidFill>
                            <a:srgbClr val="FFFFFF"/>
                          </a:solidFill>
                          <a:effectLst/>
                          <a:latin typeface="Calibri"/>
                        </a:rPr>
                        <a:t>Task Owner</a:t>
                      </a:r>
                    </a:p>
                  </a:txBody>
                  <a:tcPr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CA" sz="1100" b="1" i="0" u="none" strike="noStrike" dirty="0">
                          <a:solidFill>
                            <a:srgbClr val="FFFFFF"/>
                          </a:solidFill>
                          <a:effectLst/>
                          <a:latin typeface="Calibri"/>
                        </a:rPr>
                        <a:t>Scheduled Date</a:t>
                      </a:r>
                    </a:p>
                  </a:txBody>
                  <a:tcPr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CA" sz="1100" b="1" i="0" u="none" strike="noStrike" kern="1200" dirty="0">
                          <a:solidFill>
                            <a:srgbClr val="FFFFFF"/>
                          </a:solidFill>
                          <a:effectLst/>
                          <a:latin typeface="Calibri"/>
                          <a:ea typeface="+mn-ea"/>
                          <a:cs typeface="+mn-cs"/>
                        </a:rPr>
                        <a:t>WBS Comments/Status</a:t>
                      </a:r>
                    </a:p>
                  </a:txBody>
                  <a:tcPr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100" b="1" i="0" u="none" strike="noStrike" kern="1200" dirty="0">
                          <a:solidFill>
                            <a:srgbClr val="FFFFFF"/>
                          </a:solidFill>
                          <a:effectLst/>
                          <a:latin typeface="Calibri"/>
                          <a:ea typeface="+mn-ea"/>
                          <a:cs typeface="+mn-cs"/>
                        </a:rPr>
                        <a:t>Big picture reference</a:t>
                      </a:r>
                      <a:endParaRPr lang="en-CA" sz="1100" b="1" i="0" u="none" strike="noStrike" kern="1200" dirty="0">
                        <a:solidFill>
                          <a:srgbClr val="FFFFFF"/>
                        </a:solidFill>
                        <a:effectLst/>
                        <a:latin typeface="Calibri"/>
                        <a:ea typeface="+mn-ea"/>
                        <a:cs typeface="+mn-cs"/>
                      </a:endParaRPr>
                    </a:p>
                  </a:txBody>
                  <a:tcPr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70224857"/>
                  </a:ext>
                </a:extLst>
              </a:tr>
              <a:tr h="438778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0" dirty="0">
                          <a:latin typeface="+mn-lt"/>
                        </a:rPr>
                        <a:t>2</a:t>
                      </a:r>
                      <a:endParaRPr lang="en-CA" sz="1200" b="0" dirty="0">
                        <a:latin typeface="+mn-lt"/>
                      </a:endParaRPr>
                    </a:p>
                  </a:txBody>
                  <a:tcPr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0" dirty="0">
                          <a:latin typeface="+mn-lt"/>
                        </a:rPr>
                        <a:t>HV terminal installation started</a:t>
                      </a:r>
                      <a:endParaRPr lang="en-CA" sz="1200" b="0" dirty="0">
                        <a:latin typeface="+mn-lt"/>
                      </a:endParaRPr>
                    </a:p>
                  </a:txBody>
                  <a:tcPr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TPO</a:t>
                      </a:r>
                      <a:endParaRPr lang="en-CA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APR 26</a:t>
                      </a:r>
                      <a:endParaRPr lang="en-CA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71450" indent="-171450" algn="l" fontAlgn="t">
                        <a:buFont typeface="Arial" panose="020B0604020202020204" pitchFamily="34" charset="0"/>
                        <a:buChar char="•"/>
                      </a:pPr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Installation started and making progress </a:t>
                      </a:r>
                      <a:endParaRPr lang="en-CA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71450" indent="-171450" algn="l" fontAlgn="t">
                        <a:buFont typeface="Arial" panose="020B0604020202020204" pitchFamily="34" charset="0"/>
                        <a:buChar char="•"/>
                      </a:pPr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Needed for full HV infrastructure testing</a:t>
                      </a:r>
                      <a:endParaRPr lang="en-CA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43286385"/>
                  </a:ext>
                </a:extLst>
              </a:tr>
              <a:tr h="438778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0" dirty="0">
                          <a:latin typeface="+mn-lt"/>
                        </a:rPr>
                        <a:t>2</a:t>
                      </a:r>
                      <a:endParaRPr lang="en-CA" sz="1200" b="0" dirty="0">
                        <a:latin typeface="+mn-lt"/>
                      </a:endParaRPr>
                    </a:p>
                  </a:txBody>
                  <a:tcPr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0" dirty="0">
                          <a:latin typeface="+mn-lt"/>
                        </a:rPr>
                        <a:t>Nitrogen distribution install start</a:t>
                      </a:r>
                      <a:endParaRPr lang="en-CA" sz="1200" b="0" dirty="0">
                        <a:latin typeface="+mn-lt"/>
                      </a:endParaRPr>
                    </a:p>
                  </a:txBody>
                  <a:tcPr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SciTech</a:t>
                      </a:r>
                      <a:endParaRPr lang="en-CA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APR 26</a:t>
                      </a:r>
                      <a:endParaRPr lang="en-CA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71450" indent="-171450" algn="l" fontAlgn="t">
                        <a:buFont typeface="Arial" panose="020B0604020202020204" pitchFamily="34" charset="0"/>
                        <a:buChar char="•"/>
                      </a:pPr>
                      <a:r>
                        <a:rPr lang="en-US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TPSR</a:t>
                      </a:r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and Cryogenic potions installed</a:t>
                      </a:r>
                    </a:p>
                    <a:p>
                      <a:pPr marL="171450" indent="-171450" algn="l" fontAlgn="t">
                        <a:buFont typeface="Arial" panose="020B0604020202020204" pitchFamily="34" charset="0"/>
                        <a:buChar char="•"/>
                      </a:pPr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Preparations underway for further installations in ISAC-I</a:t>
                      </a:r>
                      <a:endParaRPr lang="en-CA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71450" indent="-171450" algn="l" fontAlgn="t">
                        <a:buFont typeface="Arial" panose="020B0604020202020204" pitchFamily="34" charset="0"/>
                        <a:buChar char="•"/>
                      </a:pPr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Equipment interfaces and supplies several other systems: HAW, pillow seals, pistons, sec gas. </a:t>
                      </a:r>
                    </a:p>
                    <a:p>
                      <a:pPr marL="171450" indent="-171450" algn="l" fontAlgn="t">
                        <a:buFont typeface="Arial" panose="020B0604020202020204" pitchFamily="34" charset="0"/>
                        <a:buChar char="•"/>
                      </a:pPr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Needed for station </a:t>
                      </a:r>
                      <a:r>
                        <a:rPr lang="en-US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commisioning</a:t>
                      </a:r>
                      <a:endParaRPr lang="en-CA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69852110"/>
                  </a:ext>
                </a:extLst>
              </a:tr>
              <a:tr h="267902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0" dirty="0">
                          <a:latin typeface="+mn-lt"/>
                        </a:rPr>
                        <a:t>1</a:t>
                      </a:r>
                      <a:endParaRPr lang="en-CA" sz="1200" b="0" dirty="0">
                        <a:latin typeface="+mn-lt"/>
                      </a:endParaRPr>
                    </a:p>
                  </a:txBody>
                  <a:tcPr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0" dirty="0">
                          <a:latin typeface="+mn-lt"/>
                        </a:rPr>
                        <a:t>AETE </a:t>
                      </a:r>
                      <a:r>
                        <a:rPr lang="en-US" sz="1200" b="0" dirty="0" err="1">
                          <a:latin typeface="+mn-lt"/>
                        </a:rPr>
                        <a:t>HTV</a:t>
                      </a:r>
                      <a:r>
                        <a:rPr lang="en-US" sz="1200" b="0" dirty="0">
                          <a:latin typeface="+mn-lt"/>
                        </a:rPr>
                        <a:t> ready for testing </a:t>
                      </a:r>
                      <a:endParaRPr lang="en-CA" sz="1200" b="0" dirty="0">
                        <a:latin typeface="+mn-lt"/>
                      </a:endParaRPr>
                    </a:p>
                  </a:txBody>
                  <a:tcPr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NN</a:t>
                      </a:r>
                      <a:endParaRPr lang="en-CA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JUN 26</a:t>
                      </a:r>
                      <a:endParaRPr lang="en-CA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71450" indent="-171450" algn="l" fontAlgn="t">
                        <a:buFont typeface="Arial" panose="020B0604020202020204" pitchFamily="34" charset="0"/>
                        <a:buChar char="•"/>
                      </a:pPr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All external manufactured and procured parts received</a:t>
                      </a:r>
                    </a:p>
                    <a:p>
                      <a:pPr marL="171450" indent="-171450" algn="l" fontAlgn="t">
                        <a:buFont typeface="Arial" panose="020B0604020202020204" pitchFamily="34" charset="0"/>
                        <a:buChar char="•"/>
                      </a:pPr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Custom PEEK seal order being worked out</a:t>
                      </a:r>
                    </a:p>
                    <a:p>
                      <a:pPr marL="171450" indent="-171450" algn="l" fontAlgn="t">
                        <a:buFont typeface="Arial" panose="020B0604020202020204" pitchFamily="34" charset="0"/>
                        <a:buChar char="•"/>
                      </a:pPr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Final machining in queue in machine shop</a:t>
                      </a:r>
                      <a:endParaRPr lang="en-CA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71450" indent="-171450" algn="l" fontAlgn="t">
                        <a:buFont typeface="Arial" panose="020B0604020202020204" pitchFamily="34" charset="0"/>
                        <a:buChar char="•"/>
                      </a:pPr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Needed for integrated module testing</a:t>
                      </a:r>
                    </a:p>
                    <a:p>
                      <a:pPr marL="171450" indent="-171450" algn="l" fontAlgn="t">
                        <a:buFont typeface="Arial" panose="020B0604020202020204" pitchFamily="34" charset="0"/>
                        <a:buChar char="•"/>
                      </a:pPr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Long delay may result in delay in module transport to target hall</a:t>
                      </a:r>
                      <a:endParaRPr lang="en-CA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80148708"/>
                  </a:ext>
                </a:extLst>
              </a:tr>
              <a:tr h="485775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0" dirty="0">
                          <a:latin typeface="+mn-lt"/>
                        </a:rPr>
                        <a:t>2</a:t>
                      </a:r>
                      <a:endParaRPr lang="en-CA" sz="1200" b="0" dirty="0">
                        <a:latin typeface="+mn-lt"/>
                      </a:endParaRPr>
                    </a:p>
                  </a:txBody>
                  <a:tcPr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0" dirty="0">
                          <a:latin typeface="+mn-lt"/>
                        </a:rPr>
                        <a:t>Controls narrative for target stations developed</a:t>
                      </a:r>
                      <a:endParaRPr lang="en-CA" sz="1200" b="0" dirty="0">
                        <a:latin typeface="+mn-lt"/>
                      </a:endParaRPr>
                    </a:p>
                  </a:txBody>
                  <a:tcPr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AS</a:t>
                      </a:r>
                      <a:endParaRPr lang="en-CA" sz="12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JUN 26</a:t>
                      </a:r>
                      <a:endParaRPr lang="en-CA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71450" indent="-171450" algn="l" fontAlgn="t">
                        <a:buFont typeface="Arial" panose="020B0604020202020204" pitchFamily="34" charset="0"/>
                        <a:buChar char="•"/>
                      </a:pPr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Controls narratives developed and either released on in final review</a:t>
                      </a:r>
                      <a:endParaRPr lang="en-CA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71450" indent="-171450" algn="l" fontAlgn="t">
                        <a:buFont typeface="Arial" panose="020B0604020202020204" pitchFamily="34" charset="0"/>
                        <a:buChar char="•"/>
                      </a:pPr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Key input for interlocks and controls team</a:t>
                      </a:r>
                    </a:p>
                    <a:p>
                      <a:pPr marL="171450" indent="-171450" algn="l" fontAlgn="t">
                        <a:buFont typeface="Arial" panose="020B0604020202020204" pitchFamily="34" charset="0"/>
                        <a:buChar char="•"/>
                      </a:pPr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Support functional testing prior to commissioning </a:t>
                      </a:r>
                      <a:endParaRPr lang="en-CA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39520827"/>
                  </a:ext>
                </a:extLst>
              </a:tr>
              <a:tr h="434535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0" dirty="0">
                          <a:latin typeface="+mn-lt"/>
                        </a:rPr>
                        <a:t>2</a:t>
                      </a:r>
                      <a:endParaRPr lang="en-CA" sz="1200" b="0" dirty="0">
                        <a:latin typeface="+mn-lt"/>
                      </a:endParaRPr>
                    </a:p>
                  </a:txBody>
                  <a:tcPr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0" dirty="0">
                          <a:latin typeface="+mn-lt"/>
                        </a:rPr>
                        <a:t>HAW installation in </a:t>
                      </a:r>
                      <a:r>
                        <a:rPr lang="en-US" sz="1200" b="0" dirty="0" err="1">
                          <a:latin typeface="+mn-lt"/>
                        </a:rPr>
                        <a:t>TPSR</a:t>
                      </a:r>
                      <a:r>
                        <a:rPr lang="en-US" sz="1200" b="0" dirty="0">
                          <a:latin typeface="+mn-lt"/>
                        </a:rPr>
                        <a:t> started</a:t>
                      </a:r>
                      <a:endParaRPr lang="en-CA" sz="1200" b="0" dirty="0">
                        <a:latin typeface="+mn-lt"/>
                      </a:endParaRPr>
                    </a:p>
                  </a:txBody>
                  <a:tcPr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AW</a:t>
                      </a:r>
                      <a:endParaRPr lang="en-CA" sz="12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JUN 26</a:t>
                      </a:r>
                      <a:endParaRPr lang="en-CA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71450" indent="-171450" algn="l" fontAlgn="t">
                        <a:buFont typeface="Arial" panose="020B0604020202020204" pitchFamily="34" charset="0"/>
                        <a:buChar char="•"/>
                      </a:pPr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Contractors have started and to date have installed a lot of content</a:t>
                      </a:r>
                    </a:p>
                  </a:txBody>
                  <a:tcPr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71450" marR="0" lvl="0" indent="-17145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CA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Part of integrated </a:t>
                      </a:r>
                      <a:r>
                        <a:rPr lang="en-CA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TPSR</a:t>
                      </a:r>
                      <a:r>
                        <a:rPr lang="en-CA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installation plan</a:t>
                      </a:r>
                    </a:p>
                  </a:txBody>
                  <a:tcPr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89879547"/>
                  </a:ext>
                </a:extLst>
              </a:tr>
              <a:tr h="491685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0" dirty="0">
                          <a:latin typeface="+mn-lt"/>
                        </a:rPr>
                        <a:t>1</a:t>
                      </a:r>
                    </a:p>
                  </a:txBody>
                  <a:tcPr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0" dirty="0">
                          <a:latin typeface="+mn-lt"/>
                        </a:rPr>
                        <a:t>Medical module integrated testing finished</a:t>
                      </a:r>
                    </a:p>
                  </a:txBody>
                  <a:tcPr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200" b="0" i="0" u="none" strike="noStrike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LE</a:t>
                      </a:r>
                      <a:endParaRPr lang="en-CA" sz="1200" b="0" i="0" u="none" strike="noStrike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JUN 26</a:t>
                      </a:r>
                      <a:endParaRPr lang="en-CA" sz="12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71450" indent="-171450" algn="l" fontAlgn="t">
                        <a:buFont typeface="Arial" panose="020B0604020202020204" pitchFamily="34" charset="0"/>
                        <a:buChar char="•"/>
                      </a:pPr>
                      <a:r>
                        <a:rPr lang="en-US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Phase 4a testing and manufacturing in progress, moving towards full module integration</a:t>
                      </a:r>
                      <a:endParaRPr lang="en-CA" sz="12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71450" indent="-171450" algn="l" fontAlgn="t">
                        <a:buFont typeface="Arial" panose="020B0604020202020204" pitchFamily="34" charset="0"/>
                        <a:buChar char="•"/>
                      </a:pPr>
                      <a:r>
                        <a:rPr lang="en-US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Module still on track for completion in LS26</a:t>
                      </a:r>
                      <a:endParaRPr lang="en-CA" sz="12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1503318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99723118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DE6A10A-C102-C1D8-8BD5-7206143308C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96CEF3-3E07-D8BB-67DB-2F113E9FE9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MTA Update</a:t>
            </a:r>
            <a:endParaRPr lang="en-US" dirty="0">
              <a:solidFill>
                <a:srgbClr val="FF0000"/>
              </a:solidFill>
            </a:endParaRPr>
          </a:p>
        </p:txBody>
      </p:sp>
      <p:graphicFrame>
        <p:nvGraphicFramePr>
          <p:cNvPr id="4" name="Chart 3">
            <a:extLst>
              <a:ext uri="{FF2B5EF4-FFF2-40B4-BE49-F238E27FC236}">
                <a16:creationId xmlns:a16="http://schemas.microsoft.com/office/drawing/2014/main" id="{9AD19837-60E9-4072-B57A-B3186183460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74273468"/>
              </p:ext>
            </p:extLst>
          </p:nvPr>
        </p:nvGraphicFramePr>
        <p:xfrm>
          <a:off x="0" y="557833"/>
          <a:ext cx="10445970" cy="584080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" name="Right Brace 4">
            <a:extLst>
              <a:ext uri="{FF2B5EF4-FFF2-40B4-BE49-F238E27FC236}">
                <a16:creationId xmlns:a16="http://schemas.microsoft.com/office/drawing/2014/main" id="{3733ACC6-E4F5-F47B-5C55-B6B102C65073}"/>
              </a:ext>
            </a:extLst>
          </p:cNvPr>
          <p:cNvSpPr/>
          <p:nvPr/>
        </p:nvSpPr>
        <p:spPr>
          <a:xfrm>
            <a:off x="10428540" y="3648456"/>
            <a:ext cx="232506" cy="962017"/>
          </a:xfrm>
          <a:prstGeom prst="rightBrac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CA" dirty="0"/>
          </a:p>
        </p:txBody>
      </p:sp>
      <p:sp>
        <p:nvSpPr>
          <p:cNvPr id="7" name="Right Brace 6">
            <a:extLst>
              <a:ext uri="{FF2B5EF4-FFF2-40B4-BE49-F238E27FC236}">
                <a16:creationId xmlns:a16="http://schemas.microsoft.com/office/drawing/2014/main" id="{22A409ED-E617-4DF8-D3D3-986B1E47573D}"/>
              </a:ext>
            </a:extLst>
          </p:cNvPr>
          <p:cNvSpPr/>
          <p:nvPr/>
        </p:nvSpPr>
        <p:spPr>
          <a:xfrm>
            <a:off x="10445969" y="2333617"/>
            <a:ext cx="219921" cy="1314839"/>
          </a:xfrm>
          <a:prstGeom prst="rightBrac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CA" dirty="0"/>
          </a:p>
        </p:txBody>
      </p:sp>
      <p:sp>
        <p:nvSpPr>
          <p:cNvPr id="9" name="Right Brace 8">
            <a:extLst>
              <a:ext uri="{FF2B5EF4-FFF2-40B4-BE49-F238E27FC236}">
                <a16:creationId xmlns:a16="http://schemas.microsoft.com/office/drawing/2014/main" id="{16A1583B-524C-8C28-1DAD-40CAE1CD7ABB}"/>
              </a:ext>
            </a:extLst>
          </p:cNvPr>
          <p:cNvSpPr/>
          <p:nvPr/>
        </p:nvSpPr>
        <p:spPr>
          <a:xfrm>
            <a:off x="10445970" y="1572768"/>
            <a:ext cx="215076" cy="760849"/>
          </a:xfrm>
          <a:prstGeom prst="rightBrac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CA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78B7F0B-6002-15CD-F6FC-E12360421511}"/>
              </a:ext>
            </a:extLst>
          </p:cNvPr>
          <p:cNvSpPr txBox="1"/>
          <p:nvPr/>
        </p:nvSpPr>
        <p:spPr>
          <a:xfrm>
            <a:off x="10661046" y="3713966"/>
            <a:ext cx="1454754" cy="83099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1600" dirty="0"/>
              <a:t>Medical module ready by end of LS26</a:t>
            </a:r>
            <a:endParaRPr lang="en-CA" sz="1600" dirty="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BC024F60-5B4B-6881-E89E-0B5DE6BFF57A}"/>
              </a:ext>
            </a:extLst>
          </p:cNvPr>
          <p:cNvSpPr txBox="1"/>
          <p:nvPr/>
        </p:nvSpPr>
        <p:spPr>
          <a:xfrm>
            <a:off x="10661046" y="2364391"/>
            <a:ext cx="1454754" cy="1323439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1600" dirty="0"/>
              <a:t>Target station modules and services complete by end of LS26</a:t>
            </a:r>
            <a:endParaRPr lang="en-CA" sz="1600" dirty="0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22237EFB-7537-B39A-158C-D60B264868BF}"/>
              </a:ext>
            </a:extLst>
          </p:cNvPr>
          <p:cNvSpPr txBox="1"/>
          <p:nvPr/>
        </p:nvSpPr>
        <p:spPr>
          <a:xfrm>
            <a:off x="10661046" y="1537694"/>
            <a:ext cx="1454754" cy="83099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1600" dirty="0"/>
              <a:t>Target stations preparing for commissioning</a:t>
            </a:r>
            <a:endParaRPr lang="en-CA" sz="1600" dirty="0"/>
          </a:p>
        </p:txBody>
      </p:sp>
    </p:spTree>
    <p:extLst>
      <p:ext uri="{BB962C8B-B14F-4D97-AF65-F5344CB8AC3E}">
        <p14:creationId xmlns:p14="http://schemas.microsoft.com/office/powerpoint/2010/main" val="151136559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B89EEE-0E83-9D91-BB88-4938C986D1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lIns="91440" tIns="45720" rIns="91440" bIns="45720" anchor="t"/>
          <a:lstStyle/>
          <a:p>
            <a:r>
              <a:rPr lang="en-US" dirty="0"/>
              <a:t>Major Risks, Issues, Concerns</a:t>
            </a:r>
            <a:endParaRPr lang="en-US" dirty="0">
              <a:highlight>
                <a:srgbClr val="FFFF00"/>
              </a:highlight>
            </a:endParaRPr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6528437A-7BAF-8EAF-425F-9DF9B4D7E0C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72433857"/>
              </p:ext>
            </p:extLst>
          </p:nvPr>
        </p:nvGraphicFramePr>
        <p:xfrm>
          <a:off x="739391" y="844836"/>
          <a:ext cx="10713218" cy="5396928"/>
        </p:xfrm>
        <a:graphic>
          <a:graphicData uri="http://schemas.openxmlformats.org/drawingml/2006/table">
            <a:tbl>
              <a:tblPr firstRow="1" bandRow="1">
                <a:tableStyleId>{BC89EF96-8CEA-46FF-86C4-4CE0E7609802}</a:tableStyleId>
              </a:tblPr>
              <a:tblGrid>
                <a:gridCol w="5356609">
                  <a:extLst>
                    <a:ext uri="{9D8B030D-6E8A-4147-A177-3AD203B41FA5}">
                      <a16:colId xmlns:a16="http://schemas.microsoft.com/office/drawing/2014/main" val="440831874"/>
                    </a:ext>
                  </a:extLst>
                </a:gridCol>
                <a:gridCol w="5356609">
                  <a:extLst>
                    <a:ext uri="{9D8B030D-6E8A-4147-A177-3AD203B41FA5}">
                      <a16:colId xmlns:a16="http://schemas.microsoft.com/office/drawing/2014/main" val="3171752234"/>
                    </a:ext>
                  </a:extLst>
                </a:gridCol>
              </a:tblGrid>
              <a:tr h="535001">
                <a:tc>
                  <a:txBody>
                    <a:bodyPr/>
                    <a:lstStyle/>
                    <a:p>
                      <a:r>
                        <a:rPr lang="en-CA" sz="1800" dirty="0"/>
                        <a:t>Risk/Issue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sz="1800" dirty="0"/>
                        <a:t>Comments and Mitigations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85987876"/>
                  </a:ext>
                </a:extLst>
              </a:tr>
              <a:tr h="829423">
                <a:tc>
                  <a:txBody>
                    <a:bodyPr/>
                    <a:lstStyle/>
                    <a:p>
                      <a:r>
                        <a:rPr lang="en-CA" sz="16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HVFT arrival delay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r>
                        <a:rPr lang="en-CA" sz="1600" dirty="0"/>
                        <a:t>Schedule risk, mitigated by its assembly in the ARIEL TH and not in assembly area. Also sending TRIUMF engineer to vendor to speed things up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56133322"/>
                  </a:ext>
                </a:extLst>
              </a:tr>
              <a:tr h="832104">
                <a:tc>
                  <a:txBody>
                    <a:bodyPr/>
                    <a:lstStyle/>
                    <a:p>
                      <a:r>
                        <a:rPr lang="en-CA" sz="16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Resources availability from groups assigned to “P353 packages”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r>
                        <a:rPr lang="en-US" sz="1600" dirty="0"/>
                        <a:t>Tight coordination with PMO to make sure resources from other groups with resource availability can contribute/support P353 when needed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33991171"/>
                  </a:ext>
                </a:extLst>
              </a:tr>
              <a:tr h="594360">
                <a:tc>
                  <a:txBody>
                    <a:bodyPr/>
                    <a:lstStyle/>
                    <a:p>
                      <a:r>
                        <a:rPr lang="en-CA" sz="1600" dirty="0"/>
                        <a:t>Space limitations in module assembly area, preventing assembly of equipment (modules) ready to be assembled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sz="1600" dirty="0"/>
                        <a:t>Active assembly coordination team</a:t>
                      </a:r>
                    </a:p>
                    <a:p>
                      <a:r>
                        <a:rPr lang="en-CA" sz="1600" dirty="0"/>
                        <a:t>Scheduling equipment in a way compatible with module moves into the ARIEL target hall</a:t>
                      </a:r>
                    </a:p>
                    <a:p>
                      <a:r>
                        <a:rPr lang="en-CA" sz="1600" dirty="0"/>
                        <a:t>Separate sub-assemblies in progress elsewhere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10174311"/>
                  </a:ext>
                </a:extLst>
              </a:tr>
              <a:tr h="1009177">
                <a:tc>
                  <a:txBody>
                    <a:bodyPr/>
                    <a:lstStyle/>
                    <a:p>
                      <a:r>
                        <a:rPr lang="en-CA" sz="16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Unforeseen work - Cleaning, preparation, shared areas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CA" sz="16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Schedule risk, tasks taking longer than foreseen since lots of unforeseen prep work not planned for.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CA" sz="16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Effort to prep early and thoroughly and reacting fast to field conditions, active coordination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6624351"/>
                  </a:ext>
                </a:extLst>
              </a:tr>
              <a:tr h="1009177">
                <a:tc>
                  <a:txBody>
                    <a:bodyPr/>
                    <a:lstStyle/>
                    <a:p>
                      <a:r>
                        <a:rPr lang="en-CA" sz="1600" dirty="0"/>
                        <a:t>Manufacturing timelines have slipped for noncritical items which will become critical soon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CA" sz="1600" dirty="0"/>
                        <a:t>Very tight coordination with manufacturing department head, and prioritization of machining sequence within each work order submitted, part by part, where timeline is critical for installation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5190383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49642437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AC7F45-B06F-1C81-4158-96FFCBA721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lIns="91440" tIns="45720" rIns="91440" bIns="45720" anchor="t"/>
          <a:lstStyle/>
          <a:p>
            <a:r>
              <a:rPr lang="en-US" dirty="0">
                <a:ea typeface="Calibri"/>
                <a:cs typeface="Calibri"/>
              </a:rPr>
              <a:t>LS 26</a:t>
            </a:r>
            <a:endParaRPr lang="en-US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E696E21F-F5B4-A662-A813-62532A88B2B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00777"/>
            <a:ext cx="12192000" cy="5156027"/>
          </a:xfrm>
          <a:prstGeom prst="rect">
            <a:avLst/>
          </a:prstGeom>
        </p:spPr>
      </p:pic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3E35A291-30E6-FD8F-8769-07F85F8989D9}"/>
              </a:ext>
            </a:extLst>
          </p:cNvPr>
          <p:cNvCxnSpPr/>
          <p:nvPr/>
        </p:nvCxnSpPr>
        <p:spPr>
          <a:xfrm>
            <a:off x="11228832" y="704088"/>
            <a:ext cx="0" cy="5431536"/>
          </a:xfrm>
          <a:prstGeom prst="line">
            <a:avLst/>
          </a:prstGeom>
          <a:ln w="5715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08090321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EAD3D1E-5BB6-EC9C-FBF3-0F719280068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0F14DD-92F6-DAD5-BA99-A0F7CB76F3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lIns="91440" tIns="45720" rIns="91440" bIns="45720" anchor="t"/>
          <a:lstStyle/>
          <a:p>
            <a:r>
              <a:rPr lang="en-US" dirty="0">
                <a:ea typeface="Calibri"/>
                <a:cs typeface="Calibri"/>
              </a:rPr>
              <a:t>Gate 3 Readiness</a:t>
            </a:r>
            <a:endParaRPr lang="en-US" dirty="0"/>
          </a:p>
        </p:txBody>
      </p:sp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B0CC8693-7D14-95AA-1258-95378D0C403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13003"/>
              </p:ext>
            </p:extLst>
          </p:nvPr>
        </p:nvGraphicFramePr>
        <p:xfrm>
          <a:off x="92528" y="608339"/>
          <a:ext cx="12006943" cy="6059532"/>
        </p:xfrm>
        <a:graphic>
          <a:graphicData uri="http://schemas.openxmlformats.org/drawingml/2006/table">
            <a:tbl>
              <a:tblPr/>
              <a:tblGrid>
                <a:gridCol w="7353301">
                  <a:extLst>
                    <a:ext uri="{9D8B030D-6E8A-4147-A177-3AD203B41FA5}">
                      <a16:colId xmlns:a16="http://schemas.microsoft.com/office/drawing/2014/main" val="542353211"/>
                    </a:ext>
                  </a:extLst>
                </a:gridCol>
                <a:gridCol w="1703613">
                  <a:extLst>
                    <a:ext uri="{9D8B030D-6E8A-4147-A177-3AD203B41FA5}">
                      <a16:colId xmlns:a16="http://schemas.microsoft.com/office/drawing/2014/main" val="3140092899"/>
                    </a:ext>
                  </a:extLst>
                </a:gridCol>
                <a:gridCol w="2950029">
                  <a:extLst>
                    <a:ext uri="{9D8B030D-6E8A-4147-A177-3AD203B41FA5}">
                      <a16:colId xmlns:a16="http://schemas.microsoft.com/office/drawing/2014/main" val="775574798"/>
                    </a:ext>
                  </a:extLst>
                </a:gridCol>
              </a:tblGrid>
              <a:tr h="364308">
                <a:tc>
                  <a:txBody>
                    <a:bodyPr/>
                    <a:lstStyle/>
                    <a:p>
                      <a:pPr marL="0" indent="0" algn="l" fontAlgn="base">
                        <a:buNone/>
                      </a:pPr>
                      <a:r>
                        <a:rPr lang="en-CA" sz="1600" b="1" i="0" dirty="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</a:rPr>
                        <a:t>Task</a:t>
                      </a:r>
                      <a:r>
                        <a:rPr lang="en-US" sz="1600" b="1" i="0" dirty="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</a:rPr>
                        <a:t>​</a:t>
                      </a:r>
                      <a:endParaRPr lang="en-US" sz="2000" b="1" i="0" dirty="0">
                        <a:solidFill>
                          <a:srgbClr val="FFFFFF"/>
                        </a:solidFill>
                        <a:effectLst/>
                      </a:endParaRPr>
                    </a:p>
                  </a:txBody>
                  <a:tcPr marL="55786" marR="55786" marT="27893" marB="27893">
                    <a:lnL w="76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031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472C4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 fontAlgn="base">
                        <a:buNone/>
                      </a:pPr>
                      <a:r>
                        <a:rPr lang="en-CA" sz="1600" b="1" i="0" dirty="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</a:rPr>
                        <a:t>Status (Yes/No/%)</a:t>
                      </a:r>
                      <a:r>
                        <a:rPr lang="en-US" sz="1600" b="1" i="0" dirty="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</a:rPr>
                        <a:t>​</a:t>
                      </a:r>
                      <a:endParaRPr lang="en-US" sz="2000" b="1" i="0" dirty="0">
                        <a:solidFill>
                          <a:srgbClr val="FFFFFF"/>
                        </a:solidFill>
                        <a:effectLst/>
                      </a:endParaRPr>
                    </a:p>
                  </a:txBody>
                  <a:tcPr marL="55786" marR="55786" marT="27893" marB="27893">
                    <a:lnL w="76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031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472C4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 fontAlgn="base">
                        <a:buNone/>
                      </a:pPr>
                      <a:r>
                        <a:rPr lang="en-CA" sz="1600" b="1" i="0" dirty="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</a:rPr>
                        <a:t>Comment</a:t>
                      </a:r>
                      <a:r>
                        <a:rPr lang="en-US" sz="1600" b="1" i="0" dirty="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</a:rPr>
                        <a:t>​</a:t>
                      </a:r>
                      <a:endParaRPr lang="en-US" sz="2000" b="1" i="0" dirty="0">
                        <a:solidFill>
                          <a:srgbClr val="FFFFFF"/>
                        </a:solidFill>
                        <a:effectLst/>
                      </a:endParaRPr>
                    </a:p>
                  </a:txBody>
                  <a:tcPr marL="55786" marR="55786" marT="27893" marB="27893">
                    <a:lnL w="76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031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472C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0022293"/>
                  </a:ext>
                </a:extLst>
              </a:tr>
              <a:tr h="198950">
                <a:tc>
                  <a:txBody>
                    <a:bodyPr/>
                    <a:lstStyle/>
                    <a:p>
                      <a:pPr marL="0" indent="0" algn="l" fontAlgn="base">
                        <a:buNone/>
                      </a:pPr>
                      <a:r>
                        <a:rPr lang="en-CA" sz="1400" b="0" i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All released documents up-to-date?</a:t>
                      </a:r>
                      <a:r>
                        <a:rPr lang="en-US" sz="1400" b="0" i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​</a:t>
                      </a:r>
                      <a:endParaRPr lang="en-US" sz="2000" b="0" i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55786" marR="55786" marT="27893" marB="27893">
                    <a:lnL w="76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031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FD5E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 fontAlgn="base">
                        <a:buNone/>
                      </a:pPr>
                      <a:r>
                        <a:rPr lang="en-US" sz="1400" b="0" i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90%</a:t>
                      </a:r>
                      <a:r>
                        <a:rPr lang="en-CA" sz="1400" b="0" i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​</a:t>
                      </a:r>
                      <a:endParaRPr lang="en-CA" sz="2000" b="0" i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55786" marR="55786" marT="27893" marB="27893">
                    <a:lnL w="76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031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FD5E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 fontAlgn="auto">
                        <a:lnSpc>
                          <a:spcPct val="98214"/>
                        </a:lnSpc>
                        <a:buNone/>
                      </a:pPr>
                      <a:r>
                        <a:rPr lang="en-CA" sz="1400" b="0" i="0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Remaining: one RS, interlocks, Eng Notes</a:t>
                      </a:r>
                    </a:p>
                  </a:txBody>
                  <a:tcPr marL="55786" marR="55786" marT="27893" marB="27893">
                    <a:lnL w="76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031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FD5E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0012557"/>
                  </a:ext>
                </a:extLst>
              </a:tr>
              <a:tr h="460177">
                <a:tc>
                  <a:txBody>
                    <a:bodyPr/>
                    <a:lstStyle/>
                    <a:p>
                      <a:pPr marL="0" indent="0" algn="l" fontAlgn="base">
                        <a:buNone/>
                      </a:pPr>
                      <a:r>
                        <a:rPr lang="en-CA" sz="1400" b="0" i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Commissioning plan drafted?</a:t>
                      </a:r>
                      <a:r>
                        <a:rPr lang="en-US" sz="1400" b="0" i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​</a:t>
                      </a:r>
                      <a:endParaRPr lang="en-US" sz="2000" b="0" i="0" dirty="0">
                        <a:solidFill>
                          <a:srgbClr val="000000"/>
                        </a:solidFill>
                        <a:effectLst/>
                      </a:endParaRPr>
                    </a:p>
                    <a:p>
                      <a:pPr marL="0" indent="0" algn="l" fontAlgn="base">
                        <a:buNone/>
                      </a:pPr>
                      <a:r>
                        <a:rPr lang="en-US" sz="1400" b="0" i="1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Note: Different types of projects have different criteria and terminology for ‘commissioning’ </a:t>
                      </a:r>
                      <a:r>
                        <a:rPr lang="en-CA" sz="1400" b="0" i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​</a:t>
                      </a:r>
                      <a:endParaRPr lang="en-CA" sz="2000" b="0" i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55786" marR="55786" marT="27893" marB="27893">
                    <a:lnL w="76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 fontAlgn="base">
                        <a:buNone/>
                      </a:pPr>
                      <a:r>
                        <a:rPr lang="en-US" sz="1400" b="0" i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Yes</a:t>
                      </a:r>
                      <a:endParaRPr lang="en-CA" sz="2000" b="0" i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55786" marR="55786" marT="27893" marB="27893">
                    <a:lnL w="76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 fontAlgn="base">
                        <a:buNone/>
                      </a:pPr>
                      <a:r>
                        <a:rPr lang="en-CA" sz="1400" b="0" i="0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ARIEL commissioning plan, in progress </a:t>
                      </a:r>
                    </a:p>
                  </a:txBody>
                  <a:tcPr marL="55786" marR="55786" marT="27893" marB="27893">
                    <a:lnL w="76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B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59984264"/>
                  </a:ext>
                </a:extLst>
              </a:tr>
              <a:tr h="340377">
                <a:tc>
                  <a:txBody>
                    <a:bodyPr/>
                    <a:lstStyle/>
                    <a:p>
                      <a:pPr marL="0" indent="0" algn="l" fontAlgn="base">
                        <a:buNone/>
                      </a:pPr>
                      <a:r>
                        <a:rPr lang="en-US" sz="1400" b="0" i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Drawings, diagrams or schematics released by ECO?</a:t>
                      </a:r>
                      <a:r>
                        <a:rPr lang="en-CA" sz="1400" b="0" i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​</a:t>
                      </a:r>
                      <a:endParaRPr lang="en-CA" sz="2000" b="0" i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55786" marR="55786" marT="27893" marB="27893">
                    <a:lnL w="76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FD5E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 fontAlgn="base">
                        <a:buNone/>
                      </a:pPr>
                      <a:r>
                        <a:rPr lang="en-US" sz="1400" b="0" i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100% (modules)​</a:t>
                      </a:r>
                      <a:endParaRPr lang="en-US" sz="2000" b="0" i="0" dirty="0">
                        <a:solidFill>
                          <a:srgbClr val="000000"/>
                        </a:solidFill>
                        <a:effectLst/>
                      </a:endParaRPr>
                    </a:p>
                    <a:p>
                      <a:pPr marL="0" indent="0" algn="l" fontAlgn="base">
                        <a:buNone/>
                      </a:pPr>
                      <a:r>
                        <a:rPr lang="en-CA" sz="1400" b="0" i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90% (Services)</a:t>
                      </a:r>
                      <a:r>
                        <a:rPr lang="en-US" sz="1400" b="0" i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​</a:t>
                      </a:r>
                    </a:p>
                  </a:txBody>
                  <a:tcPr marL="55786" marR="55786" marT="27893" marB="27893">
                    <a:lnL w="76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FD5E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 fontAlgn="base">
                        <a:buNone/>
                      </a:pPr>
                      <a:r>
                        <a:rPr lang="en-CA" sz="1400" b="0" i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Components requiring field measurements and connection details</a:t>
                      </a:r>
                      <a:endParaRPr lang="en-CA" sz="2000" b="0" i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55786" marR="55786" marT="27893" marB="27893">
                    <a:lnL w="76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FD5E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57036173"/>
                  </a:ext>
                </a:extLst>
              </a:tr>
              <a:tr h="594396">
                <a:tc>
                  <a:txBody>
                    <a:bodyPr/>
                    <a:lstStyle/>
                    <a:p>
                      <a:pPr marL="0" indent="0" algn="l" fontAlgn="base">
                        <a:buNone/>
                      </a:pPr>
                      <a:r>
                        <a:rPr lang="en-US" sz="1400" b="0" i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All Requirements Specification documents released to Docushare?</a:t>
                      </a:r>
                      <a:r>
                        <a:rPr lang="en-CA" sz="1400" b="0" i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​</a:t>
                      </a:r>
                      <a:endParaRPr lang="en-CA" sz="2000" b="0" i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55786" marR="55786" marT="27893" marB="27893">
                    <a:lnL w="76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 fontAlgn="base">
                        <a:buNone/>
                      </a:pPr>
                      <a:r>
                        <a:rPr lang="en-US" sz="1400" b="0" i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95%</a:t>
                      </a:r>
                      <a:r>
                        <a:rPr lang="en-CA" sz="1400" b="0" i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​</a:t>
                      </a:r>
                      <a:endParaRPr lang="en-CA" sz="2000" b="0" i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55786" marR="55786" marT="27893" marB="27893">
                    <a:lnL w="76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 fontAlgn="base">
                        <a:buNone/>
                      </a:pPr>
                      <a:r>
                        <a:rPr lang="en-US" sz="1400" b="0" i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HAW (Rev 2) </a:t>
                      </a:r>
                      <a:r>
                        <a:rPr lang="en-CA" sz="1400" b="0" i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remaining</a:t>
                      </a:r>
                      <a:endParaRPr lang="en-CA" sz="2000" b="0" i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55786" marR="55786" marT="27893" marB="27893">
                    <a:lnL w="76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B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54198232"/>
                  </a:ext>
                </a:extLst>
              </a:tr>
              <a:tr h="325960">
                <a:tc>
                  <a:txBody>
                    <a:bodyPr/>
                    <a:lstStyle/>
                    <a:p>
                      <a:pPr marL="0" indent="0" algn="l" fontAlgn="base">
                        <a:buNone/>
                      </a:pPr>
                      <a:r>
                        <a:rPr lang="en-US" sz="1400" b="0" i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Schedule critical path understood?</a:t>
                      </a:r>
                      <a:r>
                        <a:rPr lang="en-CA" sz="1400" b="0" i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​</a:t>
                      </a:r>
                      <a:endParaRPr lang="en-CA" sz="2000" b="0" i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55786" marR="55786" marT="27893" marB="27893">
                    <a:lnL w="76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FD5E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 fontAlgn="base">
                        <a:buNone/>
                      </a:pPr>
                      <a:r>
                        <a:rPr lang="en-US" sz="1400" b="0" i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Yes</a:t>
                      </a:r>
                      <a:r>
                        <a:rPr lang="en-CA" sz="1400" b="0" i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​</a:t>
                      </a:r>
                      <a:endParaRPr lang="en-CA" sz="2000" b="0" i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55786" marR="55786" marT="27893" marB="27893">
                    <a:lnL w="76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FD5E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 fontAlgn="base">
                        <a:buNone/>
                      </a:pPr>
                      <a:r>
                        <a:rPr lang="en-CA" sz="1400" b="0" i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HVFT, Services in service spaces</a:t>
                      </a:r>
                      <a:endParaRPr lang="en-CA" sz="2000" b="0" i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55786" marR="55786" marT="27893" marB="27893">
                    <a:lnL w="76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FD5E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68569013"/>
                  </a:ext>
                </a:extLst>
              </a:tr>
              <a:tr h="325960">
                <a:tc>
                  <a:txBody>
                    <a:bodyPr/>
                    <a:lstStyle/>
                    <a:p>
                      <a:pPr marL="0" indent="0" algn="l" fontAlgn="base">
                        <a:buNone/>
                      </a:pPr>
                      <a:r>
                        <a:rPr lang="en-US" sz="1400" b="0" i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Budget by fiscal year is updated and remaining funds enough to cover projected costs?</a:t>
                      </a:r>
                      <a:r>
                        <a:rPr lang="en-CA" sz="1400" b="0" i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​</a:t>
                      </a:r>
                      <a:endParaRPr lang="en-CA" sz="2000" b="0" i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55786" marR="55786" marT="27893" marB="27893">
                    <a:lnL w="76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 fontAlgn="base">
                        <a:buNone/>
                      </a:pPr>
                      <a:r>
                        <a:rPr lang="en-US" sz="1400" b="0" i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Yes</a:t>
                      </a:r>
                      <a:endParaRPr lang="en-CA" sz="2000" b="0" i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55786" marR="55786" marT="27893" marB="27893">
                    <a:lnL w="76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 fontAlgn="base">
                        <a:buNone/>
                      </a:pPr>
                      <a:r>
                        <a:rPr lang="en-US" sz="1400" b="0" i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Adequate funds to complete project</a:t>
                      </a:r>
                      <a:endParaRPr lang="en-CA" sz="2000" b="0" i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55786" marR="55786" marT="27893" marB="27893">
                    <a:lnL w="76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B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3679910"/>
                  </a:ext>
                </a:extLst>
              </a:tr>
              <a:tr h="594396">
                <a:tc>
                  <a:txBody>
                    <a:bodyPr/>
                    <a:lstStyle/>
                    <a:p>
                      <a:pPr marL="0" indent="0" algn="l" fontAlgn="base">
                        <a:buNone/>
                      </a:pPr>
                      <a:r>
                        <a:rPr lang="en-US" sz="1400" b="0" i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Have you sent to the Procurement Department a list of all major items (&gt;$75k) to be purchased, with a timeframe, and agree with them on a procurement strategy for each? </a:t>
                      </a:r>
                      <a:r>
                        <a:rPr lang="en-CA" sz="1400" b="0" i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​</a:t>
                      </a:r>
                      <a:endParaRPr lang="en-CA" sz="2000" b="0" i="0" dirty="0">
                        <a:solidFill>
                          <a:srgbClr val="000000"/>
                        </a:solidFill>
                        <a:effectLst/>
                      </a:endParaRPr>
                    </a:p>
                    <a:p>
                      <a:pPr marL="0" indent="0" algn="l" fontAlgn="base">
                        <a:buNone/>
                      </a:pPr>
                      <a:r>
                        <a:rPr lang="en-CA" sz="1400" b="0" i="1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Note: List major in next 6 months</a:t>
                      </a:r>
                      <a:r>
                        <a:rPr lang="en-US" sz="1400" b="0" i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​</a:t>
                      </a:r>
                      <a:endParaRPr lang="en-US" sz="2000" b="0" i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55786" marR="55786" marT="27893" marB="27893">
                    <a:lnL w="76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FD5E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 fontAlgn="base">
                        <a:buNone/>
                      </a:pPr>
                      <a:r>
                        <a:rPr lang="en-US" sz="1400" b="0" i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Yes</a:t>
                      </a:r>
                      <a:endParaRPr lang="en-CA" sz="2000" b="0" i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55786" marR="55786" marT="27893" marB="27893">
                    <a:lnL w="76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FD5E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 fontAlgn="base">
                        <a:buNone/>
                      </a:pPr>
                      <a:r>
                        <a:rPr lang="en-CA" sz="1400" b="0" i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No major items &gt; 75kCAD remaining</a:t>
                      </a:r>
                      <a:endParaRPr lang="en-CA" sz="2000" b="0" i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55786" marR="55786" marT="27893" marB="27893">
                    <a:lnL w="76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FD5E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68569110"/>
                  </a:ext>
                </a:extLst>
              </a:tr>
              <a:tr h="198950">
                <a:tc>
                  <a:txBody>
                    <a:bodyPr/>
                    <a:lstStyle/>
                    <a:p>
                      <a:pPr marL="0" indent="0" algn="l" fontAlgn="base">
                        <a:buNone/>
                      </a:pPr>
                      <a:r>
                        <a:rPr lang="en-US" sz="1400" b="0" i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Top risks identified, with credible mitigation actions?</a:t>
                      </a:r>
                      <a:r>
                        <a:rPr lang="en-CA" sz="1400" b="0" i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​</a:t>
                      </a:r>
                      <a:endParaRPr lang="en-CA" sz="2000" b="0" i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55786" marR="55786" marT="27893" marB="27893">
                    <a:lnL w="76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 fontAlgn="base">
                        <a:buNone/>
                      </a:pPr>
                      <a:r>
                        <a:rPr lang="en-US" sz="1400" b="0" i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Yes</a:t>
                      </a:r>
                      <a:r>
                        <a:rPr lang="en-CA" sz="1400" b="0" i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​</a:t>
                      </a:r>
                      <a:endParaRPr lang="en-CA" sz="2000" b="0" i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55786" marR="55786" marT="27893" marB="27893">
                    <a:lnL w="76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 fontAlgn="base">
                        <a:buNone/>
                      </a:pPr>
                      <a:r>
                        <a:rPr lang="en-US" sz="1400" b="0" i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See previous slide</a:t>
                      </a:r>
                      <a:r>
                        <a:rPr lang="en-CA" sz="1400" b="0" i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​</a:t>
                      </a:r>
                      <a:endParaRPr lang="en-CA" sz="2000" b="0" i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55786" marR="55786" marT="27893" marB="27893">
                    <a:lnL w="76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B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16114139"/>
                  </a:ext>
                </a:extLst>
              </a:tr>
              <a:tr h="325960">
                <a:tc>
                  <a:txBody>
                    <a:bodyPr/>
                    <a:lstStyle/>
                    <a:p>
                      <a:pPr marL="0" indent="0" algn="l" fontAlgn="base">
                        <a:buNone/>
                      </a:pPr>
                      <a:r>
                        <a:rPr lang="en-US" sz="1400" b="0" i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Integration and test plans reviewed by experts and project stakeholders (e.g. users)?</a:t>
                      </a:r>
                      <a:r>
                        <a:rPr lang="en-CA" sz="1400" b="0" i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​</a:t>
                      </a:r>
                      <a:endParaRPr lang="en-CA" sz="2000" b="0" i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55786" marR="55786" marT="27893" marB="27893">
                    <a:lnL w="76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FD5E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 fontAlgn="base">
                        <a:buNone/>
                      </a:pPr>
                      <a:r>
                        <a:rPr lang="en-US" sz="1400" b="0" i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20%</a:t>
                      </a:r>
                      <a:r>
                        <a:rPr lang="en-CA" sz="1400" b="0" i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​</a:t>
                      </a:r>
                      <a:endParaRPr lang="en-CA" sz="2000" b="0" i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55786" marR="55786" marT="27893" marB="27893">
                    <a:lnL w="76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FD5E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 fontAlgn="base">
                        <a:buNone/>
                      </a:pPr>
                      <a:r>
                        <a:rPr lang="en-US" sz="1400" b="0" i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Incomplete drafts getting close to review</a:t>
                      </a:r>
                      <a:endParaRPr lang="en-CA" sz="2000" b="0" i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55786" marR="55786" marT="27893" marB="27893">
                    <a:lnL w="76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FD5E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57275872"/>
                  </a:ext>
                </a:extLst>
              </a:tr>
              <a:tr h="460177">
                <a:tc>
                  <a:txBody>
                    <a:bodyPr/>
                    <a:lstStyle/>
                    <a:p>
                      <a:pPr marL="0" indent="0" algn="l" fontAlgn="base">
                        <a:buNone/>
                      </a:pPr>
                      <a:r>
                        <a:rPr lang="en-US" sz="1400" b="0" i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Controls (EPICS, data acquisition, MPS, etc.…) specified?</a:t>
                      </a:r>
                      <a:r>
                        <a:rPr lang="en-CA" sz="1400" b="0" i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​</a:t>
                      </a:r>
                      <a:endParaRPr lang="en-CA" sz="2000" b="0" i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55786" marR="55786" marT="27893" marB="27893">
                    <a:lnL w="76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 fontAlgn="base">
                        <a:buNone/>
                      </a:pPr>
                      <a:r>
                        <a:rPr lang="en-US" sz="1400" b="0" i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40%</a:t>
                      </a:r>
                      <a:r>
                        <a:rPr lang="en-CA" sz="1400" b="0" i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​</a:t>
                      </a:r>
                      <a:endParaRPr lang="en-CA" sz="2000" b="0" i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55786" marR="55786" marT="27893" marB="27893">
                    <a:lnL w="76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 fontAlgn="base">
                        <a:buNone/>
                      </a:pPr>
                      <a:r>
                        <a:rPr lang="en-US" sz="1400" b="0" i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Controls narratives reviewed</a:t>
                      </a:r>
                      <a:r>
                        <a:rPr lang="en-CA" sz="1400" b="0" i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​ or released. Interlocks WIP or reviewed or released</a:t>
                      </a:r>
                      <a:endParaRPr lang="en-CA" sz="2000" b="0" i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55786" marR="55786" marT="27893" marB="27893">
                    <a:lnL w="76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B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68768793"/>
                  </a:ext>
                </a:extLst>
              </a:tr>
              <a:tr h="325960">
                <a:tc>
                  <a:txBody>
                    <a:bodyPr/>
                    <a:lstStyle/>
                    <a:p>
                      <a:pPr marL="0" indent="0" algn="l" fontAlgn="base">
                        <a:buNone/>
                      </a:pPr>
                      <a:r>
                        <a:rPr lang="en-US" sz="1400" b="0" i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Summary of lessons to learn thus far, presented at Gate review?</a:t>
                      </a:r>
                      <a:r>
                        <a:rPr lang="en-CA" sz="1400" b="0" i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​</a:t>
                      </a:r>
                      <a:endParaRPr lang="en-CA" sz="2000" b="0" i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55786" marR="55786" marT="27893" marB="27893">
                    <a:lnL w="76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FD5E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 fontAlgn="base">
                        <a:buNone/>
                      </a:pPr>
                      <a:r>
                        <a:rPr lang="en-US" sz="1400" b="0" i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No </a:t>
                      </a:r>
                      <a:r>
                        <a:rPr lang="en-CA" sz="1400" b="0" i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​</a:t>
                      </a:r>
                      <a:endParaRPr lang="en-CA" sz="2000" b="0" i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55786" marR="55786" marT="27893" marB="27893">
                    <a:lnL w="76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FD5E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 fontAlgn="auto">
                        <a:lnSpc>
                          <a:spcPct val="98214"/>
                        </a:lnSpc>
                        <a:buNone/>
                      </a:pPr>
                      <a:r>
                        <a:rPr lang="en-US" sz="1400" b="0" i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only technical and not formally recorded</a:t>
                      </a:r>
                      <a:endParaRPr lang="en-CA" sz="1400" b="0" i="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5786" marR="55786" marT="27893" marB="27893">
                    <a:lnL w="76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FD5E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3130885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799591596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A3BF01-2B0D-12BE-987B-B90DF5E58D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Plans and Objectives for the Next 6 Months</a:t>
            </a:r>
          </a:p>
        </p:txBody>
      </p:sp>
      <p:graphicFrame>
        <p:nvGraphicFramePr>
          <p:cNvPr id="7" name="Content Placeholder 8">
            <a:extLst>
              <a:ext uri="{FF2B5EF4-FFF2-40B4-BE49-F238E27FC236}">
                <a16:creationId xmlns:a16="http://schemas.microsoft.com/office/drawing/2014/main" id="{3ED7CC48-CE4B-DF58-07AB-F689E4FF52A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330266259"/>
              </p:ext>
            </p:extLst>
          </p:nvPr>
        </p:nvGraphicFramePr>
        <p:xfrm>
          <a:off x="0" y="920829"/>
          <a:ext cx="12192000" cy="5164736"/>
        </p:xfrm>
        <a:graphic>
          <a:graphicData uri="http://schemas.openxmlformats.org/drawingml/2006/table">
            <a:tbl>
              <a:tblPr/>
              <a:tblGrid>
                <a:gridCol w="630936">
                  <a:extLst>
                    <a:ext uri="{9D8B030D-6E8A-4147-A177-3AD203B41FA5}">
                      <a16:colId xmlns:a16="http://schemas.microsoft.com/office/drawing/2014/main" val="3659018832"/>
                    </a:ext>
                  </a:extLst>
                </a:gridCol>
                <a:gridCol w="2203704">
                  <a:extLst>
                    <a:ext uri="{9D8B030D-6E8A-4147-A177-3AD203B41FA5}">
                      <a16:colId xmlns:a16="http://schemas.microsoft.com/office/drawing/2014/main" val="2685729346"/>
                    </a:ext>
                  </a:extLst>
                </a:gridCol>
                <a:gridCol w="678581">
                  <a:extLst>
                    <a:ext uri="{9D8B030D-6E8A-4147-A177-3AD203B41FA5}">
                      <a16:colId xmlns:a16="http://schemas.microsoft.com/office/drawing/2014/main" val="817591429"/>
                    </a:ext>
                  </a:extLst>
                </a:gridCol>
                <a:gridCol w="857611">
                  <a:extLst>
                    <a:ext uri="{9D8B030D-6E8A-4147-A177-3AD203B41FA5}">
                      <a16:colId xmlns:a16="http://schemas.microsoft.com/office/drawing/2014/main" val="2612287986"/>
                    </a:ext>
                  </a:extLst>
                </a:gridCol>
                <a:gridCol w="3986784">
                  <a:extLst>
                    <a:ext uri="{9D8B030D-6E8A-4147-A177-3AD203B41FA5}">
                      <a16:colId xmlns:a16="http://schemas.microsoft.com/office/drawing/2014/main" val="1930976063"/>
                    </a:ext>
                  </a:extLst>
                </a:gridCol>
                <a:gridCol w="3834384">
                  <a:extLst>
                    <a:ext uri="{9D8B030D-6E8A-4147-A177-3AD203B41FA5}">
                      <a16:colId xmlns:a16="http://schemas.microsoft.com/office/drawing/2014/main" val="276914076"/>
                    </a:ext>
                  </a:extLst>
                </a:gridCol>
              </a:tblGrid>
              <a:tr h="529676">
                <a:tc>
                  <a:txBody>
                    <a:bodyPr/>
                    <a:lstStyle/>
                    <a:p>
                      <a:pPr algn="ctr" fontAlgn="t"/>
                      <a:r>
                        <a:rPr lang="en-US" sz="1100" b="1" i="0" u="none" strike="noStrike" dirty="0">
                          <a:solidFill>
                            <a:srgbClr val="FFFFFF"/>
                          </a:solidFill>
                          <a:effectLst/>
                          <a:latin typeface="Calibri"/>
                        </a:rPr>
                        <a:t>Priority</a:t>
                      </a:r>
                      <a:endParaRPr lang="en-CA" sz="1100" b="1" i="0" u="none" strike="noStrike" dirty="0">
                        <a:solidFill>
                          <a:srgbClr val="FFFFFF"/>
                        </a:solidFill>
                        <a:effectLst/>
                        <a:latin typeface="Calibri"/>
                      </a:endParaRPr>
                    </a:p>
                  </a:txBody>
                  <a:tcPr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CA" sz="1400" b="1" i="0" u="none" strike="noStrike" dirty="0">
                          <a:solidFill>
                            <a:srgbClr val="FFFFFF"/>
                          </a:solidFill>
                          <a:effectLst/>
                          <a:latin typeface="Calibri"/>
                        </a:rPr>
                        <a:t>Objective</a:t>
                      </a:r>
                    </a:p>
                  </a:txBody>
                  <a:tcPr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CA" sz="1100" b="1" i="0" u="none" strike="noStrike" dirty="0">
                          <a:solidFill>
                            <a:srgbClr val="FFFFFF"/>
                          </a:solidFill>
                          <a:effectLst/>
                          <a:latin typeface="Calibri"/>
                        </a:rPr>
                        <a:t>Task Owner</a:t>
                      </a:r>
                    </a:p>
                  </a:txBody>
                  <a:tcPr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CA" sz="1100" b="1" i="0" u="none" strike="noStrike" dirty="0">
                          <a:solidFill>
                            <a:srgbClr val="FFFFFF"/>
                          </a:solidFill>
                          <a:effectLst/>
                          <a:latin typeface="Calibri"/>
                        </a:rPr>
                        <a:t>Scheduled Date</a:t>
                      </a:r>
                    </a:p>
                  </a:txBody>
                  <a:tcPr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CA" sz="1100" b="1" i="0" u="none" strike="noStrike" kern="1200" dirty="0">
                          <a:solidFill>
                            <a:srgbClr val="FFFFFF"/>
                          </a:solidFill>
                          <a:effectLst/>
                          <a:latin typeface="Calibri"/>
                          <a:ea typeface="+mn-ea"/>
                          <a:cs typeface="+mn-cs"/>
                        </a:rPr>
                        <a:t>WBS Comments/Status</a:t>
                      </a:r>
                    </a:p>
                  </a:txBody>
                  <a:tcPr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100" b="1" i="0" u="none" strike="noStrike" kern="1200" dirty="0">
                          <a:solidFill>
                            <a:srgbClr val="FFFFFF"/>
                          </a:solidFill>
                          <a:effectLst/>
                          <a:latin typeface="Calibri"/>
                          <a:ea typeface="+mn-ea"/>
                          <a:cs typeface="+mn-cs"/>
                        </a:rPr>
                        <a:t>Big picture reference</a:t>
                      </a:r>
                      <a:endParaRPr lang="en-CA" sz="1100" b="1" i="0" u="none" strike="noStrike" kern="1200" dirty="0">
                        <a:solidFill>
                          <a:srgbClr val="FFFFFF"/>
                        </a:solidFill>
                        <a:effectLst/>
                        <a:latin typeface="Calibri"/>
                        <a:ea typeface="+mn-ea"/>
                        <a:cs typeface="+mn-cs"/>
                      </a:endParaRPr>
                    </a:p>
                  </a:txBody>
                  <a:tcPr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70224857"/>
                  </a:ext>
                </a:extLst>
              </a:tr>
              <a:tr h="438778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0" dirty="0">
                          <a:latin typeface="+mn-lt"/>
                        </a:rPr>
                        <a:t>1</a:t>
                      </a:r>
                      <a:endParaRPr lang="en-CA" sz="1200" b="0" dirty="0">
                        <a:latin typeface="+mn-lt"/>
                      </a:endParaRPr>
                    </a:p>
                  </a:txBody>
                  <a:tcPr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0" dirty="0">
                          <a:latin typeface="+mn-lt"/>
                        </a:rPr>
                        <a:t>HVFT #1 delivered</a:t>
                      </a:r>
                      <a:endParaRPr lang="en-CA" sz="1200" b="0" dirty="0">
                        <a:latin typeface="+mn-lt"/>
                      </a:endParaRPr>
                    </a:p>
                  </a:txBody>
                  <a:tcPr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AL</a:t>
                      </a:r>
                      <a:endParaRPr lang="en-CA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NOV 26</a:t>
                      </a:r>
                      <a:endParaRPr lang="en-CA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71450" indent="-171450" algn="l" fontAlgn="t">
                        <a:buFont typeface="Arial" panose="020B0604020202020204" pitchFamily="34" charset="0"/>
                        <a:buChar char="•"/>
                      </a:pPr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Second resin curing complete, third WIP for touch-up </a:t>
                      </a:r>
                    </a:p>
                    <a:p>
                      <a:pPr marL="171450" indent="-171450" algn="l" fontAlgn="t">
                        <a:buFont typeface="Arial" panose="020B0604020202020204" pitchFamily="34" charset="0"/>
                        <a:buChar char="•"/>
                      </a:pPr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Preparation and leak checking for second VPI took excessively long</a:t>
                      </a:r>
                    </a:p>
                  </a:txBody>
                  <a:tcPr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71450" indent="-171450" algn="l" fontAlgn="t">
                        <a:buFont typeface="Arial" panose="020B0604020202020204" pitchFamily="34" charset="0"/>
                        <a:buChar char="•"/>
                      </a:pPr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Needed for offline (fitting) tests and integration in ISAC-I assembly frames</a:t>
                      </a:r>
                    </a:p>
                    <a:p>
                      <a:pPr marL="171450" lvl="0" indent="-171450" algn="l" fontAlgn="t">
                        <a:buFont typeface="Arial" panose="020B0604020202020204" pitchFamily="34" charset="0"/>
                        <a:buChar char="•"/>
                      </a:pPr>
                      <a:r>
                        <a:rPr lang="en-CA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If not ready for testing in ISAC-I, backup plan for TH</a:t>
                      </a:r>
                    </a:p>
                  </a:txBody>
                  <a:tcPr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43286385"/>
                  </a:ext>
                </a:extLst>
              </a:tr>
              <a:tr h="438778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0" dirty="0">
                          <a:latin typeface="+mn-lt"/>
                        </a:rPr>
                        <a:t>1</a:t>
                      </a:r>
                      <a:endParaRPr lang="en-CA" sz="1200" b="0" dirty="0">
                        <a:latin typeface="+mn-lt"/>
                      </a:endParaRPr>
                    </a:p>
                  </a:txBody>
                  <a:tcPr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0" dirty="0">
                          <a:latin typeface="+mn-lt"/>
                        </a:rPr>
                        <a:t>HVFT #2 delivered</a:t>
                      </a:r>
                      <a:endParaRPr lang="en-CA" sz="1200" b="0" dirty="0">
                        <a:latin typeface="+mn-lt"/>
                      </a:endParaRPr>
                    </a:p>
                  </a:txBody>
                  <a:tcPr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AL</a:t>
                      </a:r>
                      <a:endParaRPr lang="en-CA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FEB 27</a:t>
                      </a:r>
                      <a:endParaRPr lang="en-CA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71450" indent="-171450" algn="l" fontAlgn="t">
                        <a:buFont typeface="Arial" panose="020B0604020202020204" pitchFamily="34" charset="0"/>
                        <a:buChar char="•"/>
                      </a:pPr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Core potting not completed yet</a:t>
                      </a:r>
                    </a:p>
                    <a:p>
                      <a:pPr marL="171450" indent="-171450" algn="l" fontAlgn="t">
                        <a:buFont typeface="Arial" panose="020B0604020202020204" pitchFamily="34" charset="0"/>
                        <a:buChar char="•"/>
                      </a:pPr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All parts and materials on-hand for assembly</a:t>
                      </a:r>
                    </a:p>
                    <a:p>
                      <a:pPr marL="171450" indent="-171450" algn="l" fontAlgn="t">
                        <a:buFont typeface="Arial" panose="020B0604020202020204" pitchFamily="34" charset="0"/>
                        <a:buChar char="•"/>
                      </a:pPr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HVFT 1 prioritized</a:t>
                      </a:r>
                      <a:endParaRPr lang="en-CA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71450" indent="-171450" algn="l" fontAlgn="t">
                        <a:buFont typeface="Arial" panose="020B0604020202020204" pitchFamily="34" charset="0"/>
                        <a:buChar char="•"/>
                      </a:pPr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Needed for offline (fitting) tests and integration in ISAC-I assembly frames</a:t>
                      </a:r>
                    </a:p>
                    <a:p>
                      <a:pPr marL="171450" lvl="0" indent="-171450" algn="l" fontAlgn="t">
                        <a:buFont typeface="Arial" panose="020B0604020202020204" pitchFamily="34" charset="0"/>
                        <a:buChar char="•"/>
                      </a:pPr>
                      <a:r>
                        <a:rPr lang="en-CA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If not ready for testing in ISAC-I, backup plan for TH</a:t>
                      </a:r>
                    </a:p>
                  </a:txBody>
                  <a:tcPr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69852110"/>
                  </a:ext>
                </a:extLst>
              </a:tr>
              <a:tr h="267902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0" dirty="0">
                          <a:latin typeface="+mn-lt"/>
                        </a:rPr>
                        <a:t>1</a:t>
                      </a:r>
                      <a:endParaRPr lang="en-CA" sz="1200" b="0" dirty="0">
                        <a:latin typeface="+mn-lt"/>
                      </a:endParaRPr>
                    </a:p>
                  </a:txBody>
                  <a:tcPr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0" dirty="0">
                          <a:latin typeface="+mn-lt"/>
                        </a:rPr>
                        <a:t>APTW TM integrated testing complete</a:t>
                      </a:r>
                      <a:endParaRPr lang="en-CA" sz="1200" b="0" dirty="0">
                        <a:latin typeface="+mn-lt"/>
                      </a:endParaRPr>
                    </a:p>
                  </a:txBody>
                  <a:tcPr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MG</a:t>
                      </a:r>
                      <a:endParaRPr lang="en-CA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NOV 26</a:t>
                      </a:r>
                      <a:endParaRPr lang="en-CA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71450" indent="-171450" algn="l" fontAlgn="t">
                        <a:buFont typeface="Arial" panose="020B0604020202020204" pitchFamily="34" charset="0"/>
                        <a:buChar char="•"/>
                      </a:pPr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Functional and vacuum tests complete at ISAC-I testing and assembly frames</a:t>
                      </a:r>
                      <a:endParaRPr lang="en-CA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71450" indent="-171450" algn="l" fontAlgn="t">
                        <a:buFont typeface="Arial" panose="020B0604020202020204" pitchFamily="34" charset="0"/>
                        <a:buChar char="•"/>
                      </a:pPr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Module ready for move to target hall</a:t>
                      </a:r>
                      <a:endParaRPr lang="en-CA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80148708"/>
                  </a:ext>
                </a:extLst>
              </a:tr>
              <a:tr h="485775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0" dirty="0">
                          <a:latin typeface="+mn-lt"/>
                        </a:rPr>
                        <a:t>1</a:t>
                      </a:r>
                      <a:endParaRPr lang="en-CA" sz="1200" b="0" dirty="0">
                        <a:latin typeface="+mn-lt"/>
                      </a:endParaRPr>
                    </a:p>
                  </a:txBody>
                  <a:tcPr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0" dirty="0">
                          <a:latin typeface="+mn-lt"/>
                        </a:rPr>
                        <a:t>AETE HV chase: installed</a:t>
                      </a:r>
                      <a:endParaRPr lang="en-CA" sz="1200" b="0" dirty="0">
                        <a:latin typeface="+mn-lt"/>
                      </a:endParaRPr>
                    </a:p>
                  </a:txBody>
                  <a:tcPr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TPO</a:t>
                      </a:r>
                      <a:endParaRPr lang="en-CA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NOV 26</a:t>
                      </a:r>
                      <a:endParaRPr lang="en-CA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71450" indent="-171450" algn="l" fontAlgn="t">
                        <a:buFont typeface="Arial" panose="020B0604020202020204" pitchFamily="34" charset="0"/>
                        <a:buChar char="•"/>
                      </a:pPr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Completion of remaining target hall and vacuum package content</a:t>
                      </a:r>
                    </a:p>
                  </a:txBody>
                  <a:tcPr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71450" indent="-171450" algn="l" fontAlgn="t">
                        <a:buFont typeface="Arial" panose="020B0604020202020204" pitchFamily="34" charset="0"/>
                        <a:buChar char="•"/>
                      </a:pPr>
                      <a:r>
                        <a:rPr lang="en-US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Enables further installation in vacuum package</a:t>
                      </a:r>
                    </a:p>
                    <a:p>
                      <a:pPr marL="171450" indent="-171450" algn="l" fontAlgn="t">
                        <a:buFont typeface="Arial" panose="020B0604020202020204" pitchFamily="34" charset="0"/>
                        <a:buChar char="•"/>
                      </a:pPr>
                      <a:r>
                        <a:rPr lang="en-US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Key system for integrated testing</a:t>
                      </a:r>
                    </a:p>
                  </a:txBody>
                  <a:tcPr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39520827"/>
                  </a:ext>
                </a:extLst>
              </a:tr>
              <a:tr h="434535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0" dirty="0">
                          <a:latin typeface="+mn-lt"/>
                        </a:rPr>
                        <a:t>2</a:t>
                      </a:r>
                    </a:p>
                  </a:txBody>
                  <a:tcPr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0" dirty="0">
                          <a:latin typeface="+mn-lt"/>
                        </a:rPr>
                        <a:t>Secondary Gas Handling Unit installed</a:t>
                      </a:r>
                    </a:p>
                  </a:txBody>
                  <a:tcPr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SciTech</a:t>
                      </a:r>
                      <a:endParaRPr lang="en-CA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DEC 26</a:t>
                      </a:r>
                      <a:endParaRPr lang="en-CA" sz="12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71450" indent="-171450" algn="l" fontAlgn="t">
                        <a:buFont typeface="Arial" panose="020B0604020202020204" pitchFamily="34" charset="0"/>
                        <a:buChar char="•"/>
                      </a:pPr>
                      <a:r>
                        <a:rPr lang="en-US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Welded assembly received, sub-assemblies ready, procured parts in-hand</a:t>
                      </a:r>
                    </a:p>
                    <a:p>
                      <a:pPr marL="171450" indent="-171450" algn="l" fontAlgn="t">
                        <a:buFont typeface="Arial" panose="020B0604020202020204" pitchFamily="34" charset="0"/>
                        <a:buChar char="•"/>
                      </a:pPr>
                      <a:r>
                        <a:rPr lang="en-US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Installation and assembly go hand-in-hand</a:t>
                      </a:r>
                      <a:endParaRPr lang="en-CA" sz="12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71450" indent="-171450" algn="l" fontAlgn="t">
                        <a:buFont typeface="Arial" panose="020B0604020202020204" pitchFamily="34" charset="0"/>
                        <a:buChar char="•"/>
                      </a:pPr>
                      <a:r>
                        <a:rPr lang="en-US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Installed at opportune time for </a:t>
                      </a:r>
                      <a:r>
                        <a:rPr lang="en-US" sz="12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TPSR</a:t>
                      </a:r>
                      <a:r>
                        <a:rPr lang="en-US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 access</a:t>
                      </a:r>
                    </a:p>
                    <a:p>
                      <a:pPr marL="171450" marR="0" lvl="0" indent="-17145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sz="1200" b="0" i="0" u="none" strike="noStrike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Key system for integrated testing</a:t>
                      </a:r>
                    </a:p>
                    <a:p>
                      <a:pPr marL="171450" indent="-171450" algn="l" fontAlgn="t">
                        <a:buFont typeface="Arial" panose="020B0604020202020204" pitchFamily="34" charset="0"/>
                        <a:buChar char="•"/>
                      </a:pPr>
                      <a:endParaRPr lang="en-CA" sz="12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89879547"/>
                  </a:ext>
                </a:extLst>
              </a:tr>
              <a:tr h="491685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0" dirty="0">
                          <a:latin typeface="+mn-lt"/>
                        </a:rPr>
                        <a:t>1</a:t>
                      </a:r>
                    </a:p>
                  </a:txBody>
                  <a:tcPr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0" dirty="0">
                          <a:latin typeface="+mn-lt"/>
                        </a:rPr>
                        <a:t>Nitrogen distribution installed</a:t>
                      </a:r>
                    </a:p>
                  </a:txBody>
                  <a:tcPr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SciTech</a:t>
                      </a:r>
                      <a:endParaRPr lang="en-CA" sz="12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MAY 27</a:t>
                      </a:r>
                      <a:endParaRPr lang="en-CA" sz="12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71450" indent="-171450" algn="l" fontAlgn="t">
                        <a:buFont typeface="Arial" panose="020B0604020202020204" pitchFamily="34" charset="0"/>
                        <a:buChar char="•"/>
                      </a:pPr>
                      <a:r>
                        <a:rPr lang="en-US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Design documents completed</a:t>
                      </a:r>
                    </a:p>
                    <a:p>
                      <a:pPr marL="171450" indent="-171450" algn="l" fontAlgn="t">
                        <a:buFont typeface="Arial" panose="020B0604020202020204" pitchFamily="34" charset="0"/>
                        <a:buChar char="•"/>
                      </a:pPr>
                      <a:r>
                        <a:rPr lang="en-US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Routes planned, detailed implementation in progress</a:t>
                      </a:r>
                    </a:p>
                    <a:p>
                      <a:pPr marL="171450" marR="0" lvl="0" indent="-17145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Purchasing, regulatory requirements, all under way</a:t>
                      </a:r>
                    </a:p>
                  </a:txBody>
                  <a:tcPr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71450" indent="-171450" algn="l" fontAlgn="t">
                        <a:buFont typeface="Arial" panose="020B0604020202020204" pitchFamily="34" charset="0"/>
                        <a:buChar char="•"/>
                      </a:pPr>
                      <a:r>
                        <a:rPr lang="en-US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Last major infrastructure completed</a:t>
                      </a:r>
                    </a:p>
                    <a:p>
                      <a:pPr marL="171450" indent="-171450" algn="l" fontAlgn="t">
                        <a:buFont typeface="Arial" panose="020B0604020202020204" pitchFamily="34" charset="0"/>
                        <a:buChar char="•"/>
                      </a:pPr>
                      <a:r>
                        <a:rPr lang="en-US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Enables station integrated testing</a:t>
                      </a:r>
                      <a:endParaRPr lang="en-CA" sz="12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87313159"/>
                  </a:ext>
                </a:extLst>
              </a:tr>
              <a:tr h="491685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0" dirty="0">
                          <a:latin typeface="+mn-lt"/>
                        </a:rPr>
                        <a:t>1</a:t>
                      </a:r>
                    </a:p>
                  </a:txBody>
                  <a:tcPr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0" dirty="0">
                          <a:latin typeface="+mn-lt"/>
                        </a:rPr>
                        <a:t>Radioactive gas pit install complete</a:t>
                      </a:r>
                    </a:p>
                  </a:txBody>
                  <a:tcPr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FR</a:t>
                      </a:r>
                      <a:endParaRPr lang="en-CA" sz="12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MAR 27</a:t>
                      </a:r>
                      <a:endParaRPr lang="en-CA" sz="12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71450" marR="0" lvl="0" indent="-17145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Installation below false floor complete</a:t>
                      </a:r>
                    </a:p>
                    <a:p>
                      <a:pPr marL="171450" marR="0" lvl="0" indent="-17145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Design, manufacturing, and procurement of above false floor content in progress</a:t>
                      </a:r>
                    </a:p>
                  </a:txBody>
                  <a:tcPr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71450" marR="0" lvl="0" indent="-17145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CA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Enables further station vacuum installation leading to station integrated testing</a:t>
                      </a:r>
                    </a:p>
                    <a:p>
                      <a:pPr marL="171450" indent="-171450" algn="l" fontAlgn="t">
                        <a:buFont typeface="Arial" panose="020B0604020202020204" pitchFamily="34" charset="0"/>
                        <a:buChar char="•"/>
                      </a:pPr>
                      <a:r>
                        <a:rPr lang="en-US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Vacuum systems </a:t>
                      </a:r>
                      <a:r>
                        <a:rPr lang="en-US" sz="1200" b="0" i="0" u="none" strike="noStrike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also on critical </a:t>
                      </a:r>
                      <a:r>
                        <a:rPr lang="en-US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path</a:t>
                      </a:r>
                    </a:p>
                  </a:txBody>
                  <a:tcPr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3628443"/>
                  </a:ext>
                </a:extLst>
              </a:tr>
              <a:tr h="491685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0" dirty="0">
                          <a:latin typeface="+mn-lt"/>
                        </a:rPr>
                        <a:t>1</a:t>
                      </a:r>
                    </a:p>
                  </a:txBody>
                  <a:tcPr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0" dirty="0">
                          <a:latin typeface="+mn-lt"/>
                        </a:rPr>
                        <a:t>Medical module integrated testing finished</a:t>
                      </a:r>
                    </a:p>
                  </a:txBody>
                  <a:tcPr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LE</a:t>
                      </a:r>
                      <a:endParaRPr lang="en-CA" sz="12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JAN 27</a:t>
                      </a:r>
                      <a:endParaRPr lang="en-CA" sz="12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71450" indent="-171450" algn="l" fontAlgn="t">
                        <a:buFont typeface="Arial" panose="020B0604020202020204" pitchFamily="34" charset="0"/>
                        <a:buChar char="•"/>
                      </a:pPr>
                      <a:r>
                        <a:rPr lang="en-US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Phase 4a testing and manufacturing in progress, moving towards full module integration</a:t>
                      </a:r>
                      <a:endParaRPr lang="en-CA" sz="12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71450" indent="-171450" algn="l" fontAlgn="t">
                        <a:buFont typeface="Arial" panose="020B0604020202020204" pitchFamily="34" charset="0"/>
                        <a:buChar char="•"/>
                      </a:pPr>
                      <a:r>
                        <a:rPr lang="en-US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Integrated module ready for move to target hall</a:t>
                      </a:r>
                      <a:endParaRPr lang="en-CA" sz="12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1503318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46730007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B132F1BD-709B-E843-9FFD-6E8D7AB0C6BD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353" r="10296"/>
          <a:stretch/>
        </p:blipFill>
        <p:spPr>
          <a:xfrm>
            <a:off x="4911932" y="-28878"/>
            <a:ext cx="8441604" cy="6917867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F43D1020-BEAD-AE44-3FB6-50C81BDE9DCB}"/>
              </a:ext>
            </a:extLst>
          </p:cNvPr>
          <p:cNvSpPr/>
          <p:nvPr/>
        </p:nvSpPr>
        <p:spPr>
          <a:xfrm>
            <a:off x="0" y="-28878"/>
            <a:ext cx="6096000" cy="7093551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26CFABF-CDF2-1C2E-52F2-F9A729EF5F52}"/>
              </a:ext>
            </a:extLst>
          </p:cNvPr>
          <p:cNvSpPr txBox="1"/>
          <p:nvPr/>
        </p:nvSpPr>
        <p:spPr>
          <a:xfrm rot="16200000">
            <a:off x="4086646" y="4771509"/>
            <a:ext cx="3514724" cy="503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560"/>
              </a:lnSpc>
            </a:pPr>
            <a:r>
              <a:rPr lang="en-US" b="1" dirty="0">
                <a:solidFill>
                  <a:srgbClr val="00B0F0"/>
                </a:solidFill>
                <a:latin typeface="Arial" charset="0"/>
                <a:ea typeface="Arial" charset="0"/>
                <a:cs typeface="Arial" charset="0"/>
              </a:rPr>
              <a:t>Discovery,</a:t>
            </a:r>
          </a:p>
          <a:p>
            <a:pPr>
              <a:lnSpc>
                <a:spcPts val="1560"/>
              </a:lnSpc>
            </a:pPr>
            <a:r>
              <a:rPr lang="en-US" b="1" dirty="0">
                <a:solidFill>
                  <a:srgbClr val="00B0F0"/>
                </a:solidFill>
                <a:latin typeface="Arial" charset="0"/>
                <a:ea typeface="Arial" charset="0"/>
                <a:cs typeface="Arial" charset="0"/>
              </a:rPr>
              <a:t>accelerated</a:t>
            </a:r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B7B8743E-43EB-7875-8A78-9B86454362D8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236970" y="5071250"/>
            <a:ext cx="411480" cy="411480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2C17EF53-971A-97FD-8FAF-EC76764D98CC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858807" y="5074298"/>
            <a:ext cx="408432" cy="408432"/>
          </a:xfrm>
          <a:prstGeom prst="rect">
            <a:avLst/>
          </a:prstGeom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4CA4B3D7-5B01-4697-5E54-0EA63A732FD2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477596" y="5071250"/>
            <a:ext cx="411480" cy="411480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891E1A82-5848-3D60-D5B2-7EDD1BA1B9F8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099433" y="5071250"/>
            <a:ext cx="411480" cy="411480"/>
          </a:xfrm>
          <a:prstGeom prst="rect">
            <a:avLst/>
          </a:prstGeom>
        </p:spPr>
      </p:pic>
      <p:sp>
        <p:nvSpPr>
          <p:cNvPr id="26" name="Title 1">
            <a:extLst>
              <a:ext uri="{FF2B5EF4-FFF2-40B4-BE49-F238E27FC236}">
                <a16:creationId xmlns:a16="http://schemas.microsoft.com/office/drawing/2014/main" id="{66599AF2-489E-0AAB-0CE0-3F06D2902902}"/>
              </a:ext>
            </a:extLst>
          </p:cNvPr>
          <p:cNvSpPr txBox="1">
            <a:spLocks/>
          </p:cNvSpPr>
          <p:nvPr/>
        </p:nvSpPr>
        <p:spPr>
          <a:xfrm>
            <a:off x="1130016" y="2873040"/>
            <a:ext cx="3938833" cy="1581961"/>
          </a:xfrm>
          <a:prstGeom prst="rect">
            <a:avLst/>
          </a:prstGeom>
        </p:spPr>
        <p:txBody>
          <a:bodyPr anchor="t">
            <a:normAutofit/>
          </a:bodyPr>
          <a:lstStyle>
            <a:lvl1pPr algn="l" defTabSz="914411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b="0" i="0" kern="12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pPr marL="0" marR="0" lvl="0" indent="0" algn="l" defTabSz="914411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cs typeface="Arial" charset="0"/>
              </a:rPr>
              <a:t>Thank you</a:t>
            </a:r>
            <a:b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cs typeface="Arial" charset="0"/>
              </a:rPr>
            </a:b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Arial" charset="0"/>
                <a:cs typeface="Arial" charset="0"/>
              </a:rPr>
              <a:t>Merci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cs typeface="Arial" charset="0"/>
            </a:endParaRPr>
          </a:p>
        </p:txBody>
      </p:sp>
      <p:sp>
        <p:nvSpPr>
          <p:cNvPr id="27" name="Text Placeholder 2">
            <a:extLst>
              <a:ext uri="{FF2B5EF4-FFF2-40B4-BE49-F238E27FC236}">
                <a16:creationId xmlns:a16="http://schemas.microsoft.com/office/drawing/2014/main" id="{05573725-FCAF-34D0-E085-FD7BC2C9BFFC}"/>
              </a:ext>
            </a:extLst>
          </p:cNvPr>
          <p:cNvSpPr txBox="1">
            <a:spLocks/>
          </p:cNvSpPr>
          <p:nvPr/>
        </p:nvSpPr>
        <p:spPr>
          <a:xfrm>
            <a:off x="1130261" y="4616740"/>
            <a:ext cx="3938587" cy="304113"/>
          </a:xfrm>
          <a:prstGeom prst="rect">
            <a:avLst/>
          </a:prstGeom>
        </p:spPr>
        <p:txBody>
          <a:bodyPr/>
          <a:lstStyle>
            <a:lvl1pPr marL="0" indent="0" algn="l" defTabSz="914411" rtl="0" eaLnBrk="1" latinLnBrk="0" hangingPunct="1">
              <a:lnSpc>
                <a:spcPct val="90000"/>
              </a:lnSpc>
              <a:spcBef>
                <a:spcPts val="1001"/>
              </a:spcBef>
              <a:buFontTx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9" indent="-228604" algn="l" defTabSz="914411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11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21" indent="-228604" algn="l" defTabSz="914411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27" indent="-228604" algn="l" defTabSz="914411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32" indent="-228604" algn="l" defTabSz="914411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38" indent="-228604" algn="l" defTabSz="914411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44" indent="-228604" algn="l" defTabSz="914411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49" indent="-228604" algn="l" defTabSz="914411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11" rtl="0" eaLnBrk="1" fontAlgn="auto" latinLnBrk="0" hangingPunct="1">
              <a:lnSpc>
                <a:spcPct val="90000"/>
              </a:lnSpc>
              <a:spcBef>
                <a:spcPts val="1001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Follow us 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@TRIUMFLab</a:t>
            </a:r>
          </a:p>
        </p:txBody>
      </p:sp>
      <p:sp>
        <p:nvSpPr>
          <p:cNvPr id="28" name="Text Placeholder 3">
            <a:extLst>
              <a:ext uri="{FF2B5EF4-FFF2-40B4-BE49-F238E27FC236}">
                <a16:creationId xmlns:a16="http://schemas.microsoft.com/office/drawing/2014/main" id="{DE1CD4DC-B643-6654-696C-5A18C5712862}"/>
              </a:ext>
            </a:extLst>
          </p:cNvPr>
          <p:cNvSpPr txBox="1">
            <a:spLocks/>
          </p:cNvSpPr>
          <p:nvPr/>
        </p:nvSpPr>
        <p:spPr>
          <a:xfrm>
            <a:off x="1130016" y="4242120"/>
            <a:ext cx="3938587" cy="374620"/>
          </a:xfrm>
          <a:prstGeom prst="rect">
            <a:avLst/>
          </a:prstGeom>
        </p:spPr>
        <p:txBody>
          <a:bodyPr/>
          <a:lstStyle>
            <a:lvl1pPr marL="0" indent="0" algn="l" defTabSz="914411" rtl="0" eaLnBrk="1" latinLnBrk="0" hangingPunct="1">
              <a:lnSpc>
                <a:spcPct val="90000"/>
              </a:lnSpc>
              <a:spcBef>
                <a:spcPts val="1001"/>
              </a:spcBef>
              <a:buFontTx/>
              <a:buNone/>
              <a:defRPr sz="2000" b="1" kern="1200">
                <a:solidFill>
                  <a:srgbClr val="00B0F0"/>
                </a:solidFill>
                <a:latin typeface="+mn-lt"/>
                <a:ea typeface="+mn-ea"/>
                <a:cs typeface="+mn-cs"/>
              </a:defRPr>
            </a:lvl1pPr>
            <a:lvl2pPr marL="685809" indent="-228604" algn="l" defTabSz="914411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11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21" indent="-228604" algn="l" defTabSz="914411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27" indent="-228604" algn="l" defTabSz="914411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32" indent="-228604" algn="l" defTabSz="914411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38" indent="-228604" algn="l" defTabSz="914411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44" indent="-228604" algn="l" defTabSz="914411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49" indent="-228604" algn="l" defTabSz="914411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11" rtl="0" eaLnBrk="1" fontAlgn="auto" latinLnBrk="0" hangingPunct="1">
              <a:lnSpc>
                <a:spcPct val="90000"/>
              </a:lnSpc>
              <a:spcBef>
                <a:spcPts val="1001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www.triumf.ca</a:t>
            </a:r>
          </a:p>
        </p:txBody>
      </p:sp>
    </p:spTree>
    <p:extLst>
      <p:ext uri="{BB962C8B-B14F-4D97-AF65-F5344CB8AC3E}">
        <p14:creationId xmlns:p14="http://schemas.microsoft.com/office/powerpoint/2010/main" val="422775680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webextensions/_rels/taskpanes.xml.rels><?xml version="1.0" encoding="UTF-8" standalone="yes"?>
<Relationships xmlns="http://schemas.openxmlformats.org/package/2006/relationships"><Relationship Id="rId1" Type="http://schemas.microsoft.com/office/2011/relationships/webextension" Target="webextension1.xml"/></Relationships>
</file>

<file path=ppt/webextensions/taskpanes.xml><?xml version="1.0" encoding="utf-8"?>
<wetp:taskpanes xmlns:wetp="http://schemas.microsoft.com/office/webextensions/taskpanes/2010/11">
  <wetp:taskpane dockstate="right" visibility="0" width="350" row="0">
    <wetp:webextensionref xmlns:r="http://schemas.openxmlformats.org/officeDocument/2006/relationships" r:id="rId1"/>
  </wetp:taskpane>
</wetp:taskpanes>
</file>

<file path=ppt/webextensions/webextension1.xml><?xml version="1.0" encoding="utf-8"?>
<we:webextension xmlns:we="http://schemas.microsoft.com/office/webextensions/webextension/2010/11" id="{CF5D2946-03A6-4BF0-92CB-9BFD33239FF7}">
  <we:reference id="4b785c87-866c-4bad-85d8-5d1ae467ac9a" version="3.1.0.0" store="EXCatalog" storeType="EXCatalog"/>
  <we:alternateReferences>
    <we:reference id="WA104381909" version="3.1.0.0" store="en-CA" storeType="OMEX"/>
  </we:alternateReferences>
  <we:properties/>
  <we:bindings/>
  <we:snapshot xmlns:r="http://schemas.openxmlformats.org/officeDocument/2006/relationships"/>
</we:webextension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5BC2989382E91746962F0C859D7503F4" ma:contentTypeVersion="14" ma:contentTypeDescription="Create a new document." ma:contentTypeScope="" ma:versionID="280bc818a00337e3dfd90a7a870ad8f4">
  <xsd:schema xmlns:xsd="http://www.w3.org/2001/XMLSchema" xmlns:xs="http://www.w3.org/2001/XMLSchema" xmlns:p="http://schemas.microsoft.com/office/2006/metadata/properties" xmlns:ns2="dce16e73-9ace-4c75-91da-503e8264b7ea" xmlns:ns3="eda07789-38b1-46ee-8bcf-54016269a503" targetNamespace="http://schemas.microsoft.com/office/2006/metadata/properties" ma:root="true" ma:fieldsID="beec9bd2d011451d93bda488f06933f4" ns2:_="" ns3:_="">
    <xsd:import namespace="dce16e73-9ace-4c75-91da-503e8264b7ea"/>
    <xsd:import namespace="eda07789-38b1-46ee-8bcf-54016269a503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DateTaken" minOccurs="0"/>
                <xsd:element ref="ns2:MediaServiceGenerationTime" minOccurs="0"/>
                <xsd:element ref="ns2:MediaServiceEventHashCode" minOccurs="0"/>
                <xsd:element ref="ns2:MediaServiceObjectDetectorVersions" minOccurs="0"/>
                <xsd:element ref="ns2:MediaServiceSearchProperties" minOccurs="0"/>
                <xsd:element ref="ns2:MediaServiceOCR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ce16e73-9ace-4c75-91da-503e8264b7ea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lcf76f155ced4ddcb4097134ff3c332f" ma:index="13" nillable="true" ma:taxonomy="true" ma:internalName="lcf76f155ced4ddcb4097134ff3c332f" ma:taxonomyFieldName="MediaServiceImageTags" ma:displayName="Image Tags" ma:readOnly="false" ma:fieldId="{5cf76f15-5ced-4ddc-b409-7134ff3c332f}" ma:taxonomyMulti="true" ma:sspId="dae3b54c-c226-4f74-9573-cd9558e4dc03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15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bjectDetectorVersions" ma:index="18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19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CR" ma:index="20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BillingMetadata" ma:index="21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da07789-38b1-46ee-8bcf-54016269a503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14" nillable="true" ma:displayName="Taxonomy Catch All Column" ma:hidden="true" ma:list="{01ab4e39-232e-4db6-8478-c775f95c62d5}" ma:internalName="TaxCatchAll" ma:showField="CatchAllData" ma:web="eda07789-38b1-46ee-8bcf-54016269a503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SharedWithUsers xmlns="eda07789-38b1-46ee-8bcf-54016269a503">
      <UserInfo>
        <DisplayName>Peter Bayliss</DisplayName>
        <AccountId>12</AccountId>
        <AccountType/>
      </UserInfo>
      <UserInfo>
        <DisplayName>Sam McEwen</DisplayName>
        <AccountId>78</AccountId>
        <AccountType/>
      </UserInfo>
      <UserInfo>
        <DisplayName>Adam Newsome</DisplayName>
        <AccountId>20</AccountId>
        <AccountType/>
      </UserInfo>
      <UserInfo>
        <DisplayName>Luca Egoriti</DisplayName>
        <AccountId>194</AccountId>
        <AccountType/>
      </UserInfo>
      <UserInfo>
        <DisplayName>Trian Groumoutis</DisplayName>
        <AccountId>68</AccountId>
        <AccountType/>
      </UserInfo>
      <UserInfo>
        <DisplayName>Yuri Bylinskii</DisplayName>
        <AccountId>37</AccountId>
        <AccountType/>
      </UserInfo>
      <UserInfo>
        <DisplayName>Chad Fisher</DisplayName>
        <AccountId>33</AccountId>
        <AccountType/>
      </UserInfo>
      <UserInfo>
        <DisplayName>Asita Perera</DisplayName>
        <AccountId>21</AccountId>
        <AccountType/>
      </UserInfo>
      <UserInfo>
        <DisplayName>Alexander Gottberg</DisplayName>
        <AccountId>10</AccountId>
        <AccountType/>
      </UserInfo>
      <UserInfo>
        <DisplayName>Michael Vogel</DisplayName>
        <AccountId>92</AccountId>
        <AccountType/>
      </UserInfo>
    </SharedWithUsers>
    <TaxCatchAll xmlns="eda07789-38b1-46ee-8bcf-54016269a503" xsi:nil="true"/>
    <lcf76f155ced4ddcb4097134ff3c332f xmlns="dce16e73-9ace-4c75-91da-503e8264b7ea">
      <Terms xmlns="http://schemas.microsoft.com/office/infopath/2007/PartnerControls"/>
    </lcf76f155ced4ddcb4097134ff3c332f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9F23753D-8367-4653-AE3A-7955607A6389}">
  <ds:schemaRefs>
    <ds:schemaRef ds:uri="dce16e73-9ace-4c75-91da-503e8264b7ea"/>
    <ds:schemaRef ds:uri="eda07789-38b1-46ee-8bcf-54016269a503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2.xml><?xml version="1.0" encoding="utf-8"?>
<ds:datastoreItem xmlns:ds="http://schemas.openxmlformats.org/officeDocument/2006/customXml" ds:itemID="{30EF0098-8D15-4C54-89BD-E641737C3864}">
  <ds:schemaRefs>
    <ds:schemaRef ds:uri="dce16e73-9ace-4c75-91da-503e8264b7ea"/>
    <ds:schemaRef ds:uri="eda07789-38b1-46ee-8bcf-54016269a503"/>
    <ds:schemaRef ds:uri="http://purl.org/dc/dcmitype/"/>
    <ds:schemaRef ds:uri="http://purl.org/dc/elements/1.1/"/>
    <ds:schemaRef ds:uri="http://purl.org/dc/terms/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http://www.w3.org/XML/1998/namespace"/>
  </ds:schemaRefs>
</ds:datastoreItem>
</file>

<file path=customXml/itemProps3.xml><?xml version="1.0" encoding="utf-8"?>
<ds:datastoreItem xmlns:ds="http://schemas.openxmlformats.org/officeDocument/2006/customXml" ds:itemID="{FF22FD6E-DC23-4753-90AB-83564AE2DF76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6425</TotalTime>
  <Words>2237</Words>
  <Application>Microsoft Office PowerPoint</Application>
  <PresentationFormat>Widescreen</PresentationFormat>
  <Paragraphs>406</Paragraphs>
  <Slides>29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29</vt:i4>
      </vt:variant>
    </vt:vector>
  </HeadingPairs>
  <TitlesOfParts>
    <vt:vector size="32" baseType="lpstr">
      <vt:lpstr>Arial</vt:lpstr>
      <vt:lpstr>Calibri</vt:lpstr>
      <vt:lpstr>Office Theme</vt:lpstr>
      <vt:lpstr>P353 Overview ARIEL Target Stations  ASSC Fall 2026</vt:lpstr>
      <vt:lpstr>P353 Scope</vt:lpstr>
      <vt:lpstr>P353 Scope</vt:lpstr>
      <vt:lpstr>P353 Scope</vt:lpstr>
      <vt:lpstr>Accomplishments Since Last ASSC Meeting</vt:lpstr>
      <vt:lpstr>Accomplishments Since Last ASSC Meeting</vt:lpstr>
      <vt:lpstr>Accomplishments Since Last ASSC Meeting</vt:lpstr>
      <vt:lpstr>Accomplishments Since Last ASSC Meeting</vt:lpstr>
      <vt:lpstr>Accomplishments Since Last ASSC Meeting</vt:lpstr>
      <vt:lpstr>Accomplishments Since Last ASSC Meeting</vt:lpstr>
      <vt:lpstr>Accomplishments Since Last ASSC Meeting</vt:lpstr>
      <vt:lpstr>Accomplishments Since Last ASSC Meeting</vt:lpstr>
      <vt:lpstr>Accomplishments Since Last ASSC Meeting</vt:lpstr>
      <vt:lpstr>Accomplishments Since Last ASSC Meeting</vt:lpstr>
      <vt:lpstr>Accomplishments Since Last ASSC Meeting</vt:lpstr>
      <vt:lpstr>Accomplishments Since Last ASSC Meeting</vt:lpstr>
      <vt:lpstr>Accomplishments Since Last ASSC Meeting</vt:lpstr>
      <vt:lpstr>Accomplishments Since Last ASSC Meeting</vt:lpstr>
      <vt:lpstr>Accomplishments Since Last ASSC Meeting</vt:lpstr>
      <vt:lpstr>Accomplishments Since Last ASSC Meeting</vt:lpstr>
      <vt:lpstr>Progress on Plans Presented at previous ASSC Meeting</vt:lpstr>
      <vt:lpstr>Progress on Plans Presented at previous ASSC Meeting</vt:lpstr>
      <vt:lpstr>Progress on Plans Presented at previous ASSC Meeting</vt:lpstr>
      <vt:lpstr>MTA Update</vt:lpstr>
      <vt:lpstr>Major Risks, Issues, Concerns</vt:lpstr>
      <vt:lpstr>LS 26</vt:lpstr>
      <vt:lpstr>Gate 3 Readiness</vt:lpstr>
      <vt:lpstr>Plans and Objectives for the Next 6 Months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ALM  Nov. 27, 2020</dc:title>
  <dc:creator>Bob Laxdal</dc:creator>
  <cp:lastModifiedBy>Trian Groumoutis</cp:lastModifiedBy>
  <cp:revision>1</cp:revision>
  <dcterms:created xsi:type="dcterms:W3CDTF">2020-11-27T23:42:20Z</dcterms:created>
  <dcterms:modified xsi:type="dcterms:W3CDTF">2026-09-28T23:07:28Z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0x0101005BC2989382E91746962F0C859D7503F4</vt:lpwstr>
  </property>
  <property fmtid="{D5CDD505-2E9C-101B-9397-08002B2CF9AE}" pid="3" name="xd_Signature">
    <vt:bool>false</vt:bool>
  </property>
  <property fmtid="{D5CDD505-2E9C-101B-9397-08002B2CF9AE}" pid="4" name="xd_ProgID">
    <vt:lpwstr/>
  </property>
  <property fmtid="{D5CDD505-2E9C-101B-9397-08002B2CF9AE}" pid="5" name="ComplianceAssetId">
    <vt:lpwstr/>
  </property>
  <property fmtid="{D5CDD505-2E9C-101B-9397-08002B2CF9AE}" pid="6" name="TemplateUrl">
    <vt:lpwstr/>
  </property>
  <property fmtid="{D5CDD505-2E9C-101B-9397-08002B2CF9AE}" pid="7" name="_ExtendedDescription">
    <vt:lpwstr/>
  </property>
  <property fmtid="{D5CDD505-2E9C-101B-9397-08002B2CF9AE}" pid="8" name="MediaServiceImageTags">
    <vt:lpwstr/>
  </property>
</Properties>
</file>