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60_117478F7.xml" ContentType="application/vnd.ms-powerpoint.comments+xml"/>
  <Override PartName="/ppt/charts/chart1.xml" ContentType="application/vnd.openxmlformats-officedocument.drawingml.chart+xml"/>
  <Override PartName="/ppt/drawings/drawing1.xml" ContentType="application/vnd.openxmlformats-officedocument.drawingml.chartshapes+xml"/>
  <Override PartName="/ppt/comments/modernComment_761_94CC69B9.xml" ContentType="application/vnd.ms-powerpoint.comments+xml"/>
  <Override PartName="/ppt/comments/modernComment_774_40ECC04A.xml" ContentType="application/vnd.ms-powerpoint.comments+xml"/>
  <Override PartName="/ppt/theme/themeOverride1.xml" ContentType="application/vnd.openxmlformats-officedocument.themeOverride+xml"/>
  <Override PartName="/ppt/comments/modernComment_775_39C00F1D.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76F_4456F609.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77" r:id="rId5"/>
    <p:sldId id="1920" r:id="rId6"/>
    <p:sldId id="1905" r:id="rId7"/>
    <p:sldId id="1913" r:id="rId8"/>
    <p:sldId id="1906" r:id="rId9"/>
    <p:sldId id="1907" r:id="rId10"/>
    <p:sldId id="1901" r:id="rId11"/>
    <p:sldId id="1904" r:id="rId12"/>
    <p:sldId id="1888" r:id="rId13"/>
    <p:sldId id="1889" r:id="rId14"/>
    <p:sldId id="1908" r:id="rId15"/>
    <p:sldId id="1912" r:id="rId16"/>
    <p:sldId id="1918" r:id="rId17"/>
    <p:sldId id="1909" r:id="rId18"/>
    <p:sldId id="1895" r:id="rId19"/>
    <p:sldId id="1903" r:id="rId20"/>
    <p:sldId id="268"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392B4A26-0893-C3FE-EEE0-A7D8450C80F6}" name="Yuri Bylinskii" initials="YB" userId="S::bylinsky@triumf.ca::013a856c-9037-4646-aca8-c2d79d00cfe2" providerId="AD"/>
  <p188:author id="{1CDBB32C-B9C0-B5D7-6D56-B522CE207608}" name="Alexander Gottberg" initials="AG" userId="S::gottberg@triumf.ca::78061ade-8422-47e0-b8e9-57f3b70c64a8" providerId="AD"/>
  <p188:author id="{5EDCCDAE-27A6-CC5C-11CD-CDCF26C264B4}" name="Jason Chak" initials="JC" userId="S::jchak@triumf.ca::6c644d4a-3a21-4e78-8c0c-2a3ca9182c84" providerId="AD"/>
  <p188:author id="{11E6C9FE-2522-F498-F3F9-DD41D02FDBF2}" name="Claire Pearce" initials="CP" userId="S::cpearce@triumf.ca::6683febe-6db0-46aa-9931-123e0556b47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liver Kester" initials="OK" lastIdx="4" clrIdx="0">
    <p:extLst>
      <p:ext uri="{19B8F6BF-5375-455C-9EA6-DF929625EA0E}">
        <p15:presenceInfo xmlns:p15="http://schemas.microsoft.com/office/powerpoint/2012/main" userId="S::okester@triumf.ca::b69a5804-67a3-46bb-93da-bc22b030f818" providerId="AD"/>
      </p:ext>
    </p:extLst>
  </p:cmAuthor>
  <p:cmAuthor id="2" name="Bob Laxdal" initials="BL" lastIdx="2" clrIdx="1">
    <p:extLst>
      <p:ext uri="{19B8F6BF-5375-455C-9EA6-DF929625EA0E}">
        <p15:presenceInfo xmlns:p15="http://schemas.microsoft.com/office/powerpoint/2012/main" userId="Bob Laxd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 dt="2026-09-29T19:25:09.826"/>
    <p1510:client id="{B667C821-D18F-4041-AFF5-144FF62791E4}" v="1739" dt="2026-09-29T23:07:53.910"/>
    <p1510:client id="{EF6D893F-0D79-456C-9BC7-9A6D80159908}" v="6585" dt="2026-09-30T00:06:50.065"/>
    <p1510:client id="{F5E7721B-93AD-DAA8-309F-01ADD3EB4A76}" v="97" dt="2026-09-29T00:16:12.8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7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https://triumfoffice365.sharepoint.com/Shared%20Documents/ARIEL%20II/P342/PMO_Reporting/Milestone%20Trend%20Analysis%20(MTA)/ARIEL-II_MTA-v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CA"/>
              <a:t>P179+P363 - Program Milestone Trend Analysis</a:t>
            </a:r>
          </a:p>
        </c:rich>
      </c:tx>
      <c:layout>
        <c:manualLayout>
          <c:xMode val="edge"/>
          <c:yMode val="edge"/>
          <c:x val="0.13571053400090236"/>
          <c:y val="2.2919766613080164E-2"/>
        </c:manualLayout>
      </c:layout>
      <c:overlay val="0"/>
      <c:spPr>
        <a:noFill/>
        <a:ln>
          <a:noFill/>
        </a:ln>
        <a:effectLst/>
      </c:spPr>
    </c:title>
    <c:autoTitleDeleted val="0"/>
    <c:plotArea>
      <c:layout>
        <c:manualLayout>
          <c:layoutTarget val="inner"/>
          <c:xMode val="edge"/>
          <c:yMode val="edge"/>
          <c:x val="0.12106895209959966"/>
          <c:y val="0.22543452169362829"/>
          <c:w val="0.51552894383760917"/>
          <c:h val="0.75215955839670601"/>
        </c:manualLayout>
      </c:layout>
      <c:barChart>
        <c:barDir val="col"/>
        <c:grouping val="clustered"/>
        <c:varyColors val="0"/>
        <c:ser>
          <c:idx val="1"/>
          <c:order val="12"/>
          <c:tx>
            <c:strRef>
              <c:f>'Milestone Data'!$C$16:$E$16</c:f>
              <c:strCache>
                <c:ptCount val="3"/>
                <c:pt idx="0">
                  <c:v>Previous Period</c:v>
                </c:pt>
              </c:strCache>
            </c:strRef>
          </c:tx>
          <c:spPr>
            <a:solidFill>
              <a:schemeClr val="accent2"/>
            </a:solidFill>
            <a:ln>
              <a:noFill/>
            </a:ln>
            <a:effectLst/>
          </c:spPr>
          <c:invertIfNegative val="0"/>
          <c:val>
            <c:numRef>
              <c:f>'Milestone Data'!$BH$16:$DU$16</c:f>
              <c:numCache>
                <c:formatCode>General</c:formatCode>
                <c:ptCount val="66"/>
                <c:pt idx="55" formatCode="yyyy\-mm\-dd;@">
                  <c:v>46327</c:v>
                </c:pt>
              </c:numCache>
            </c:numRef>
          </c:val>
          <c:extLst>
            <c:ext xmlns:c16="http://schemas.microsoft.com/office/drawing/2014/chart" uri="{C3380CC4-5D6E-409C-BE32-E72D297353CC}">
              <c16:uniqueId val="{00000000-1854-469D-908A-07698149E106}"/>
            </c:ext>
          </c:extLst>
        </c:ser>
        <c:dLbls>
          <c:showLegendKey val="0"/>
          <c:showVal val="0"/>
          <c:showCatName val="0"/>
          <c:showSerName val="0"/>
          <c:showPercent val="0"/>
          <c:showBubbleSize val="0"/>
        </c:dLbls>
        <c:gapWidth val="150"/>
        <c:axId val="1985020176"/>
        <c:axId val="1032841727"/>
      </c:barChart>
      <c:lineChart>
        <c:grouping val="standard"/>
        <c:varyColors val="0"/>
        <c:ser>
          <c:idx val="9"/>
          <c:order val="0"/>
          <c:tx>
            <c:strRef>
              <c:f>'Milestone Data'!$C$17</c:f>
              <c:strCache>
                <c:ptCount val="1"/>
                <c:pt idx="0">
                  <c:v>LS 2026 Finish</c:v>
                </c:pt>
              </c:strCache>
            </c:strRef>
          </c:tx>
          <c:spPr>
            <a:ln w="63500" cap="rnd" cmpd="sng" algn="ctr">
              <a:solidFill>
                <a:srgbClr val="7030A0">
                  <a:alpha val="50000"/>
                </a:srgbClr>
              </a:solidFill>
              <a:prstDash val="solid"/>
              <a:round/>
            </a:ln>
            <a:effectLst/>
          </c:spPr>
          <c:marker>
            <c:symbol val="none"/>
          </c:marker>
          <c:val>
            <c:numRef>
              <c:f>'Milestone Data'!$BH$17:$DU$17</c:f>
              <c:numCache>
                <c:formatCode>yyyy\-mm\-dd;@</c:formatCode>
                <c:ptCount val="66"/>
                <c:pt idx="0">
                  <c:v>46507</c:v>
                </c:pt>
                <c:pt idx="1">
                  <c:v>46507</c:v>
                </c:pt>
                <c:pt idx="2">
                  <c:v>46507</c:v>
                </c:pt>
                <c:pt idx="3">
                  <c:v>46507</c:v>
                </c:pt>
                <c:pt idx="4">
                  <c:v>46507</c:v>
                </c:pt>
                <c:pt idx="5">
                  <c:v>46507</c:v>
                </c:pt>
                <c:pt idx="6">
                  <c:v>46507</c:v>
                </c:pt>
                <c:pt idx="7">
                  <c:v>46507</c:v>
                </c:pt>
                <c:pt idx="8">
                  <c:v>46507</c:v>
                </c:pt>
                <c:pt idx="9">
                  <c:v>46507</c:v>
                </c:pt>
                <c:pt idx="10">
                  <c:v>46507</c:v>
                </c:pt>
                <c:pt idx="11">
                  <c:v>46507</c:v>
                </c:pt>
                <c:pt idx="12">
                  <c:v>46507</c:v>
                </c:pt>
                <c:pt idx="13">
                  <c:v>46507</c:v>
                </c:pt>
                <c:pt idx="14">
                  <c:v>46507</c:v>
                </c:pt>
                <c:pt idx="15">
                  <c:v>46507</c:v>
                </c:pt>
                <c:pt idx="16">
                  <c:v>46507</c:v>
                </c:pt>
                <c:pt idx="17">
                  <c:v>46507</c:v>
                </c:pt>
                <c:pt idx="18">
                  <c:v>46507</c:v>
                </c:pt>
                <c:pt idx="19">
                  <c:v>46507</c:v>
                </c:pt>
                <c:pt idx="20">
                  <c:v>46507</c:v>
                </c:pt>
                <c:pt idx="21">
                  <c:v>46507</c:v>
                </c:pt>
                <c:pt idx="22">
                  <c:v>46507</c:v>
                </c:pt>
                <c:pt idx="23">
                  <c:v>46507</c:v>
                </c:pt>
                <c:pt idx="24">
                  <c:v>46507</c:v>
                </c:pt>
                <c:pt idx="25">
                  <c:v>46507</c:v>
                </c:pt>
                <c:pt idx="26">
                  <c:v>46507</c:v>
                </c:pt>
                <c:pt idx="27">
                  <c:v>46507</c:v>
                </c:pt>
                <c:pt idx="28">
                  <c:v>46507</c:v>
                </c:pt>
                <c:pt idx="29">
                  <c:v>46507</c:v>
                </c:pt>
                <c:pt idx="30">
                  <c:v>46507</c:v>
                </c:pt>
                <c:pt idx="31">
                  <c:v>46507</c:v>
                </c:pt>
                <c:pt idx="32">
                  <c:v>46507</c:v>
                </c:pt>
                <c:pt idx="33">
                  <c:v>46507</c:v>
                </c:pt>
                <c:pt idx="34">
                  <c:v>46507</c:v>
                </c:pt>
                <c:pt idx="35">
                  <c:v>46507</c:v>
                </c:pt>
                <c:pt idx="36">
                  <c:v>46507</c:v>
                </c:pt>
                <c:pt idx="37">
                  <c:v>46507</c:v>
                </c:pt>
                <c:pt idx="38">
                  <c:v>46507</c:v>
                </c:pt>
                <c:pt idx="39">
                  <c:v>46507</c:v>
                </c:pt>
                <c:pt idx="40">
                  <c:v>46507</c:v>
                </c:pt>
                <c:pt idx="41">
                  <c:v>46507</c:v>
                </c:pt>
                <c:pt idx="42">
                  <c:v>46507</c:v>
                </c:pt>
                <c:pt idx="43">
                  <c:v>46507</c:v>
                </c:pt>
                <c:pt idx="44">
                  <c:v>46507</c:v>
                </c:pt>
                <c:pt idx="45">
                  <c:v>46507</c:v>
                </c:pt>
                <c:pt idx="46">
                  <c:v>46507</c:v>
                </c:pt>
                <c:pt idx="47">
                  <c:v>46507</c:v>
                </c:pt>
                <c:pt idx="48">
                  <c:v>46507</c:v>
                </c:pt>
                <c:pt idx="49">
                  <c:v>46507</c:v>
                </c:pt>
                <c:pt idx="50">
                  <c:v>46507</c:v>
                </c:pt>
                <c:pt idx="51">
                  <c:v>46507</c:v>
                </c:pt>
                <c:pt idx="52">
                  <c:v>46507</c:v>
                </c:pt>
                <c:pt idx="53">
                  <c:v>46507</c:v>
                </c:pt>
                <c:pt idx="54">
                  <c:v>46507</c:v>
                </c:pt>
                <c:pt idx="55">
                  <c:v>46507</c:v>
                </c:pt>
                <c:pt idx="56">
                  <c:v>46507</c:v>
                </c:pt>
                <c:pt idx="57">
                  <c:v>46507</c:v>
                </c:pt>
                <c:pt idx="58">
                  <c:v>46507</c:v>
                </c:pt>
                <c:pt idx="59">
                  <c:v>46507</c:v>
                </c:pt>
                <c:pt idx="60">
                  <c:v>46507</c:v>
                </c:pt>
                <c:pt idx="61">
                  <c:v>46507</c:v>
                </c:pt>
                <c:pt idx="62">
                  <c:v>46507</c:v>
                </c:pt>
                <c:pt idx="63">
                  <c:v>46507</c:v>
                </c:pt>
                <c:pt idx="64">
                  <c:v>46507</c:v>
                </c:pt>
                <c:pt idx="65">
                  <c:v>46507</c:v>
                </c:pt>
              </c:numCache>
            </c:numRef>
          </c:val>
          <c:smooth val="0"/>
          <c:extLst>
            <c:ext xmlns:c16="http://schemas.microsoft.com/office/drawing/2014/chart" uri="{C3380CC4-5D6E-409C-BE32-E72D297353CC}">
              <c16:uniqueId val="{00000001-1854-469D-908A-07698149E106}"/>
            </c:ext>
          </c:extLst>
        </c:ser>
        <c:ser>
          <c:idx val="12"/>
          <c:order val="1"/>
          <c:tx>
            <c:strRef>
              <c:f>'Milestone Data'!$C$2</c:f>
              <c:strCache>
                <c:ptCount val="1"/>
                <c:pt idx="0">
                  <c:v>Current Date Line</c:v>
                </c:pt>
              </c:strCache>
            </c:strRef>
          </c:tx>
          <c:spPr>
            <a:ln w="19050" cap="rnd" cmpd="sng" algn="ctr">
              <a:solidFill>
                <a:schemeClr val="tx1"/>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Data'!$BH$2:$DU$2</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val>
          <c:smooth val="0"/>
          <c:extLst>
            <c:ext xmlns:c16="http://schemas.microsoft.com/office/drawing/2014/chart" uri="{C3380CC4-5D6E-409C-BE32-E72D297353CC}">
              <c16:uniqueId val="{00000002-1854-469D-908A-07698149E106}"/>
            </c:ext>
          </c:extLst>
        </c:ser>
        <c:ser>
          <c:idx val="0"/>
          <c:order val="2"/>
          <c:tx>
            <c:strRef>
              <c:f>'Milestone Data'!$C$56:$E$56</c:f>
              <c:strCache>
                <c:ptCount val="3"/>
                <c:pt idx="0">
                  <c:v>APTW+BL4N Final Integration &amp; Test</c:v>
                </c:pt>
                <c:pt idx="1">
                  <c:v>-</c:v>
                </c:pt>
                <c:pt idx="2">
                  <c:v>12014</c:v>
                </c:pt>
              </c:strCache>
            </c:strRef>
          </c:tx>
          <c:spPr>
            <a:ln w="19050" cap="rnd" cmpd="sng" algn="ctr">
              <a:solidFill>
                <a:schemeClr val="accent1"/>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Data'!$BH$56:$DU$56</c:f>
              <c:numCache>
                <c:formatCode>yyyy\-mm\-dd;@</c:formatCode>
                <c:ptCount val="66"/>
                <c:pt idx="0">
                  <c:v>46100</c:v>
                </c:pt>
                <c:pt idx="1">
                  <c:v>46100</c:v>
                </c:pt>
                <c:pt idx="2">
                  <c:v>46100</c:v>
                </c:pt>
                <c:pt idx="3">
                  <c:v>46100</c:v>
                </c:pt>
                <c:pt idx="4">
                  <c:v>46100</c:v>
                </c:pt>
                <c:pt idx="5">
                  <c:v>46100</c:v>
                </c:pt>
                <c:pt idx="6">
                  <c:v>46100</c:v>
                </c:pt>
                <c:pt idx="7">
                  <c:v>46100</c:v>
                </c:pt>
                <c:pt idx="8">
                  <c:v>46233</c:v>
                </c:pt>
                <c:pt idx="9">
                  <c:v>46233</c:v>
                </c:pt>
                <c:pt idx="10">
                  <c:v>46233</c:v>
                </c:pt>
                <c:pt idx="11">
                  <c:v>46391</c:v>
                </c:pt>
                <c:pt idx="12">
                  <c:v>46366</c:v>
                </c:pt>
                <c:pt idx="13">
                  <c:v>46366</c:v>
                </c:pt>
                <c:pt idx="14">
                  <c:v>46363</c:v>
                </c:pt>
                <c:pt idx="15">
                  <c:v>46409</c:v>
                </c:pt>
                <c:pt idx="16">
                  <c:v>46408</c:v>
                </c:pt>
                <c:pt idx="17">
                  <c:v>46469</c:v>
                </c:pt>
                <c:pt idx="18">
                  <c:v>46416</c:v>
                </c:pt>
                <c:pt idx="19">
                  <c:v>46415</c:v>
                </c:pt>
                <c:pt idx="20">
                  <c:v>46315</c:v>
                </c:pt>
                <c:pt idx="21">
                  <c:v>46315</c:v>
                </c:pt>
                <c:pt idx="22">
                  <c:v>46335</c:v>
                </c:pt>
                <c:pt idx="23">
                  <c:v>46345</c:v>
                </c:pt>
                <c:pt idx="24">
                  <c:v>46367</c:v>
                </c:pt>
                <c:pt idx="25">
                  <c:v>46402</c:v>
                </c:pt>
                <c:pt idx="26">
                  <c:v>46510</c:v>
                </c:pt>
                <c:pt idx="27">
                  <c:v>46539</c:v>
                </c:pt>
                <c:pt idx="28">
                  <c:v>46470</c:v>
                </c:pt>
                <c:pt idx="29">
                  <c:v>46449</c:v>
                </c:pt>
                <c:pt idx="30">
                  <c:v>46612</c:v>
                </c:pt>
                <c:pt idx="31">
                  <c:v>46629</c:v>
                </c:pt>
                <c:pt idx="32">
                  <c:v>46657</c:v>
                </c:pt>
                <c:pt idx="33">
                  <c:v>46674</c:v>
                </c:pt>
                <c:pt idx="34">
                  <c:v>46688</c:v>
                </c:pt>
                <c:pt idx="35">
                  <c:v>46688</c:v>
                </c:pt>
                <c:pt idx="36">
                  <c:v>46820</c:v>
                </c:pt>
                <c:pt idx="37">
                  <c:v>46820</c:v>
                </c:pt>
                <c:pt idx="38">
                  <c:v>46860</c:v>
                </c:pt>
                <c:pt idx="39">
                  <c:v>46857</c:v>
                </c:pt>
                <c:pt idx="40">
                  <c:v>46857</c:v>
                </c:pt>
                <c:pt idx="41">
                  <c:v>46743</c:v>
                </c:pt>
                <c:pt idx="42">
                  <c:v>46647</c:v>
                </c:pt>
                <c:pt idx="43">
                  <c:v>46628</c:v>
                </c:pt>
                <c:pt idx="44">
                  <c:v>46591</c:v>
                </c:pt>
                <c:pt idx="45">
                  <c:v>46533</c:v>
                </c:pt>
                <c:pt idx="46">
                  <c:v>46533</c:v>
                </c:pt>
                <c:pt idx="47">
                  <c:v>46561</c:v>
                </c:pt>
                <c:pt idx="48">
                  <c:v>46568</c:v>
                </c:pt>
                <c:pt idx="49">
                  <c:v>46568</c:v>
                </c:pt>
                <c:pt idx="50">
                  <c:v>46568</c:v>
                </c:pt>
                <c:pt idx="51">
                  <c:v>46597</c:v>
                </c:pt>
                <c:pt idx="52">
                  <c:v>46597</c:v>
                </c:pt>
                <c:pt idx="53">
                  <c:v>46568</c:v>
                </c:pt>
                <c:pt idx="54">
                  <c:v>46583</c:v>
                </c:pt>
                <c:pt idx="55">
                  <c:v>46603</c:v>
                </c:pt>
                <c:pt idx="56">
                  <c:v>46603</c:v>
                </c:pt>
                <c:pt idx="57">
                  <c:v>46582</c:v>
                </c:pt>
                <c:pt idx="58">
                  <c:v>46582</c:v>
                </c:pt>
                <c:pt idx="59">
                  <c:v>46575</c:v>
                </c:pt>
                <c:pt idx="60">
                  <c:v>46596</c:v>
                </c:pt>
                <c:pt idx="61">
                  <c:v>46596</c:v>
                </c:pt>
                <c:pt idx="62">
                  <c:v>46633</c:v>
                </c:pt>
                <c:pt idx="63">
                  <c:v>46647</c:v>
                </c:pt>
                <c:pt idx="64">
                  <c:v>46661</c:v>
                </c:pt>
                <c:pt idx="65">
                  <c:v>46661</c:v>
                </c:pt>
              </c:numCache>
            </c:numRef>
          </c:val>
          <c:smooth val="1"/>
          <c:extLst>
            <c:ext xmlns:c16="http://schemas.microsoft.com/office/drawing/2014/chart" uri="{C3380CC4-5D6E-409C-BE32-E72D297353CC}">
              <c16:uniqueId val="{00000003-1854-469D-908A-07698149E106}"/>
            </c:ext>
          </c:extLst>
        </c:ser>
        <c:ser>
          <c:idx val="5"/>
          <c:order val="3"/>
          <c:tx>
            <c:strRef>
              <c:f>'Milestone Data'!$C$63:$E$63</c:f>
              <c:strCache>
                <c:ptCount val="3"/>
                <c:pt idx="0">
                  <c:v>Tunnel BL Installation Complete</c:v>
                </c:pt>
                <c:pt idx="1">
                  <c:v>-</c:v>
                </c:pt>
                <c:pt idx="2">
                  <c:v>12177</c:v>
                </c:pt>
              </c:strCache>
            </c:strRef>
          </c:tx>
          <c:spPr>
            <a:ln w="19050" cap="rnd" cmpd="sng" algn="ctr">
              <a:solidFill>
                <a:schemeClr val="accent4"/>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Data'!$BH$63:$DU$63</c:f>
              <c:numCache>
                <c:formatCode>yyyy\-mm\-dd;@</c:formatCode>
                <c:ptCount val="66"/>
                <c:pt idx="0">
                  <c:v>45919</c:v>
                </c:pt>
                <c:pt idx="1">
                  <c:v>45919</c:v>
                </c:pt>
                <c:pt idx="2">
                  <c:v>45919</c:v>
                </c:pt>
                <c:pt idx="3">
                  <c:v>45919</c:v>
                </c:pt>
                <c:pt idx="4">
                  <c:v>45919</c:v>
                </c:pt>
                <c:pt idx="5">
                  <c:v>45919</c:v>
                </c:pt>
                <c:pt idx="6">
                  <c:v>45919</c:v>
                </c:pt>
                <c:pt idx="7">
                  <c:v>45919</c:v>
                </c:pt>
                <c:pt idx="8">
                  <c:v>45919</c:v>
                </c:pt>
                <c:pt idx="9">
                  <c:v>45919</c:v>
                </c:pt>
                <c:pt idx="10">
                  <c:v>45919</c:v>
                </c:pt>
                <c:pt idx="11">
                  <c:v>45974</c:v>
                </c:pt>
                <c:pt idx="12">
                  <c:v>45945</c:v>
                </c:pt>
                <c:pt idx="13">
                  <c:v>45945</c:v>
                </c:pt>
                <c:pt idx="14">
                  <c:v>45974</c:v>
                </c:pt>
                <c:pt idx="15">
                  <c:v>45987</c:v>
                </c:pt>
                <c:pt idx="16">
                  <c:v>45987</c:v>
                </c:pt>
                <c:pt idx="17">
                  <c:v>45987</c:v>
                </c:pt>
                <c:pt idx="18">
                  <c:v>45919</c:v>
                </c:pt>
                <c:pt idx="19">
                  <c:v>45909</c:v>
                </c:pt>
                <c:pt idx="20">
                  <c:v>46104</c:v>
                </c:pt>
                <c:pt idx="21">
                  <c:v>46104</c:v>
                </c:pt>
                <c:pt idx="22">
                  <c:v>46104</c:v>
                </c:pt>
                <c:pt idx="23">
                  <c:v>46115</c:v>
                </c:pt>
                <c:pt idx="24">
                  <c:v>46104</c:v>
                </c:pt>
                <c:pt idx="25">
                  <c:v>46104</c:v>
                </c:pt>
                <c:pt idx="26">
                  <c:v>46104</c:v>
                </c:pt>
                <c:pt idx="27">
                  <c:v>46104</c:v>
                </c:pt>
                <c:pt idx="28">
                  <c:v>46104</c:v>
                </c:pt>
                <c:pt idx="29">
                  <c:v>46104</c:v>
                </c:pt>
                <c:pt idx="30">
                  <c:v>46183</c:v>
                </c:pt>
                <c:pt idx="31">
                  <c:v>46143</c:v>
                </c:pt>
                <c:pt idx="32">
                  <c:v>46143</c:v>
                </c:pt>
                <c:pt idx="33">
                  <c:v>46143</c:v>
                </c:pt>
                <c:pt idx="34">
                  <c:v>46150</c:v>
                </c:pt>
                <c:pt idx="35">
                  <c:v>46150</c:v>
                </c:pt>
                <c:pt idx="36">
                  <c:v>46150</c:v>
                </c:pt>
                <c:pt idx="37">
                  <c:v>46150</c:v>
                </c:pt>
                <c:pt idx="38">
                  <c:v>46150</c:v>
                </c:pt>
                <c:pt idx="39">
                  <c:v>46150</c:v>
                </c:pt>
                <c:pt idx="40">
                  <c:v>46195</c:v>
                </c:pt>
                <c:pt idx="41">
                  <c:v>46150</c:v>
                </c:pt>
                <c:pt idx="42">
                  <c:v>46150</c:v>
                </c:pt>
                <c:pt idx="43">
                  <c:v>46150</c:v>
                </c:pt>
                <c:pt idx="44">
                  <c:v>46149</c:v>
                </c:pt>
                <c:pt idx="45">
                  <c:v>46149</c:v>
                </c:pt>
                <c:pt idx="46">
                  <c:v>46157</c:v>
                </c:pt>
                <c:pt idx="47">
                  <c:v>46346</c:v>
                </c:pt>
                <c:pt idx="48">
                  <c:v>46346</c:v>
                </c:pt>
                <c:pt idx="49">
                  <c:v>46381</c:v>
                </c:pt>
                <c:pt idx="50">
                  <c:v>46381</c:v>
                </c:pt>
                <c:pt idx="51">
                  <c:v>46381</c:v>
                </c:pt>
                <c:pt idx="52">
                  <c:v>46358</c:v>
                </c:pt>
                <c:pt idx="53">
                  <c:v>46358</c:v>
                </c:pt>
                <c:pt idx="54">
                  <c:v>46345</c:v>
                </c:pt>
                <c:pt idx="55">
                  <c:v>46359</c:v>
                </c:pt>
                <c:pt idx="56">
                  <c:v>46378</c:v>
                </c:pt>
                <c:pt idx="57">
                  <c:v>46374</c:v>
                </c:pt>
                <c:pt idx="58">
                  <c:v>46374</c:v>
                </c:pt>
                <c:pt idx="59">
                  <c:v>46374</c:v>
                </c:pt>
                <c:pt idx="60">
                  <c:v>46374</c:v>
                </c:pt>
                <c:pt idx="61">
                  <c:v>46374</c:v>
                </c:pt>
                <c:pt idx="62">
                  <c:v>46374</c:v>
                </c:pt>
                <c:pt idx="63">
                  <c:v>46387</c:v>
                </c:pt>
              </c:numCache>
            </c:numRef>
          </c:val>
          <c:smooth val="1"/>
          <c:extLst>
            <c:ext xmlns:c16="http://schemas.microsoft.com/office/drawing/2014/chart" uri="{C3380CC4-5D6E-409C-BE32-E72D297353CC}">
              <c16:uniqueId val="{00000004-1854-469D-908A-07698149E106}"/>
            </c:ext>
          </c:extLst>
        </c:ser>
        <c:ser>
          <c:idx val="4"/>
          <c:order val="4"/>
          <c:tx>
            <c:strRef>
              <c:f>'Milestone Data'!$C$60:$E$60</c:f>
              <c:strCache>
                <c:ptCount val="3"/>
                <c:pt idx="0">
                  <c:v>Tunnel Section BL Electrical Racks Populated</c:v>
                </c:pt>
                <c:pt idx="1">
                  <c:v>-</c:v>
                </c:pt>
                <c:pt idx="2">
                  <c:v>11989</c:v>
                </c:pt>
              </c:strCache>
            </c:strRef>
          </c:tx>
          <c:spPr>
            <a:ln w="19050" cap="rnd" cmpd="sng" algn="ctr">
              <a:solidFill>
                <a:srgbClr val="00B050"/>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Data'!$BH$60:$DU$60</c:f>
              <c:numCache>
                <c:formatCode>yyyy\-mm\-dd;@</c:formatCode>
                <c:ptCount val="66"/>
                <c:pt idx="0">
                  <c:v>45422</c:v>
                </c:pt>
                <c:pt idx="1">
                  <c:v>45421</c:v>
                </c:pt>
                <c:pt idx="2">
                  <c:v>45414</c:v>
                </c:pt>
                <c:pt idx="3">
                  <c:v>45419</c:v>
                </c:pt>
                <c:pt idx="4">
                  <c:v>45414</c:v>
                </c:pt>
                <c:pt idx="5">
                  <c:v>45419</c:v>
                </c:pt>
                <c:pt idx="6">
                  <c:v>45422</c:v>
                </c:pt>
                <c:pt idx="7">
                  <c:v>45422</c:v>
                </c:pt>
                <c:pt idx="8">
                  <c:v>45422</c:v>
                </c:pt>
                <c:pt idx="9">
                  <c:v>45422</c:v>
                </c:pt>
                <c:pt idx="10">
                  <c:v>45429</c:v>
                </c:pt>
                <c:pt idx="11">
                  <c:v>45457</c:v>
                </c:pt>
                <c:pt idx="12">
                  <c:v>45434</c:v>
                </c:pt>
                <c:pt idx="13">
                  <c:v>45434</c:v>
                </c:pt>
                <c:pt idx="14">
                  <c:v>45428</c:v>
                </c:pt>
                <c:pt idx="15">
                  <c:v>45478</c:v>
                </c:pt>
                <c:pt idx="16">
                  <c:v>45477</c:v>
                </c:pt>
                <c:pt idx="17">
                  <c:v>45492</c:v>
                </c:pt>
                <c:pt idx="18">
                  <c:v>45490</c:v>
                </c:pt>
                <c:pt idx="19">
                  <c:v>45456</c:v>
                </c:pt>
                <c:pt idx="20">
                  <c:v>45511</c:v>
                </c:pt>
                <c:pt idx="21">
                  <c:v>45511</c:v>
                </c:pt>
                <c:pt idx="22">
                  <c:v>45513</c:v>
                </c:pt>
                <c:pt idx="23">
                  <c:v>45538</c:v>
                </c:pt>
                <c:pt idx="24">
                  <c:v>45538</c:v>
                </c:pt>
                <c:pt idx="25">
                  <c:v>45594</c:v>
                </c:pt>
                <c:pt idx="26">
                  <c:v>45594</c:v>
                </c:pt>
                <c:pt idx="27">
                  <c:v>45659</c:v>
                </c:pt>
                <c:pt idx="28">
                  <c:v>45642</c:v>
                </c:pt>
                <c:pt idx="29">
                  <c:v>45649</c:v>
                </c:pt>
                <c:pt idx="30">
                  <c:v>45755</c:v>
                </c:pt>
                <c:pt idx="31">
                  <c:v>45772</c:v>
                </c:pt>
                <c:pt idx="32">
                  <c:v>45803</c:v>
                </c:pt>
                <c:pt idx="33">
                  <c:v>45820</c:v>
                </c:pt>
                <c:pt idx="34">
                  <c:v>45834</c:v>
                </c:pt>
                <c:pt idx="35">
                  <c:v>45834</c:v>
                </c:pt>
                <c:pt idx="36">
                  <c:v>45973</c:v>
                </c:pt>
                <c:pt idx="37">
                  <c:v>45973</c:v>
                </c:pt>
                <c:pt idx="38">
                  <c:v>45926</c:v>
                </c:pt>
                <c:pt idx="39">
                  <c:v>45950</c:v>
                </c:pt>
                <c:pt idx="40">
                  <c:v>45950</c:v>
                </c:pt>
                <c:pt idx="41">
                  <c:v>45950</c:v>
                </c:pt>
                <c:pt idx="42">
                  <c:v>45968</c:v>
                </c:pt>
                <c:pt idx="43">
                  <c:v>45968</c:v>
                </c:pt>
                <c:pt idx="44">
                  <c:v>46062</c:v>
                </c:pt>
                <c:pt idx="45">
                  <c:v>45993</c:v>
                </c:pt>
                <c:pt idx="46">
                  <c:v>45814</c:v>
                </c:pt>
                <c:pt idx="47">
                  <c:v>45888</c:v>
                </c:pt>
                <c:pt idx="48">
                  <c:v>45888</c:v>
                </c:pt>
                <c:pt idx="49">
                  <c:v>45888</c:v>
                </c:pt>
                <c:pt idx="50">
                  <c:v>45888</c:v>
                </c:pt>
                <c:pt idx="51">
                  <c:v>45951</c:v>
                </c:pt>
                <c:pt idx="52">
                  <c:v>45951</c:v>
                </c:pt>
                <c:pt idx="53">
                  <c:v>45951</c:v>
                </c:pt>
                <c:pt idx="54">
                  <c:v>45951</c:v>
                </c:pt>
                <c:pt idx="55">
                  <c:v>46010</c:v>
                </c:pt>
              </c:numCache>
            </c:numRef>
          </c:val>
          <c:smooth val="1"/>
          <c:extLst>
            <c:ext xmlns:c16="http://schemas.microsoft.com/office/drawing/2014/chart" uri="{C3380CC4-5D6E-409C-BE32-E72D297353CC}">
              <c16:uniqueId val="{00000005-1854-469D-908A-07698149E106}"/>
            </c:ext>
          </c:extLst>
        </c:ser>
        <c:ser>
          <c:idx val="2"/>
          <c:order val="6"/>
          <c:tx>
            <c:strRef>
              <c:f>'Milestone Data'!$C$55:$E$55</c:f>
              <c:strCache>
                <c:ptCount val="3"/>
                <c:pt idx="0">
                  <c:v>Tunnel BL Design review</c:v>
                </c:pt>
                <c:pt idx="1">
                  <c:v>-</c:v>
                </c:pt>
                <c:pt idx="2">
                  <c:v>11605</c:v>
                </c:pt>
              </c:strCache>
            </c:strRef>
          </c:tx>
          <c:spPr>
            <a:ln w="19050" cap="rnd" cmpd="sng" algn="ctr">
              <a:solidFill>
                <a:srgbClr val="00B050"/>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Data'!$BH$55:$DU$55</c:f>
              <c:numCache>
                <c:formatCode>yyyy\-mm\-dd;@</c:formatCode>
                <c:ptCount val="66"/>
                <c:pt idx="0">
                  <c:v>44938</c:v>
                </c:pt>
                <c:pt idx="1">
                  <c:v>44938</c:v>
                </c:pt>
                <c:pt idx="2">
                  <c:v>44952</c:v>
                </c:pt>
                <c:pt idx="3">
                  <c:v>44952</c:v>
                </c:pt>
                <c:pt idx="4">
                  <c:v>44985</c:v>
                </c:pt>
                <c:pt idx="5">
                  <c:v>44985</c:v>
                </c:pt>
                <c:pt idx="6">
                  <c:v>44985</c:v>
                </c:pt>
                <c:pt idx="7">
                  <c:v>45057</c:v>
                </c:pt>
                <c:pt idx="8">
                  <c:v>45146</c:v>
                </c:pt>
                <c:pt idx="9">
                  <c:v>45146</c:v>
                </c:pt>
                <c:pt idx="10">
                  <c:v>45146</c:v>
                </c:pt>
                <c:pt idx="11">
                  <c:v>45202</c:v>
                </c:pt>
                <c:pt idx="12">
                  <c:v>45174</c:v>
                </c:pt>
                <c:pt idx="13">
                  <c:v>45174</c:v>
                </c:pt>
                <c:pt idx="14">
                  <c:v>45202</c:v>
                </c:pt>
                <c:pt idx="15">
                  <c:v>45216</c:v>
                </c:pt>
                <c:pt idx="16">
                  <c:v>45216</c:v>
                </c:pt>
                <c:pt idx="17">
                  <c:v>45216</c:v>
                </c:pt>
                <c:pt idx="18">
                  <c:v>45216</c:v>
                </c:pt>
                <c:pt idx="19">
                  <c:v>45190</c:v>
                </c:pt>
                <c:pt idx="20">
                  <c:v>45420</c:v>
                </c:pt>
                <c:pt idx="21">
                  <c:v>45420</c:v>
                </c:pt>
                <c:pt idx="22">
                  <c:v>45420</c:v>
                </c:pt>
                <c:pt idx="23">
                  <c:v>45434</c:v>
                </c:pt>
                <c:pt idx="24">
                  <c:v>45420</c:v>
                </c:pt>
                <c:pt idx="25">
                  <c:v>45420</c:v>
                </c:pt>
                <c:pt idx="26">
                  <c:v>45420</c:v>
                </c:pt>
                <c:pt idx="27">
                  <c:v>45420</c:v>
                </c:pt>
                <c:pt idx="28">
                  <c:v>45420</c:v>
                </c:pt>
                <c:pt idx="29">
                  <c:v>45420</c:v>
                </c:pt>
                <c:pt idx="30">
                  <c:v>45604</c:v>
                </c:pt>
                <c:pt idx="31">
                  <c:v>45604</c:v>
                </c:pt>
                <c:pt idx="32">
                  <c:v>45604</c:v>
                </c:pt>
                <c:pt idx="33">
                  <c:v>45604</c:v>
                </c:pt>
                <c:pt idx="34">
                  <c:v>45604</c:v>
                </c:pt>
                <c:pt idx="35">
                  <c:v>45604</c:v>
                </c:pt>
                <c:pt idx="36">
                  <c:v>45604</c:v>
                </c:pt>
                <c:pt idx="37">
                  <c:v>45604</c:v>
                </c:pt>
                <c:pt idx="38">
                  <c:v>45709</c:v>
                </c:pt>
                <c:pt idx="39">
                  <c:v>45679</c:v>
                </c:pt>
                <c:pt idx="40">
                  <c:v>45679</c:v>
                </c:pt>
                <c:pt idx="41">
                  <c:v>45686</c:v>
                </c:pt>
                <c:pt idx="42">
                  <c:v>45686</c:v>
                </c:pt>
                <c:pt idx="43">
                  <c:v>45686</c:v>
                </c:pt>
                <c:pt idx="44">
                  <c:v>45674</c:v>
                </c:pt>
              </c:numCache>
            </c:numRef>
          </c:val>
          <c:smooth val="1"/>
          <c:extLst>
            <c:ext xmlns:c16="http://schemas.microsoft.com/office/drawing/2014/chart" uri="{C3380CC4-5D6E-409C-BE32-E72D297353CC}">
              <c16:uniqueId val="{00000006-1854-469D-908A-07698149E106}"/>
            </c:ext>
          </c:extLst>
        </c:ser>
        <c:ser>
          <c:idx val="3"/>
          <c:order val="7"/>
          <c:tx>
            <c:strRef>
              <c:f>'Milestone Data'!$C$62:$E$62</c:f>
              <c:strCache>
                <c:ptCount val="3"/>
                <c:pt idx="0">
                  <c:v>BL4N SD 2024 complete</c:v>
                </c:pt>
                <c:pt idx="1">
                  <c:v>-</c:v>
                </c:pt>
                <c:pt idx="2">
                  <c:v>11971</c:v>
                </c:pt>
              </c:strCache>
            </c:strRef>
          </c:tx>
          <c:spPr>
            <a:ln w="19050" cap="rnd" cmpd="sng" algn="ctr">
              <a:solidFill>
                <a:srgbClr val="00B050"/>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Data'!$BH$62:$DU$62</c:f>
              <c:numCache>
                <c:formatCode>yyyy\-mm\-dd;@</c:formatCode>
                <c:ptCount val="66"/>
                <c:pt idx="0">
                  <c:v>45377</c:v>
                </c:pt>
                <c:pt idx="1">
                  <c:v>45377</c:v>
                </c:pt>
                <c:pt idx="2">
                  <c:v>45377</c:v>
                </c:pt>
                <c:pt idx="3">
                  <c:v>45377</c:v>
                </c:pt>
                <c:pt idx="4">
                  <c:v>45377</c:v>
                </c:pt>
                <c:pt idx="5">
                  <c:v>45377</c:v>
                </c:pt>
                <c:pt idx="6">
                  <c:v>45377</c:v>
                </c:pt>
                <c:pt idx="7">
                  <c:v>45377</c:v>
                </c:pt>
                <c:pt idx="8">
                  <c:v>45377</c:v>
                </c:pt>
                <c:pt idx="9">
                  <c:v>45377</c:v>
                </c:pt>
                <c:pt idx="10">
                  <c:v>45377</c:v>
                </c:pt>
                <c:pt idx="11">
                  <c:v>45377</c:v>
                </c:pt>
                <c:pt idx="12">
                  <c:v>45377</c:v>
                </c:pt>
                <c:pt idx="13">
                  <c:v>45377</c:v>
                </c:pt>
                <c:pt idx="14">
                  <c:v>45377</c:v>
                </c:pt>
                <c:pt idx="15">
                  <c:v>45377</c:v>
                </c:pt>
                <c:pt idx="16">
                  <c:v>45377</c:v>
                </c:pt>
                <c:pt idx="17">
                  <c:v>45377</c:v>
                </c:pt>
                <c:pt idx="18">
                  <c:v>45377</c:v>
                </c:pt>
                <c:pt idx="19">
                  <c:v>45373</c:v>
                </c:pt>
                <c:pt idx="20">
                  <c:v>45377</c:v>
                </c:pt>
                <c:pt idx="21">
                  <c:v>45377</c:v>
                </c:pt>
                <c:pt idx="22">
                  <c:v>45377</c:v>
                </c:pt>
                <c:pt idx="23">
                  <c:v>45377</c:v>
                </c:pt>
                <c:pt idx="24">
                  <c:v>45377</c:v>
                </c:pt>
                <c:pt idx="25">
                  <c:v>45377</c:v>
                </c:pt>
                <c:pt idx="26">
                  <c:v>45377</c:v>
                </c:pt>
                <c:pt idx="27">
                  <c:v>45401</c:v>
                </c:pt>
                <c:pt idx="28">
                  <c:v>45401</c:v>
                </c:pt>
                <c:pt idx="29">
                  <c:v>45401</c:v>
                </c:pt>
                <c:pt idx="30">
                  <c:v>45401</c:v>
                </c:pt>
                <c:pt idx="31">
                  <c:v>45401</c:v>
                </c:pt>
                <c:pt idx="32">
                  <c:v>45401</c:v>
                </c:pt>
                <c:pt idx="33">
                  <c:v>45405</c:v>
                </c:pt>
                <c:pt idx="34">
                  <c:v>45432</c:v>
                </c:pt>
                <c:pt idx="35">
                  <c:v>45432</c:v>
                </c:pt>
                <c:pt idx="36">
                  <c:v>45432</c:v>
                </c:pt>
              </c:numCache>
            </c:numRef>
          </c:val>
          <c:smooth val="1"/>
          <c:extLst>
            <c:ext xmlns:c16="http://schemas.microsoft.com/office/drawing/2014/chart" uri="{C3380CC4-5D6E-409C-BE32-E72D297353CC}">
              <c16:uniqueId val="{00000007-1854-469D-908A-07698149E106}"/>
            </c:ext>
          </c:extLst>
        </c:ser>
        <c:ser>
          <c:idx val="7"/>
          <c:order val="8"/>
          <c:tx>
            <c:strRef>
              <c:f>'Milestone Data'!$C$58:$E$58</c:f>
              <c:strCache>
                <c:ptCount val="3"/>
                <c:pt idx="0">
                  <c:v>BL4N SD 23 Complete</c:v>
                </c:pt>
                <c:pt idx="1">
                  <c:v>-</c:v>
                </c:pt>
                <c:pt idx="2">
                  <c:v>12172</c:v>
                </c:pt>
              </c:strCache>
            </c:strRef>
          </c:tx>
          <c:spPr>
            <a:ln w="19050" cap="rnd" cmpd="sng" algn="ctr">
              <a:solidFill>
                <a:srgbClr val="00B050"/>
              </a:solidFill>
              <a:prstDash val="solid"/>
              <a:round/>
            </a:ln>
            <a:effectLst/>
          </c:spPr>
          <c:marker>
            <c:symbol val="none"/>
          </c:marker>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Data'!$BH$58:$DU$58</c:f>
              <c:numCache>
                <c:formatCode>yyyy\-mm\-dd;@</c:formatCode>
                <c:ptCount val="66"/>
                <c:pt idx="0">
                  <c:v>45014</c:v>
                </c:pt>
                <c:pt idx="1">
                  <c:v>45014</c:v>
                </c:pt>
                <c:pt idx="2">
                  <c:v>45014</c:v>
                </c:pt>
                <c:pt idx="3">
                  <c:v>45014</c:v>
                </c:pt>
                <c:pt idx="4">
                  <c:v>45014</c:v>
                </c:pt>
                <c:pt idx="5">
                  <c:v>45014</c:v>
                </c:pt>
                <c:pt idx="6">
                  <c:v>45014</c:v>
                </c:pt>
                <c:pt idx="7">
                  <c:v>45014</c:v>
                </c:pt>
                <c:pt idx="8">
                  <c:v>45014</c:v>
                </c:pt>
                <c:pt idx="9">
                  <c:v>45014</c:v>
                </c:pt>
                <c:pt idx="10">
                  <c:v>45014</c:v>
                </c:pt>
                <c:pt idx="11">
                  <c:v>45014</c:v>
                </c:pt>
                <c:pt idx="12">
                  <c:v>45016</c:v>
                </c:pt>
                <c:pt idx="13">
                  <c:v>45016</c:v>
                </c:pt>
                <c:pt idx="14">
                  <c:v>45013</c:v>
                </c:pt>
                <c:pt idx="15">
                  <c:v>45013</c:v>
                </c:pt>
                <c:pt idx="16">
                  <c:v>45016</c:v>
                </c:pt>
                <c:pt idx="17">
                  <c:v>45016</c:v>
                </c:pt>
                <c:pt idx="18">
                  <c:v>45016</c:v>
                </c:pt>
                <c:pt idx="19">
                  <c:v>45016</c:v>
                </c:pt>
                <c:pt idx="20">
                  <c:v>45013</c:v>
                </c:pt>
                <c:pt idx="21">
                  <c:v>45013</c:v>
                </c:pt>
                <c:pt idx="22">
                  <c:v>45016</c:v>
                </c:pt>
                <c:pt idx="23">
                  <c:v>45016</c:v>
                </c:pt>
              </c:numCache>
            </c:numRef>
          </c:val>
          <c:smooth val="1"/>
          <c:extLst>
            <c:ext xmlns:c16="http://schemas.microsoft.com/office/drawing/2014/chart" uri="{C3380CC4-5D6E-409C-BE32-E72D297353CC}">
              <c16:uniqueId val="{00000008-1854-469D-908A-07698149E106}"/>
            </c:ext>
          </c:extLst>
        </c:ser>
        <c:ser>
          <c:idx val="8"/>
          <c:order val="9"/>
          <c:tx>
            <c:strRef>
              <c:f>'Milestone Data'!$C$59:$E$59</c:f>
              <c:strCache>
                <c:ptCount val="3"/>
                <c:pt idx="0">
                  <c:v>Ex4 Probe Tested in Cyclotron</c:v>
                </c:pt>
                <c:pt idx="1">
                  <c:v>-</c:v>
                </c:pt>
                <c:pt idx="2">
                  <c:v>13688</c:v>
                </c:pt>
              </c:strCache>
            </c:strRef>
          </c:tx>
          <c:spPr>
            <a:ln w="19050" cap="rnd" cmpd="sng" algn="ctr">
              <a:solidFill>
                <a:srgbClr val="00B050"/>
              </a:solidFill>
              <a:prstDash val="solid"/>
              <a:round/>
            </a:ln>
            <a:effectLst/>
          </c:spPr>
          <c:marker>
            <c:symbol val="none"/>
          </c:marker>
          <c:dPt>
            <c:idx val="10"/>
            <c:bubble3D val="0"/>
            <c:extLst>
              <c:ext xmlns:c16="http://schemas.microsoft.com/office/drawing/2014/chart" uri="{C3380CC4-5D6E-409C-BE32-E72D297353CC}">
                <c16:uniqueId val="{00000009-1854-469D-908A-07698149E106}"/>
              </c:ext>
            </c:extLst>
          </c:dPt>
          <c:dPt>
            <c:idx val="11"/>
            <c:bubble3D val="0"/>
            <c:extLst>
              <c:ext xmlns:c16="http://schemas.microsoft.com/office/drawing/2014/chart" uri="{C3380CC4-5D6E-409C-BE32-E72D297353CC}">
                <c16:uniqueId val="{0000000A-1854-469D-908A-07698149E106}"/>
              </c:ext>
            </c:extLst>
          </c:dPt>
          <c:dPt>
            <c:idx val="12"/>
            <c:bubble3D val="0"/>
            <c:extLst>
              <c:ext xmlns:c16="http://schemas.microsoft.com/office/drawing/2014/chart" uri="{C3380CC4-5D6E-409C-BE32-E72D297353CC}">
                <c16:uniqueId val="{0000000B-1854-469D-908A-07698149E106}"/>
              </c:ext>
            </c:extLst>
          </c:dPt>
          <c:cat>
            <c:numRef>
              <c:f>'Milestone Data'!$BH$3:$DU$3</c:f>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f>'Milestone Data'!$BH$59:$DU$59</c:f>
              <c:numCache>
                <c:formatCode>General</c:formatCode>
                <c:ptCount val="66"/>
                <c:pt idx="9" formatCode="yyyy\-mm\-dd;@">
                  <c:v>44652</c:v>
                </c:pt>
                <c:pt idx="10" formatCode="yyyy\-mm\-dd;@">
                  <c:v>44652</c:v>
                </c:pt>
                <c:pt idx="11" formatCode="yyyy\-mm\-dd;@">
                  <c:v>44677</c:v>
                </c:pt>
                <c:pt idx="12" formatCode="yyyy\-mm\-dd;@">
                  <c:v>44681</c:v>
                </c:pt>
              </c:numCache>
            </c:numRef>
          </c:val>
          <c:smooth val="1"/>
          <c:extLst>
            <c:ext xmlns:c16="http://schemas.microsoft.com/office/drawing/2014/chart" uri="{C3380CC4-5D6E-409C-BE32-E72D297353CC}">
              <c16:uniqueId val="{0000000C-1854-469D-908A-07698149E106}"/>
            </c:ext>
          </c:extLst>
        </c:ser>
        <c:ser>
          <c:idx val="10"/>
          <c:order val="10"/>
          <c:tx>
            <c:strRef>
              <c:f>'Milestone Data'!$C$76:$E$76</c:f>
              <c:strCache>
                <c:ptCount val="3"/>
                <c:pt idx="0">
                  <c:v>ARIEL 1.5 e-line Tunnel Installs complete - ready for testing</c:v>
                </c:pt>
                <c:pt idx="1">
                  <c:v>-</c:v>
                </c:pt>
                <c:pt idx="2">
                  <c:v>15643</c:v>
                </c:pt>
              </c:strCache>
            </c:strRef>
          </c:tx>
          <c:marker>
            <c:symbol val="none"/>
          </c:marker>
          <c:val>
            <c:numRef>
              <c:f>'Milestone Data'!$BH$76:$DU$76</c:f>
              <c:numCache>
                <c:formatCode>General</c:formatCode>
                <c:ptCount val="66"/>
                <c:pt idx="53" formatCode="yyyy\-mm\-dd;@">
                  <c:v>46248</c:v>
                </c:pt>
                <c:pt idx="54" formatCode="yyyy\-mm\-dd;@">
                  <c:v>46199</c:v>
                </c:pt>
                <c:pt idx="55" formatCode="yyyy\-mm\-dd;@">
                  <c:v>46274</c:v>
                </c:pt>
                <c:pt idx="56" formatCode="yyyy\-mm\-dd;@">
                  <c:v>46300</c:v>
                </c:pt>
                <c:pt idx="57" formatCode="yyyy\-mm\-dd;@">
                  <c:v>46358</c:v>
                </c:pt>
                <c:pt idx="58" formatCode="yyyy\-mm\-dd;@">
                  <c:v>46358</c:v>
                </c:pt>
                <c:pt idx="59" formatCode="yyyy\-mm\-dd;@">
                  <c:v>46358</c:v>
                </c:pt>
                <c:pt idx="60" formatCode="yyyy\-mm\-dd;@">
                  <c:v>46401</c:v>
                </c:pt>
                <c:pt idx="61" formatCode="yyyy\-mm\-dd;@">
                  <c:v>46401</c:v>
                </c:pt>
                <c:pt idx="62" formatCode="yyyy\-mm\-dd;@">
                  <c:v>46402</c:v>
                </c:pt>
                <c:pt idx="63" formatCode="yyyy\-mm\-dd;@">
                  <c:v>46462</c:v>
                </c:pt>
                <c:pt idx="64" formatCode="yyyy\-mm\-dd;@">
                  <c:v>46437</c:v>
                </c:pt>
                <c:pt idx="65" formatCode="yyyy\-mm\-dd;@">
                  <c:v>46465</c:v>
                </c:pt>
              </c:numCache>
            </c:numRef>
          </c:val>
          <c:smooth val="0"/>
          <c:extLst>
            <c:ext xmlns:c16="http://schemas.microsoft.com/office/drawing/2014/chart" uri="{C3380CC4-5D6E-409C-BE32-E72D297353CC}">
              <c16:uniqueId val="{0000000D-1854-469D-908A-07698149E106}"/>
            </c:ext>
          </c:extLst>
        </c:ser>
        <c:ser>
          <c:idx val="11"/>
          <c:order val="11"/>
          <c:tx>
            <c:strRef>
              <c:f>'Milestone Data'!$C$77:$E$77</c:f>
              <c:strCache>
                <c:ptCount val="3"/>
                <c:pt idx="0">
                  <c:v>e-line beamline Gate 4A Ready for Commissioning</c:v>
                </c:pt>
                <c:pt idx="1">
                  <c:v>-</c:v>
                </c:pt>
                <c:pt idx="2">
                  <c:v>10842</c:v>
                </c:pt>
              </c:strCache>
            </c:strRef>
          </c:tx>
          <c:spPr>
            <a:ln>
              <a:solidFill>
                <a:srgbClr val="7030A0"/>
              </a:solidFill>
            </a:ln>
          </c:spPr>
          <c:marker>
            <c:symbol val="none"/>
          </c:marker>
          <c:val>
            <c:numRef>
              <c:f>'Milestone Data'!$BH$77:$DU$77</c:f>
              <c:numCache>
                <c:formatCode>yyyy\-mm\-dd;@</c:formatCode>
                <c:ptCount val="66"/>
                <c:pt idx="0">
                  <c:v>45427</c:v>
                </c:pt>
                <c:pt idx="1">
                  <c:v>45426</c:v>
                </c:pt>
                <c:pt idx="2">
                  <c:v>45419</c:v>
                </c:pt>
                <c:pt idx="3">
                  <c:v>45422</c:v>
                </c:pt>
                <c:pt idx="4">
                  <c:v>45419</c:v>
                </c:pt>
                <c:pt idx="5">
                  <c:v>45422</c:v>
                </c:pt>
                <c:pt idx="6">
                  <c:v>45427</c:v>
                </c:pt>
                <c:pt idx="7">
                  <c:v>45427</c:v>
                </c:pt>
                <c:pt idx="8">
                  <c:v>45427</c:v>
                </c:pt>
                <c:pt idx="9">
                  <c:v>45427</c:v>
                </c:pt>
                <c:pt idx="10">
                  <c:v>45435</c:v>
                </c:pt>
                <c:pt idx="11">
                  <c:v>45635</c:v>
                </c:pt>
                <c:pt idx="12">
                  <c:v>45610</c:v>
                </c:pt>
                <c:pt idx="13">
                  <c:v>45610</c:v>
                </c:pt>
                <c:pt idx="14">
                  <c:v>45604</c:v>
                </c:pt>
                <c:pt idx="15">
                  <c:v>45663</c:v>
                </c:pt>
                <c:pt idx="16">
                  <c:v>45660</c:v>
                </c:pt>
                <c:pt idx="17">
                  <c:v>45699</c:v>
                </c:pt>
                <c:pt idx="18">
                  <c:v>45652</c:v>
                </c:pt>
                <c:pt idx="19">
                  <c:v>45652</c:v>
                </c:pt>
                <c:pt idx="20">
                  <c:v>45693</c:v>
                </c:pt>
                <c:pt idx="21">
                  <c:v>45693</c:v>
                </c:pt>
                <c:pt idx="22">
                  <c:v>45695</c:v>
                </c:pt>
                <c:pt idx="23">
                  <c:v>45720</c:v>
                </c:pt>
                <c:pt idx="24">
                  <c:v>45742</c:v>
                </c:pt>
                <c:pt idx="25">
                  <c:v>45779</c:v>
                </c:pt>
                <c:pt idx="26">
                  <c:v>45779</c:v>
                </c:pt>
                <c:pt idx="27">
                  <c:v>45834</c:v>
                </c:pt>
                <c:pt idx="28">
                  <c:v>45859</c:v>
                </c:pt>
                <c:pt idx="29">
                  <c:v>45840</c:v>
                </c:pt>
                <c:pt idx="30">
                  <c:v>45932</c:v>
                </c:pt>
                <c:pt idx="31">
                  <c:v>45950</c:v>
                </c:pt>
                <c:pt idx="32">
                  <c:v>45979</c:v>
                </c:pt>
                <c:pt idx="33">
                  <c:v>45996</c:v>
                </c:pt>
                <c:pt idx="34">
                  <c:v>46010</c:v>
                </c:pt>
                <c:pt idx="35">
                  <c:v>46010</c:v>
                </c:pt>
                <c:pt idx="36">
                  <c:v>46153</c:v>
                </c:pt>
                <c:pt idx="37">
                  <c:v>46153</c:v>
                </c:pt>
                <c:pt idx="38">
                  <c:v>46191</c:v>
                </c:pt>
                <c:pt idx="39">
                  <c:v>46190</c:v>
                </c:pt>
                <c:pt idx="40">
                  <c:v>46190</c:v>
                </c:pt>
                <c:pt idx="41">
                  <c:v>46191</c:v>
                </c:pt>
                <c:pt idx="42">
                  <c:v>46357</c:v>
                </c:pt>
                <c:pt idx="43">
                  <c:v>46357</c:v>
                </c:pt>
                <c:pt idx="44">
                  <c:v>46357</c:v>
                </c:pt>
                <c:pt idx="45">
                  <c:v>46339</c:v>
                </c:pt>
                <c:pt idx="46">
                  <c:v>46339</c:v>
                </c:pt>
                <c:pt idx="47">
                  <c:v>46339</c:v>
                </c:pt>
                <c:pt idx="48">
                  <c:v>46339</c:v>
                </c:pt>
                <c:pt idx="49">
                  <c:v>46339</c:v>
                </c:pt>
                <c:pt idx="50">
                  <c:v>46393</c:v>
                </c:pt>
                <c:pt idx="51">
                  <c:v>46414</c:v>
                </c:pt>
                <c:pt idx="52">
                  <c:v>46365</c:v>
                </c:pt>
                <c:pt idx="53">
                  <c:v>46351</c:v>
                </c:pt>
                <c:pt idx="54">
                  <c:v>46401</c:v>
                </c:pt>
                <c:pt idx="55">
                  <c:v>46401</c:v>
                </c:pt>
                <c:pt idx="56">
                  <c:v>46449</c:v>
                </c:pt>
                <c:pt idx="57">
                  <c:v>46449</c:v>
                </c:pt>
                <c:pt idx="58">
                  <c:v>46441</c:v>
                </c:pt>
                <c:pt idx="59">
                  <c:v>46441</c:v>
                </c:pt>
                <c:pt idx="60">
                  <c:v>46441</c:v>
                </c:pt>
                <c:pt idx="61">
                  <c:v>46444</c:v>
                </c:pt>
                <c:pt idx="62">
                  <c:v>46465</c:v>
                </c:pt>
                <c:pt idx="63">
                  <c:v>46500</c:v>
                </c:pt>
                <c:pt idx="64">
                  <c:v>46458</c:v>
                </c:pt>
                <c:pt idx="65">
                  <c:v>46503</c:v>
                </c:pt>
              </c:numCache>
            </c:numRef>
          </c:val>
          <c:smooth val="1"/>
          <c:extLst>
            <c:ext xmlns:c16="http://schemas.microsoft.com/office/drawing/2014/chart" uri="{C3380CC4-5D6E-409C-BE32-E72D297353CC}">
              <c16:uniqueId val="{0000000E-1854-469D-908A-07698149E106}"/>
            </c:ext>
          </c:extLst>
        </c:ser>
        <c:dLbls>
          <c:showLegendKey val="0"/>
          <c:showVal val="0"/>
          <c:showCatName val="0"/>
          <c:showSerName val="0"/>
          <c:showPercent val="0"/>
          <c:showBubbleSize val="0"/>
        </c:dLbls>
        <c:marker val="1"/>
        <c:smooth val="0"/>
        <c:axId val="176488832"/>
        <c:axId val="176490752"/>
        <c:extLst>
          <c:ext xmlns:c15="http://schemas.microsoft.com/office/drawing/2012/chart" uri="{02D57815-91ED-43cb-92C2-25804820EDAC}">
            <c15:filteredLineSeries>
              <c15:ser>
                <c:idx val="6"/>
                <c:order val="5"/>
                <c:tx>
                  <c:strRef>
                    <c:extLst>
                      <c:ext uri="{02D57815-91ED-43cb-92C2-25804820EDAC}">
                        <c15:formulaRef>
                          <c15:sqref>'Milestone Data'!$C$57:$E$57</c15:sqref>
                        </c15:formulaRef>
                      </c:ext>
                    </c:extLst>
                    <c:strCache>
                      <c:ptCount val="3"/>
                      <c:pt idx="0">
                        <c:v>Control system design outputs released</c:v>
                      </c:pt>
                      <c:pt idx="1">
                        <c:v>-</c:v>
                      </c:pt>
                      <c:pt idx="2">
                        <c:v>11781</c:v>
                      </c:pt>
                    </c:strCache>
                  </c:strRef>
                </c:tx>
                <c:spPr>
                  <a:ln w="19050" cap="rnd" cmpd="sng" algn="ctr">
                    <a:solidFill>
                      <a:schemeClr val="accent1">
                        <a:lumMod val="60000"/>
                      </a:schemeClr>
                    </a:solidFill>
                    <a:prstDash val="solid"/>
                    <a:round/>
                  </a:ln>
                  <a:effectLst/>
                </c:spPr>
                <c:marker>
                  <c:symbol val="none"/>
                </c:marker>
                <c:cat>
                  <c:numRef>
                    <c:extLst>
                      <c:ext uri="{02D57815-91ED-43cb-92C2-25804820EDAC}">
                        <c15:formulaRef>
                          <c15:sqref>'Milestone Data'!$BH$3:$DU$3</c15:sqref>
                        </c15:formulaRef>
                      </c:ext>
                    </c:extLst>
                    <c:numCache>
                      <c:formatCode>yyyy\-mm\-dd;@</c:formatCode>
                      <c:ptCount val="66"/>
                      <c:pt idx="0">
                        <c:v>44316</c:v>
                      </c:pt>
                      <c:pt idx="1">
                        <c:v>44347</c:v>
                      </c:pt>
                      <c:pt idx="2">
                        <c:v>44377</c:v>
                      </c:pt>
                      <c:pt idx="3">
                        <c:v>44408</c:v>
                      </c:pt>
                      <c:pt idx="4">
                        <c:v>44439</c:v>
                      </c:pt>
                      <c:pt idx="5">
                        <c:v>44469</c:v>
                      </c:pt>
                      <c:pt idx="6">
                        <c:v>44500</c:v>
                      </c:pt>
                      <c:pt idx="7">
                        <c:v>44530</c:v>
                      </c:pt>
                      <c:pt idx="8">
                        <c:v>44561</c:v>
                      </c:pt>
                      <c:pt idx="9">
                        <c:v>44592</c:v>
                      </c:pt>
                      <c:pt idx="10">
                        <c:v>44620</c:v>
                      </c:pt>
                      <c:pt idx="11">
                        <c:v>44651</c:v>
                      </c:pt>
                      <c:pt idx="12">
                        <c:v>44681</c:v>
                      </c:pt>
                      <c:pt idx="13">
                        <c:v>44712</c:v>
                      </c:pt>
                      <c:pt idx="14">
                        <c:v>44742</c:v>
                      </c:pt>
                      <c:pt idx="15">
                        <c:v>44773</c:v>
                      </c:pt>
                      <c:pt idx="16">
                        <c:v>44804</c:v>
                      </c:pt>
                      <c:pt idx="17">
                        <c:v>44834</c:v>
                      </c:pt>
                      <c:pt idx="18">
                        <c:v>44865</c:v>
                      </c:pt>
                      <c:pt idx="19">
                        <c:v>44895</c:v>
                      </c:pt>
                      <c:pt idx="20">
                        <c:v>44926</c:v>
                      </c:pt>
                      <c:pt idx="21">
                        <c:v>44957</c:v>
                      </c:pt>
                      <c:pt idx="22">
                        <c:v>44985</c:v>
                      </c:pt>
                      <c:pt idx="23">
                        <c:v>45016</c:v>
                      </c:pt>
                      <c:pt idx="24">
                        <c:v>45046</c:v>
                      </c:pt>
                      <c:pt idx="25">
                        <c:v>45077</c:v>
                      </c:pt>
                      <c:pt idx="26">
                        <c:v>45107</c:v>
                      </c:pt>
                      <c:pt idx="27">
                        <c:v>45138</c:v>
                      </c:pt>
                      <c:pt idx="28">
                        <c:v>45169</c:v>
                      </c:pt>
                      <c:pt idx="29">
                        <c:v>45199</c:v>
                      </c:pt>
                      <c:pt idx="30">
                        <c:v>45230</c:v>
                      </c:pt>
                      <c:pt idx="31">
                        <c:v>45260</c:v>
                      </c:pt>
                      <c:pt idx="32">
                        <c:v>45291</c:v>
                      </c:pt>
                      <c:pt idx="33">
                        <c:v>45322</c:v>
                      </c:pt>
                      <c:pt idx="34">
                        <c:v>45351</c:v>
                      </c:pt>
                      <c:pt idx="35">
                        <c:v>45382</c:v>
                      </c:pt>
                      <c:pt idx="36">
                        <c:v>45412</c:v>
                      </c:pt>
                      <c:pt idx="37">
                        <c:v>45443</c:v>
                      </c:pt>
                      <c:pt idx="38">
                        <c:v>45473</c:v>
                      </c:pt>
                      <c:pt idx="39">
                        <c:v>45504</c:v>
                      </c:pt>
                      <c:pt idx="40">
                        <c:v>45535</c:v>
                      </c:pt>
                      <c:pt idx="41">
                        <c:v>45565</c:v>
                      </c:pt>
                      <c:pt idx="42">
                        <c:v>45596</c:v>
                      </c:pt>
                      <c:pt idx="43">
                        <c:v>45626</c:v>
                      </c:pt>
                      <c:pt idx="44">
                        <c:v>45657</c:v>
                      </c:pt>
                      <c:pt idx="45">
                        <c:v>45688</c:v>
                      </c:pt>
                      <c:pt idx="46">
                        <c:v>45716</c:v>
                      </c:pt>
                      <c:pt idx="47">
                        <c:v>45747</c:v>
                      </c:pt>
                      <c:pt idx="48">
                        <c:v>45777</c:v>
                      </c:pt>
                      <c:pt idx="49">
                        <c:v>45808</c:v>
                      </c:pt>
                      <c:pt idx="50">
                        <c:v>45838</c:v>
                      </c:pt>
                      <c:pt idx="51">
                        <c:v>45869</c:v>
                      </c:pt>
                      <c:pt idx="52">
                        <c:v>45900</c:v>
                      </c:pt>
                      <c:pt idx="53">
                        <c:v>45930</c:v>
                      </c:pt>
                      <c:pt idx="54">
                        <c:v>45961</c:v>
                      </c:pt>
                      <c:pt idx="55">
                        <c:v>45991</c:v>
                      </c:pt>
                      <c:pt idx="56">
                        <c:v>46022</c:v>
                      </c:pt>
                      <c:pt idx="57">
                        <c:v>46053</c:v>
                      </c:pt>
                      <c:pt idx="58">
                        <c:v>46081</c:v>
                      </c:pt>
                      <c:pt idx="59">
                        <c:v>46112</c:v>
                      </c:pt>
                      <c:pt idx="60">
                        <c:v>46142</c:v>
                      </c:pt>
                      <c:pt idx="61">
                        <c:v>46173</c:v>
                      </c:pt>
                      <c:pt idx="62">
                        <c:v>46203</c:v>
                      </c:pt>
                      <c:pt idx="63">
                        <c:v>46234</c:v>
                      </c:pt>
                      <c:pt idx="64">
                        <c:v>46265</c:v>
                      </c:pt>
                      <c:pt idx="65">
                        <c:v>46295</c:v>
                      </c:pt>
                    </c:numCache>
                  </c:numRef>
                </c:cat>
                <c:val>
                  <c:numRef>
                    <c:extLst>
                      <c:ext uri="{02D57815-91ED-43cb-92C2-25804820EDAC}">
                        <c15:formulaRef>
                          <c15:sqref>'Milestone Data'!$BH$57:$DU$57</c15:sqref>
                        </c15:formulaRef>
                      </c:ext>
                    </c:extLst>
                    <c:numCache>
                      <c:formatCode>yyyy\-mm\-dd;@</c:formatCode>
                      <c:ptCount val="66"/>
                      <c:pt idx="0">
                        <c:v>44711</c:v>
                      </c:pt>
                      <c:pt idx="1">
                        <c:v>44714</c:v>
                      </c:pt>
                      <c:pt idx="2">
                        <c:v>44729</c:v>
                      </c:pt>
                      <c:pt idx="3">
                        <c:v>45160</c:v>
                      </c:pt>
                      <c:pt idx="4">
                        <c:v>44697</c:v>
                      </c:pt>
                      <c:pt idx="5">
                        <c:v>44729</c:v>
                      </c:pt>
                      <c:pt idx="6">
                        <c:v>44715</c:v>
                      </c:pt>
                      <c:pt idx="7">
                        <c:v>44729</c:v>
                      </c:pt>
                      <c:pt idx="8">
                        <c:v>44729</c:v>
                      </c:pt>
                      <c:pt idx="9">
                        <c:v>44812</c:v>
                      </c:pt>
                      <c:pt idx="10">
                        <c:v>44867</c:v>
                      </c:pt>
                      <c:pt idx="11">
                        <c:v>44916</c:v>
                      </c:pt>
                      <c:pt idx="12">
                        <c:v>44916</c:v>
                      </c:pt>
                      <c:pt idx="13">
                        <c:v>44916</c:v>
                      </c:pt>
                      <c:pt idx="14">
                        <c:v>44916</c:v>
                      </c:pt>
                      <c:pt idx="15">
                        <c:v>44916</c:v>
                      </c:pt>
                      <c:pt idx="16">
                        <c:v>44916</c:v>
                      </c:pt>
                      <c:pt idx="17">
                        <c:v>44916</c:v>
                      </c:pt>
                      <c:pt idx="18">
                        <c:v>44916</c:v>
                      </c:pt>
                      <c:pt idx="19">
                        <c:v>45275</c:v>
                      </c:pt>
                      <c:pt idx="20">
                        <c:v>45281</c:v>
                      </c:pt>
                      <c:pt idx="21">
                        <c:v>45281</c:v>
                      </c:pt>
                      <c:pt idx="22">
                        <c:v>45281</c:v>
                      </c:pt>
                      <c:pt idx="23">
                        <c:v>45281</c:v>
                      </c:pt>
                      <c:pt idx="24">
                        <c:v>45285</c:v>
                      </c:pt>
                      <c:pt idx="25">
                        <c:v>45502</c:v>
                      </c:pt>
                      <c:pt idx="26">
                        <c:v>45502</c:v>
                      </c:pt>
                      <c:pt idx="27">
                        <c:v>45502</c:v>
                      </c:pt>
                      <c:pt idx="28">
                        <c:v>45502</c:v>
                      </c:pt>
                      <c:pt idx="29">
                        <c:v>45502</c:v>
                      </c:pt>
                      <c:pt idx="30">
                        <c:v>45502</c:v>
                      </c:pt>
                      <c:pt idx="31">
                        <c:v>45502</c:v>
                      </c:pt>
                      <c:pt idx="32">
                        <c:v>45502</c:v>
                      </c:pt>
                      <c:pt idx="33">
                        <c:v>45502</c:v>
                      </c:pt>
                      <c:pt idx="34">
                        <c:v>45502</c:v>
                      </c:pt>
                      <c:pt idx="35">
                        <c:v>45502</c:v>
                      </c:pt>
                      <c:pt idx="36">
                        <c:v>45502</c:v>
                      </c:pt>
                      <c:pt idx="37">
                        <c:v>45502</c:v>
                      </c:pt>
                      <c:pt idx="38">
                        <c:v>45866</c:v>
                      </c:pt>
                      <c:pt idx="39">
                        <c:v>45866</c:v>
                      </c:pt>
                    </c:numCache>
                  </c:numRef>
                </c:val>
                <c:smooth val="1"/>
                <c:extLst>
                  <c:ext xmlns:c16="http://schemas.microsoft.com/office/drawing/2014/chart" uri="{C3380CC4-5D6E-409C-BE32-E72D297353CC}">
                    <c16:uniqueId val="{0000000F-1854-469D-908A-07698149E106}"/>
                  </c:ext>
                </c:extLst>
              </c15:ser>
            </c15:filteredLineSeries>
          </c:ext>
        </c:extLst>
      </c:lineChart>
      <c:catAx>
        <c:axId val="176488832"/>
        <c:scaling>
          <c:orientation val="minMax"/>
        </c:scaling>
        <c:delete val="0"/>
        <c:axPos val="t"/>
        <c:title>
          <c:tx>
            <c:rich>
              <a:bodyPr rot="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CA"/>
                  <a:t>Date of Reporting</a:t>
                </a:r>
              </a:p>
            </c:rich>
          </c:tx>
          <c:overlay val="0"/>
          <c:spPr>
            <a:noFill/>
            <a:ln>
              <a:noFill/>
            </a:ln>
            <a:effectLst/>
          </c:spPr>
        </c:title>
        <c:numFmt formatCode="yyyy/mm/dd;@" sourceLinked="0"/>
        <c:majorTickMark val="out"/>
        <c:minorTickMark val="none"/>
        <c:tickLblPos val="nextTo"/>
        <c:spPr>
          <a:noFill/>
          <a:ln w="6350" cap="flat" cmpd="sng" algn="ctr">
            <a:solidFill>
              <a:schemeClr val="tx1">
                <a:tint val="75000"/>
              </a:schemeClr>
            </a:solidFill>
            <a:prstDash val="solid"/>
            <a:round/>
          </a:ln>
          <a:effectLst/>
        </c:spPr>
        <c:txPr>
          <a:bodyPr rot="-5400000" spcFirstLastPara="1" vertOverflow="ellipsis" wrap="square" anchor="ctr" anchorCtr="1"/>
          <a:lstStyle/>
          <a:p>
            <a:pPr>
              <a:defRPr sz="1000" b="0" i="0" u="none" strike="noStrike" kern="1200" baseline="0">
                <a:solidFill>
                  <a:schemeClr val="tx1"/>
                </a:solidFill>
                <a:latin typeface="+mn-lt"/>
                <a:ea typeface="+mn-ea"/>
                <a:cs typeface="+mn-cs"/>
              </a:defRPr>
            </a:pPr>
            <a:endParaRPr lang="en-US"/>
          </a:p>
        </c:txPr>
        <c:crossAx val="176490752"/>
        <c:crosses val="max"/>
        <c:auto val="0"/>
        <c:lblAlgn val="ctr"/>
        <c:lblOffset val="100"/>
        <c:noMultiLvlLbl val="1"/>
      </c:catAx>
      <c:valAx>
        <c:axId val="176490752"/>
        <c:scaling>
          <c:orientation val="minMax"/>
          <c:min val="44200"/>
        </c:scaling>
        <c:delete val="0"/>
        <c:axPos val="l"/>
        <c:majorGridlines>
          <c:spPr>
            <a:ln w="6350" cap="flat" cmpd="sng" algn="ctr">
              <a:solidFill>
                <a:schemeClr val="tx1">
                  <a:tint val="75000"/>
                </a:schemeClr>
              </a:solidFill>
              <a:prstDash val="solid"/>
              <a:round/>
            </a:ln>
            <a:effectLst/>
          </c:spPr>
        </c:majorGridlines>
        <c:title>
          <c:tx>
            <c:rich>
              <a:bodyPr rot="-5400000" spcFirstLastPara="1" vertOverflow="ellipsis" vert="horz" wrap="square" anchor="ctr" anchorCtr="1"/>
              <a:lstStyle/>
              <a:p>
                <a:pPr>
                  <a:defRPr sz="1000" b="1" i="0" u="none" strike="noStrike" kern="1200" baseline="0">
                    <a:solidFill>
                      <a:schemeClr val="tx1"/>
                    </a:solidFill>
                    <a:latin typeface="+mn-lt"/>
                    <a:ea typeface="+mn-ea"/>
                    <a:cs typeface="+mn-cs"/>
                  </a:defRPr>
                </a:pPr>
                <a:r>
                  <a:rPr lang="en-CA"/>
                  <a:t>Date of Milestone</a:t>
                </a:r>
              </a:p>
            </c:rich>
          </c:tx>
          <c:overlay val="0"/>
          <c:spPr>
            <a:noFill/>
            <a:ln>
              <a:noFill/>
            </a:ln>
            <a:effectLst/>
          </c:spPr>
        </c:title>
        <c:numFmt formatCode="yyyy\-mm\-dd;@" sourceLinked="1"/>
        <c:majorTickMark val="out"/>
        <c:minorTickMark val="none"/>
        <c:tickLblPos val="nextTo"/>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76488832"/>
        <c:crosses val="autoZero"/>
        <c:crossBetween val="between"/>
        <c:majorUnit val="200"/>
        <c:minorUnit val="100"/>
      </c:valAx>
      <c:valAx>
        <c:axId val="1032841727"/>
        <c:scaling>
          <c:orientation val="minMax"/>
          <c:max val="1"/>
        </c:scaling>
        <c:delete val="0"/>
        <c:axPos val="r"/>
        <c:numFmt formatCode="General" sourceLinked="1"/>
        <c:majorTickMark val="out"/>
        <c:minorTickMark val="none"/>
        <c:tickLblPos val="none"/>
        <c:spPr>
          <a:noFill/>
          <a:ln w="6350" cap="flat" cmpd="sng" algn="ctr">
            <a:solidFill>
              <a:schemeClr val="tx1">
                <a:tint val="7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1985020176"/>
        <c:crosses val="max"/>
        <c:crossBetween val="between"/>
      </c:valAx>
      <c:catAx>
        <c:axId val="1985020176"/>
        <c:scaling>
          <c:orientation val="minMax"/>
        </c:scaling>
        <c:delete val="1"/>
        <c:axPos val="b"/>
        <c:majorTickMark val="out"/>
        <c:minorTickMark val="none"/>
        <c:tickLblPos val="nextTo"/>
        <c:crossAx val="1032841727"/>
        <c:crosses val="autoZero"/>
        <c:auto val="1"/>
        <c:lblAlgn val="ctr"/>
        <c:lblOffset val="100"/>
        <c:noMultiLvlLbl val="0"/>
      </c:catAx>
      <c:spPr>
        <a:solidFill>
          <a:schemeClr val="bg1"/>
        </a:solidFill>
        <a:ln>
          <a:noFill/>
        </a:ln>
        <a:effectLst/>
      </c:spPr>
    </c:plotArea>
    <c:legend>
      <c:legendPos val="r"/>
      <c:legendEntry>
        <c:idx val="2"/>
        <c:txPr>
          <a:bodyPr rot="0" spcFirstLastPara="1" vertOverflow="ellipsis" vert="horz" wrap="square" anchor="ctr" anchorCtr="1"/>
          <a:lstStyle/>
          <a:p>
            <a:pPr>
              <a:defRPr sz="1200" b="0" i="0" u="none" strike="noStrike" kern="1200" baseline="0">
                <a:ln>
                  <a:noFill/>
                </a:ln>
                <a:solidFill>
                  <a:schemeClr val="tx1"/>
                </a:solidFill>
                <a:latin typeface="+mn-lt"/>
                <a:ea typeface="+mn-ea"/>
                <a:cs typeface="+mn-cs"/>
              </a:defRPr>
            </a:pPr>
            <a:endParaRPr lang="en-US"/>
          </a:p>
        </c:txPr>
      </c:legendEntry>
      <c:layout>
        <c:manualLayout>
          <c:xMode val="edge"/>
          <c:yMode val="edge"/>
          <c:x val="0.65053591071145611"/>
          <c:y val="0.22478046879829222"/>
          <c:w val="0.33004187056413303"/>
          <c:h val="0.69430320722928629"/>
        </c:manualLayout>
      </c:layout>
      <c:overlay val="0"/>
      <c:spPr>
        <a:noFill/>
        <a:ln w="9525">
          <a:solidFill>
            <a:schemeClr val="tx1"/>
          </a:solid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6350" cap="flat" cmpd="sng" algn="ctr">
      <a:solidFill>
        <a:schemeClr val="tx1">
          <a:tint val="75000"/>
        </a:schemeClr>
      </a:solidFill>
      <a:prstDash val="solid"/>
      <a:round/>
    </a:ln>
    <a:effectLst/>
  </c:spPr>
  <c:txPr>
    <a:bodyPr/>
    <a:lstStyle/>
    <a:p>
      <a:pPr>
        <a:defRPr/>
      </a:pPr>
      <a:endParaRPr lang="en-US"/>
    </a:p>
  </c:txPr>
  <c:externalData r:id="rId1">
    <c:autoUpdate val="0"/>
  </c:externalData>
  <c:userShapes r:id="rId2"/>
</c:chartSpace>
</file>

<file path=ppt/comments/modernComment_76F_4456F609.xml><?xml version="1.0" encoding="utf-8"?>
<p188:cmLst xmlns:a="http://schemas.openxmlformats.org/drawingml/2006/main" xmlns:r="http://schemas.openxmlformats.org/officeDocument/2006/relationships" xmlns:p188="http://schemas.microsoft.com/office/powerpoint/2018/8/main">
  <p188:cm id="{FE613C4E-5FE4-4A88-8EF8-2057CE7B91A5}" authorId="{392B4A26-0893-C3FE-EEE0-A7D8450C80F6}" status="resolved" created="2026-09-29T00:10:06.222" complete="100000">
    <ac:txMkLst xmlns:ac="http://schemas.microsoft.com/office/drawing/2013/main/command">
      <pc:docMk xmlns:pc="http://schemas.microsoft.com/office/powerpoint/2013/main/command"/>
      <pc:sldMk xmlns:pc="http://schemas.microsoft.com/office/powerpoint/2013/main/command" cId="1146549769" sldId="1903"/>
      <ac:graphicFrameMk id="6" creationId="{5866089F-054E-954C-E2D5-40E2A2D81C57}"/>
      <ac:tblMk/>
      <ac:tcMk rowId="754306841" colId="3033487123"/>
      <ac:txMk cp="3">
        <ac:context len="60" hash="2342454175"/>
      </ac:txMk>
    </ac:txMkLst>
    <p188:pos x="6615043" y="1546086"/>
    <p188:replyLst>
      <p188:reply id="{4E486650-D0E0-4EE8-84AE-20E59EEF20E6}" authorId="{11E6C9FE-2522-F498-F3F9-DD41D02FDBF2}" created="2026-09-29T18:18:54.694">
        <p188:txBody>
          <a:bodyPr/>
          <a:lstStyle/>
          <a:p>
            <a:r>
              <a:rPr lang="en-CA"/>
              <a:t>Updated to match slide 10</a:t>
            </a:r>
          </a:p>
        </p188:txBody>
      </p188:reply>
    </p188:replyLst>
    <p188:txBody>
      <a:bodyPr/>
      <a:lstStyle/>
      <a:p>
        <a:r>
          <a:rPr lang="en-US"/>
          <a:t>66% number does not match the previous column</a:t>
        </a:r>
      </a:p>
    </p188:txBody>
  </p188:cm>
  <p188:cm id="{20ABE272-D46B-42B1-BA07-0A83884EC808}" authorId="{392B4A26-0893-C3FE-EEE0-A7D8450C80F6}" status="resolved" created="2026-09-29T00:11:43.581" complete="100000">
    <ac:txMkLst xmlns:ac="http://schemas.microsoft.com/office/drawing/2013/main/command">
      <pc:docMk xmlns:pc="http://schemas.microsoft.com/office/powerpoint/2013/main/command"/>
      <pc:sldMk xmlns:pc="http://schemas.microsoft.com/office/powerpoint/2013/main/command" cId="1146549769" sldId="1903"/>
      <ac:graphicFrameMk id="6" creationId="{5866089F-054E-954C-E2D5-40E2A2D81C57}"/>
      <ac:tblMk/>
      <ac:tcMk rowId="4246789260" colId="498459530"/>
      <ac:txMk cp="0" len="75">
        <ac:context len="76" hash="4217217562"/>
      </ac:txMk>
    </ac:txMkLst>
    <p188:pos x="2396434" y="839304"/>
    <p188:replyLst>
      <p188:reply id="{DA896509-EFA9-4DD0-BA94-B285E1305E44}" authorId="{11E6C9FE-2522-F498-F3F9-DD41D02FDBF2}" created="2026-09-29T18:19:31.514">
        <p188:txBody>
          <a:bodyPr/>
          <a:lstStyle/>
          <a:p>
            <a:r>
              <a:rPr lang="en-CA"/>
              <a:t>I think we are specifying this since magnets are stands are done for other sections</a:t>
            </a:r>
          </a:p>
        </p188:txBody>
      </p188:reply>
      <p188:reply id="{15B20978-9446-4256-A5F6-C90A4578E439}" authorId="{392B4A26-0893-C3FE-EEE0-A7D8450C80F6}" created="2026-09-29T19:25:09.826">
        <p188:txBody>
          <a:bodyPr/>
          <a:lstStyle/>
          <a:p>
            <a:r>
              <a:rPr lang="en-US"/>
              <a:t>I mean, we want to complete all the BL components install within next 6 months</a:t>
            </a:r>
          </a:p>
        </p188:txBody>
      </p188:reply>
      <p188:reply id="{07BC7E21-E1CE-4E8F-B8B4-BD559629976F}" authorId="{5EDCCDAE-27A6-CC5C-11CD-CDCF26C264B4}" created="2026-09-29T22:28:50.231">
        <p188:txBody>
          <a:bodyPr/>
          <a:lstStyle/>
          <a:p>
            <a:r>
              <a:rPr lang="en-CA"/>
              <a:t>The rest of the beamlines are virtually complete, and the Proton cave area isn’t.  So Claire will explain it as such</a:t>
            </a:r>
          </a:p>
        </p188:txBody>
      </p188:reply>
    </p188:replyLst>
    <p188:txBody>
      <a:bodyPr/>
      <a:lstStyle/>
      <a:p>
        <a:r>
          <a:rPr lang="en-US"/>
          <a:t>Shouldn't it be completion of all BL components install?</a:t>
        </a:r>
      </a:p>
    </p188:txBody>
  </p188:cm>
  <p188:cm id="{234DCA1D-6C62-4C9D-A72F-AF4E8AF120A1}" authorId="{392B4A26-0893-C3FE-EEE0-A7D8450C80F6}" status="resolved" created="2026-09-29T00:15:22.659" complete="100000">
    <ac:txMkLst xmlns:ac="http://schemas.microsoft.com/office/drawing/2013/main/command">
      <pc:docMk xmlns:pc="http://schemas.microsoft.com/office/powerpoint/2013/main/command"/>
      <pc:sldMk xmlns:pc="http://schemas.microsoft.com/office/powerpoint/2013/main/command" cId="1146549769" sldId="1903"/>
      <ac:graphicFrameMk id="6" creationId="{5866089F-054E-954C-E2D5-40E2A2D81C57}"/>
      <ac:tblMk/>
      <ac:tcMk rowId="3409819918" colId="498459530"/>
      <ac:txMk cp="0" len="35">
        <ac:context len="36" hash="2754943024"/>
      </ac:txMk>
    </ac:txMkLst>
    <p188:pos x="4516782" y="4318000"/>
    <p188:replyLst>
      <p188:reply id="{EF51A951-C29D-409A-8271-BFFCDD5F6A64}" authorId="{11E6C9FE-2522-F498-F3F9-DD41D02FDBF2}" created="2026-09-29T18:19:46.625">
        <p188:txBody>
          <a:bodyPr/>
          <a:lstStyle/>
          <a:p>
            <a:r>
              <a:rPr lang="en-CA"/>
              <a:t>fixed</a:t>
            </a:r>
          </a:p>
        </p188:txBody>
      </p188:reply>
    </p188:replyLst>
    <p188:txBody>
      <a:bodyPr/>
      <a:lstStyle/>
      <a:p>
        <a:r>
          <a:rPr lang="en-US"/>
          <a:t>I suggest removing safety system complete and install; max we can hope for is safety system design complete and maybe components are procured and prebuilt</a:t>
        </a:r>
      </a:p>
    </p188:txBody>
  </p188:cm>
</p188:cmLst>
</file>

<file path=ppt/comments/modernComment_760_117478F7.xml><?xml version="1.0" encoding="utf-8"?>
<p188:cmLst xmlns:a="http://schemas.openxmlformats.org/drawingml/2006/main" xmlns:r="http://schemas.openxmlformats.org/officeDocument/2006/relationships" xmlns:p188="http://schemas.microsoft.com/office/powerpoint/2018/8/main">
  <p188:cm id="{46DEB405-87CC-4FBC-98E4-F90F039E8937}" authorId="{392B4A26-0893-C3FE-EEE0-A7D8450C80F6}" status="resolved" created="2026-09-28T23:45:49.835" complete="100000">
    <ac:txMkLst xmlns:ac="http://schemas.microsoft.com/office/drawing/2013/main/command">
      <pc:docMk xmlns:pc="http://schemas.microsoft.com/office/powerpoint/2013/main/command"/>
      <pc:sldMk xmlns:pc="http://schemas.microsoft.com/office/powerpoint/2013/main/command" cId="292845815" sldId="1888"/>
      <ac:spMk id="4" creationId="{D69E752C-3997-27D5-4C21-531941288A83}"/>
      <ac:txMk cp="322">
        <ac:context len="416" hash="1838462572"/>
      </ac:txMk>
    </ac:txMkLst>
    <p188:pos x="408214" y="2939142"/>
    <p188:replyLst>
      <p188:reply id="{AB69580C-7FF0-47D1-8818-CFD449A2994F}" authorId="{11E6C9FE-2522-F498-F3F9-DD41D02FDBF2}" created="2026-09-29T17:42:02.927">
        <p188:txBody>
          <a:bodyPr/>
          <a:lstStyle/>
          <a:p>
            <a:r>
              <a:rPr lang="en-CA"/>
              <a:t>Updated to Feb?</a:t>
            </a:r>
          </a:p>
        </p188:txBody>
      </p188:reply>
      <p188:reply id="{5B6A09D1-6738-4C1E-B11D-230DBDA0252A}" authorId="{392B4A26-0893-C3FE-EEE0-A7D8450C80F6}" created="2026-09-29T19:18:39.444">
        <p188:txBody>
          <a:bodyPr/>
          <a:lstStyle/>
          <a:p>
            <a:r>
              <a:rPr lang="en-US"/>
              <a:t>My understanding it is Fall 2027</a:t>
            </a:r>
          </a:p>
        </p188:txBody>
      </p188:reply>
    </p188:replyLst>
    <p188:txBody>
      <a:bodyPr/>
      <a:lstStyle/>
      <a:p>
        <a:r>
          <a:rPr lang="en-US"/>
          <a:t>I am afraid Jan 2027 is too optimistic and thus maybe misleading </a:t>
        </a:r>
      </a:p>
    </p188:txBody>
  </p188:cm>
</p188:cmLst>
</file>

<file path=ppt/comments/modernComment_761_94CC69B9.xml><?xml version="1.0" encoding="utf-8"?>
<p188:cmLst xmlns:a="http://schemas.openxmlformats.org/drawingml/2006/main" xmlns:r="http://schemas.openxmlformats.org/officeDocument/2006/relationships" xmlns:p188="http://schemas.microsoft.com/office/powerpoint/2018/8/main">
  <p188:cm id="{16227A9E-508F-485B-B466-359903A3E717}" authorId="{392B4A26-0893-C3FE-EEE0-A7D8450C80F6}" status="resolved" created="2026-09-28T23:47:57.225" complete="100000">
    <ac:txMkLst xmlns:ac="http://schemas.microsoft.com/office/drawing/2013/main/command">
      <pc:docMk xmlns:pc="http://schemas.microsoft.com/office/powerpoint/2013/main/command"/>
      <pc:sldMk xmlns:pc="http://schemas.microsoft.com/office/powerpoint/2013/main/command" cId="2496424377" sldId="1889"/>
      <ac:graphicFrameMk id="4" creationId="{6528437A-7BAF-8EAF-425F-9DF9B4D7E0C7}"/>
      <ac:tblMk/>
      <ac:tcMk rowId="2533991171" colId="3171752234"/>
      <ac:txMk cp="26">
        <ac:context len="171" hash="3544770523"/>
      </ac:txMk>
    </ac:txMkLst>
    <p188:pos x="5124173" y="1501913"/>
    <p188:txBody>
      <a:bodyPr/>
      <a:lstStyle/>
      <a:p>
        <a:r>
          <a:rPr lang="en-US"/>
          <a:t>I heard today that 10 LIC's have already been built (out of ~30)</a:t>
        </a:r>
      </a:p>
    </p188:txBody>
  </p188:cm>
  <p188:cm id="{9C929482-CF18-4298-B212-235C17F8C5BE}" authorId="{392B4A26-0893-C3FE-EEE0-A7D8450C80F6}" status="resolved" created="2026-09-28T23:50:22.037" complete="100000">
    <ac:txMkLst xmlns:ac="http://schemas.microsoft.com/office/drawing/2013/main/command">
      <pc:docMk xmlns:pc="http://schemas.microsoft.com/office/powerpoint/2013/main/command"/>
      <pc:sldMk xmlns:pc="http://schemas.microsoft.com/office/powerpoint/2013/main/command" cId="2496424377" sldId="1889"/>
      <ac:graphicFrameMk id="4" creationId="{6528437A-7BAF-8EAF-425F-9DF9B4D7E0C7}"/>
      <ac:tblMk/>
      <ac:tcMk rowId="1210174311" colId="3171752234"/>
      <ac:txMk cp="44" len="33">
        <ac:context len="80" hash="3616997967"/>
      </ac:txMk>
    </ac:txMkLst>
    <p188:pos x="9795565" y="2219739"/>
    <p188:replyLst>
      <p188:reply id="{37658EC4-E24B-470D-AB51-F6A0E69C701E}" authorId="{5EDCCDAE-27A6-CC5C-11CD-CDCF26C264B4}" created="2026-09-29T21:08:20.939">
        <p188:txBody>
          <a:bodyPr/>
          <a:lstStyle/>
          <a:p>
            <a:r>
              <a:rPr lang="en-CA"/>
              <a:t>If so, then I’ll remove the entire Safety Systems from here</a:t>
            </a:r>
          </a:p>
        </p188:txBody>
      </p188:reply>
    </p188:replyLst>
    <p188:txBody>
      <a:bodyPr/>
      <a:lstStyle/>
      <a:p>
        <a:r>
          <a:rPr lang="en-US"/>
          <a:t>My understanding that full safety system installation will be done in Fall 2027</a:t>
        </a:r>
      </a:p>
    </p188:txBody>
  </p188:cm>
  <p188:cm id="{1A62A5ED-82D5-467C-AF8B-0D6EEF45AD45}" authorId="{392B4A26-0893-C3FE-EEE0-A7D8450C80F6}" status="resolved" created="2026-09-28T23:52:56.521" complete="100000">
    <ac:txMkLst xmlns:ac="http://schemas.microsoft.com/office/drawing/2013/main/command">
      <pc:docMk xmlns:pc="http://schemas.microsoft.com/office/powerpoint/2013/main/command"/>
      <pc:sldMk xmlns:pc="http://schemas.microsoft.com/office/powerpoint/2013/main/command" cId="2496424377" sldId="1889"/>
      <ac:graphicFrameMk id="4" creationId="{6528437A-7BAF-8EAF-425F-9DF9B4D7E0C7}"/>
      <ac:tblMk/>
      <ac:tcMk rowId="455480591" colId="3171752234"/>
      <ac:txMk cp="137">
        <ac:context len="235" hash="3138173389"/>
      </ac:txMk>
    </ac:txMkLst>
    <p188:pos x="7719391" y="2727739"/>
    <p188:replyLst>
      <p188:reply id="{1013A569-1BB5-4546-BCE6-CAF2CE63BAA2}" authorId="{11E6C9FE-2522-F498-F3F9-DD41D02FDBF2}" created="2026-09-29T17:44:00.777">
        <p188:txBody>
          <a:bodyPr/>
          <a:lstStyle/>
          <a:p>
            <a:r>
              <a:rPr lang="en-CA"/>
              <a:t>fixed</a:t>
            </a:r>
          </a:p>
        </p188:txBody>
      </p188:reply>
    </p188:replyLst>
    <p188:txBody>
      <a:bodyPr/>
      <a:lstStyle/>
      <a:p>
        <a:r>
          <a:rPr lang="en-US"/>
          <a:t>assessed -&gt; adjusted</a:t>
        </a:r>
      </a:p>
    </p188:txBody>
  </p188:cm>
  <p188:cm id="{2F524123-ACC4-45BD-89BA-EF41E8AF66E5}" authorId="{392B4A26-0893-C3FE-EEE0-A7D8450C80F6}" status="resolved" created="2026-09-28T23:54:38.318" complete="100000">
    <ac:txMkLst xmlns:ac="http://schemas.microsoft.com/office/drawing/2013/main/command">
      <pc:docMk xmlns:pc="http://schemas.microsoft.com/office/powerpoint/2013/main/command"/>
      <pc:sldMk xmlns:pc="http://schemas.microsoft.com/office/powerpoint/2013/main/command" cId="2496424377" sldId="1889"/>
      <ac:graphicFrameMk id="4" creationId="{6528437A-7BAF-8EAF-425F-9DF9B4D7E0C7}"/>
      <ac:tblMk/>
      <ac:tcMk rowId="229991659" colId="3171752234"/>
      <ac:txMk cp="52" len="22">
        <ac:context len="266" hash="283768896"/>
      </ac:txMk>
    </ac:txMkLst>
    <p188:pos x="8658086" y="3235739"/>
    <p188:replyLst>
      <p188:reply id="{C0F5747B-3B7A-4B55-8387-3B8CD99C6D93}" authorId="{11E6C9FE-2522-F498-F3F9-DD41D02FDBF2}" created="2026-09-29T17:44:26.895">
        <p188:txBody>
          <a:bodyPr/>
          <a:lstStyle/>
          <a:p>
            <a:r>
              <a:rPr lang="en-CA"/>
              <a:t>fixed</a:t>
            </a:r>
          </a:p>
        </p188:txBody>
      </p188:reply>
    </p188:replyLst>
    <p188:txBody>
      <a:bodyPr/>
      <a:lstStyle/>
      <a:p>
        <a:r>
          <a:rPr lang="en-US"/>
          <a:t>magnets are supported by fixed brackets</a:t>
        </a:r>
      </a:p>
    </p188:txBody>
  </p188:cm>
</p188:cmLst>
</file>

<file path=ppt/comments/modernComment_774_40ECC04A.xml><?xml version="1.0" encoding="utf-8"?>
<p188:cmLst xmlns:a="http://schemas.openxmlformats.org/drawingml/2006/main" xmlns:r="http://schemas.openxmlformats.org/officeDocument/2006/relationships" xmlns:p188="http://schemas.microsoft.com/office/powerpoint/2018/8/main">
  <p188:cm id="{1918FE4B-A984-4B06-93A6-557EB0B16B9A}" authorId="{392B4A26-0893-C3FE-EEE0-A7D8450C80F6}" status="resolved" created="2026-09-28T23:57:21.583" complete="100000">
    <ac:txMkLst xmlns:ac="http://schemas.microsoft.com/office/drawing/2013/main/command">
      <pc:docMk xmlns:pc="http://schemas.microsoft.com/office/powerpoint/2013/main/command"/>
      <pc:sldMk xmlns:pc="http://schemas.microsoft.com/office/powerpoint/2013/main/command" cId="1089257546" sldId="1908"/>
      <ac:graphicFrameMk id="51" creationId="{0A06C944-BB13-4669-D9E5-0DD01433759F}"/>
      <ac:tblMk/>
      <ac:tcMk rowId="3135650776" colId="3649603620"/>
      <ac:txMk cp="1" len="1">
        <ac:context len="3" hash="53506"/>
      </ac:txMk>
    </ac:txMkLst>
    <p188:pos x="5345043" y="2065130"/>
    <p188:replyLst>
      <p188:reply id="{93D11413-0D12-40E6-8FDA-2B03A63F6149}" authorId="{5EDCCDAE-27A6-CC5C-11CD-CDCF26C264B4}" created="2026-09-29T21:06:04.090">
        <p188:txBody>
          <a:bodyPr/>
          <a:lstStyle/>
          <a:p>
            <a:r>
              <a:rPr lang="en-CA"/>
              <a:t>You’re right</a:t>
            </a:r>
          </a:p>
        </p188:txBody>
      </p188:reply>
    </p188:replyLst>
    <p188:txBody>
      <a:bodyPr/>
      <a:lstStyle/>
      <a:p>
        <a:r>
          <a:rPr lang="en-US"/>
          <a:t>I don't recall having EHBT mech pipes installed</a:t>
        </a:r>
      </a:p>
    </p188:txBody>
  </p188:cm>
</p188:cmLst>
</file>

<file path=ppt/comments/modernComment_775_39C00F1D.xml><?xml version="1.0" encoding="utf-8"?>
<p188:cmLst xmlns:a="http://schemas.openxmlformats.org/drawingml/2006/main" xmlns:r="http://schemas.openxmlformats.org/officeDocument/2006/relationships" xmlns:p188="http://schemas.microsoft.com/office/powerpoint/2018/8/main">
  <p188:cm id="{926E9E71-F456-4BB4-BDBD-4231BF4D3FC2}" authorId="{392B4A26-0893-C3FE-EEE0-A7D8450C80F6}" status="resolved" created="2026-09-29T00:05:46.785" complete="100000">
    <ac:txMkLst xmlns:ac="http://schemas.microsoft.com/office/drawing/2013/main/command">
      <pc:docMk xmlns:pc="http://schemas.microsoft.com/office/powerpoint/2013/main/command"/>
      <pc:sldMk xmlns:pc="http://schemas.microsoft.com/office/powerpoint/2013/main/command" cId="968888093" sldId="1909"/>
      <ac:graphicFrameMk id="4" creationId="{CD0F6D0A-135D-8166-909B-2AB47E1FB9F4}"/>
      <ac:tblMk/>
      <ac:tcMk rowId="3618388852" colId="3963513557"/>
      <ac:txMk cp="6">
        <ac:context len="7" hash="438989710"/>
      </ac:txMk>
    </ac:txMkLst>
    <p188:pos x="4417391" y="4075043"/>
    <p188:txBody>
      <a:bodyPr/>
      <a:lstStyle/>
      <a:p>
        <a:r>
          <a:rPr lang="en-US"/>
          <a:t>It could be seen as medium because of inter-building connections scope</a:t>
        </a:r>
      </a:p>
    </p188:txBody>
  </p188:cm>
</p188:cmLst>
</file>

<file path=ppt/drawings/drawing1.xml><?xml version="1.0" encoding="utf-8"?>
<c:userShapes xmlns:c="http://schemas.openxmlformats.org/drawingml/2006/chart">
  <cdr:relSizeAnchor xmlns:cdr="http://schemas.openxmlformats.org/drawingml/2006/chartDrawing">
    <cdr:from>
      <cdr:x>0.65696</cdr:x>
      <cdr:y>0.94376</cdr:y>
    </cdr:from>
    <cdr:to>
      <cdr:x>0.87674</cdr:x>
      <cdr:y>0.9865</cdr:y>
    </cdr:to>
    <cdr:sp macro="" textlink="">
      <cdr:nvSpPr>
        <cdr:cNvPr id="2" name="TextBox 1"/>
        <cdr:cNvSpPr txBox="1"/>
      </cdr:nvSpPr>
      <cdr:spPr>
        <a:xfrm xmlns:a="http://schemas.openxmlformats.org/drawingml/2006/main">
          <a:off x="5694362" y="5940425"/>
          <a:ext cx="1905000" cy="269027"/>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CA" sz="1100" b="1">
              <a:solidFill>
                <a:srgbClr val="00B050"/>
              </a:solidFill>
            </a:rPr>
            <a:t>Green</a:t>
          </a:r>
          <a:r>
            <a:rPr lang="en-CA" sz="1100"/>
            <a:t> = Milestone</a:t>
          </a:r>
          <a:r>
            <a:rPr lang="en-CA" sz="1100" baseline="0"/>
            <a:t> Complete</a:t>
          </a:r>
          <a:endParaRPr lang="en-CA" sz="11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34517A-8017-4D9C-9D5A-8CB8417FCA7B}" type="datetimeFigureOut">
              <a:rPr lang="en-CA" smtClean="0"/>
              <a:t>2026-09-29</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55FC89-D5C9-4A28-8C75-8ED810812383}" type="slidenum">
              <a:rPr lang="en-CA" smtClean="0"/>
              <a:t>‹#›</a:t>
            </a:fld>
            <a:endParaRPr lang="en-CA"/>
          </a:p>
        </p:txBody>
      </p:sp>
    </p:spTree>
    <p:extLst>
      <p:ext uri="{BB962C8B-B14F-4D97-AF65-F5344CB8AC3E}">
        <p14:creationId xmlns:p14="http://schemas.microsoft.com/office/powerpoint/2010/main" val="2799011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AFA6A82-C43D-0E45-8BBC-3BA89641B414}" type="slidenum">
              <a:rPr lang="en-US" smtClean="0"/>
              <a:t>1</a:t>
            </a:fld>
            <a:endParaRPr lang="en-US"/>
          </a:p>
        </p:txBody>
      </p:sp>
    </p:spTree>
    <p:extLst>
      <p:ext uri="{BB962C8B-B14F-4D97-AF65-F5344CB8AC3E}">
        <p14:creationId xmlns:p14="http://schemas.microsoft.com/office/powerpoint/2010/main" val="32709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Discuss where plans have been realized and where / how we had to divert from the presented plans. </a:t>
            </a:r>
            <a:r>
              <a:rPr lang="en-US">
                <a:highlight>
                  <a:srgbClr val="FFFF00"/>
                </a:highlight>
              </a:rPr>
              <a:t>The committee will want to understand how well we’re prepared for the installation phase during the long shutdown.</a:t>
            </a:r>
            <a:endParaRPr lang="en-US"/>
          </a:p>
          <a:p>
            <a:r>
              <a:rPr lang="en-US"/>
              <a:t>It is helpful for the reviewers when things are placed into the big picture and if they understand if changes impact the overall timeline or scope. </a:t>
            </a:r>
          </a:p>
          <a:p>
            <a:r>
              <a:rPr lang="en-US">
                <a:latin typeface="+mn-lt"/>
                <a:cs typeface="Calibri"/>
              </a:rPr>
              <a:t>Use the outcome of the </a:t>
            </a:r>
            <a:r>
              <a:rPr lang="en-CA">
                <a:latin typeface="+mn-lt"/>
                <a:cs typeface="Calibri"/>
              </a:rPr>
              <a:t>recent check-ins</a:t>
            </a:r>
            <a:r>
              <a:rPr lang="en-US">
                <a:latin typeface="+mn-lt"/>
                <a:cs typeface="Calibri"/>
              </a:rPr>
              <a:t> where available.</a:t>
            </a:r>
          </a:p>
          <a:p>
            <a:endParaRPr lang="en-CA"/>
          </a:p>
        </p:txBody>
      </p:sp>
      <p:sp>
        <p:nvSpPr>
          <p:cNvPr id="4" name="Slide Number Placeholder 3"/>
          <p:cNvSpPr>
            <a:spLocks noGrp="1"/>
          </p:cNvSpPr>
          <p:nvPr>
            <p:ph type="sldNum" sz="quarter" idx="5"/>
          </p:nvPr>
        </p:nvSpPr>
        <p:spPr/>
        <p:txBody>
          <a:bodyPr/>
          <a:lstStyle/>
          <a:p>
            <a:fld id="{3255FC89-D5C9-4A28-8C75-8ED810812383}" type="slidenum">
              <a:rPr lang="en-CA" smtClean="0"/>
              <a:t>7</a:t>
            </a:fld>
            <a:endParaRPr lang="en-CA"/>
          </a:p>
        </p:txBody>
      </p:sp>
    </p:spTree>
    <p:extLst>
      <p:ext uri="{BB962C8B-B14F-4D97-AF65-F5344CB8AC3E}">
        <p14:creationId xmlns:p14="http://schemas.microsoft.com/office/powerpoint/2010/main" val="2919366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atin typeface="+mn-lt"/>
                <a:cs typeface="Calibri"/>
              </a:rPr>
              <a:t>Sub-set of LS26 planning and accomplishments critical for the milestones in the MTA.</a:t>
            </a:r>
          </a:p>
          <a:p>
            <a:pPr marL="0" indent="0">
              <a:buNone/>
            </a:pPr>
            <a:r>
              <a:rPr lang="en-US">
                <a:highlight>
                  <a:srgbClr val="FFFF00"/>
                </a:highlight>
                <a:latin typeface="+mn-lt"/>
                <a:cs typeface="Calibri"/>
              </a:rPr>
              <a:t>Focus on procurement and installation tasks</a:t>
            </a:r>
          </a:p>
          <a:p>
            <a:endParaRPr lang="en-CA"/>
          </a:p>
        </p:txBody>
      </p:sp>
      <p:sp>
        <p:nvSpPr>
          <p:cNvPr id="4" name="Slide Number Placeholder 3"/>
          <p:cNvSpPr>
            <a:spLocks noGrp="1"/>
          </p:cNvSpPr>
          <p:nvPr>
            <p:ph type="sldNum" sz="quarter" idx="5"/>
          </p:nvPr>
        </p:nvSpPr>
        <p:spPr/>
        <p:txBody>
          <a:bodyPr/>
          <a:lstStyle/>
          <a:p>
            <a:fld id="{3255FC89-D5C9-4A28-8C75-8ED810812383}" type="slidenum">
              <a:rPr lang="en-CA" smtClean="0"/>
              <a:t>8</a:t>
            </a:fld>
            <a:endParaRPr lang="en-CA"/>
          </a:p>
        </p:txBody>
      </p:sp>
    </p:spTree>
    <p:extLst>
      <p:ext uri="{BB962C8B-B14F-4D97-AF65-F5344CB8AC3E}">
        <p14:creationId xmlns:p14="http://schemas.microsoft.com/office/powerpoint/2010/main" val="1907517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highlight>
                  <a:srgbClr val="FFFF00"/>
                </a:highlight>
              </a:rPr>
              <a:t>Show how ready the project is to fulfill the gate review requirements. For some WBS this might include gate 2 or be a gate 3 re-affirmation.</a:t>
            </a:r>
            <a:endParaRPr lang="en-US">
              <a:solidFill>
                <a:srgbClr val="FF0000"/>
              </a:solidFill>
              <a:highlight>
                <a:srgbClr val="FFFF00"/>
              </a:highlight>
              <a:ea typeface="Calibri"/>
              <a:cs typeface="Calibri"/>
            </a:endParaRPr>
          </a:p>
          <a:p>
            <a:endParaRPr lang="en-CA"/>
          </a:p>
        </p:txBody>
      </p:sp>
      <p:sp>
        <p:nvSpPr>
          <p:cNvPr id="4" name="Slide Number Placeholder 3"/>
          <p:cNvSpPr>
            <a:spLocks noGrp="1"/>
          </p:cNvSpPr>
          <p:nvPr>
            <p:ph type="sldNum" sz="quarter" idx="5"/>
          </p:nvPr>
        </p:nvSpPr>
        <p:spPr/>
        <p:txBody>
          <a:bodyPr/>
          <a:lstStyle/>
          <a:p>
            <a:fld id="{3255FC89-D5C9-4A28-8C75-8ED810812383}" type="slidenum">
              <a:rPr lang="en-CA" smtClean="0"/>
              <a:t>15</a:t>
            </a:fld>
            <a:endParaRPr lang="en-CA"/>
          </a:p>
        </p:txBody>
      </p:sp>
    </p:spTree>
    <p:extLst>
      <p:ext uri="{BB962C8B-B14F-4D97-AF65-F5344CB8AC3E}">
        <p14:creationId xmlns:p14="http://schemas.microsoft.com/office/powerpoint/2010/main" val="4181170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latin typeface="+mn-lt"/>
                <a:cs typeface="Calibri"/>
              </a:rPr>
              <a:t>Sub-set of LS26 planning and accomplishments critical for the milestones in the MTA.</a:t>
            </a:r>
          </a:p>
          <a:p>
            <a:pPr marL="0" indent="0">
              <a:buNone/>
            </a:pPr>
            <a:r>
              <a:rPr lang="en-US">
                <a:highlight>
                  <a:srgbClr val="FFFF00"/>
                </a:highlight>
                <a:latin typeface="+mn-lt"/>
                <a:cs typeface="Calibri"/>
              </a:rPr>
              <a:t>Focus on procurement and installation tasks</a:t>
            </a:r>
          </a:p>
          <a:p>
            <a:endParaRPr lang="en-CA"/>
          </a:p>
        </p:txBody>
      </p:sp>
      <p:sp>
        <p:nvSpPr>
          <p:cNvPr id="4" name="Slide Number Placeholder 3"/>
          <p:cNvSpPr>
            <a:spLocks noGrp="1"/>
          </p:cNvSpPr>
          <p:nvPr>
            <p:ph type="sldNum" sz="quarter" idx="5"/>
          </p:nvPr>
        </p:nvSpPr>
        <p:spPr/>
        <p:txBody>
          <a:bodyPr/>
          <a:lstStyle/>
          <a:p>
            <a:fld id="{3255FC89-D5C9-4A28-8C75-8ED810812383}" type="slidenum">
              <a:rPr lang="en-CA" smtClean="0"/>
              <a:t>16</a:t>
            </a:fld>
            <a:endParaRPr lang="en-CA"/>
          </a:p>
        </p:txBody>
      </p:sp>
    </p:spTree>
    <p:extLst>
      <p:ext uri="{BB962C8B-B14F-4D97-AF65-F5344CB8AC3E}">
        <p14:creationId xmlns:p14="http://schemas.microsoft.com/office/powerpoint/2010/main" val="19075173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7" y="-16387"/>
            <a:ext cx="5957888" cy="6899872"/>
          </a:xfrm>
          <a:prstGeom prst="rect">
            <a:avLst/>
          </a:prstGeom>
          <a:solidFill>
            <a:schemeClr val="bg1"/>
          </a:solidFill>
          <a:ln w="15875" cap="flat" cmpd="sng" algn="ctr">
            <a:noFill/>
            <a:prstDash val="solid"/>
          </a:ln>
          <a:effectLst/>
        </p:spPr>
        <p:txBody>
          <a:bodyPr/>
          <a:lstStyle/>
          <a:p>
            <a:pPr marL="0" marR="0" lvl="0" indent="0" defTabSz="914411"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8" y="0"/>
            <a:ext cx="788892" cy="6858000"/>
          </a:xfrm>
          <a:prstGeom prst="rect">
            <a:avLst/>
          </a:prstGeom>
          <a:solidFill>
            <a:schemeClr val="bg1"/>
          </a:solidFill>
          <a:ln w="15875" cap="flat" cmpd="sng" algn="ctr">
            <a:noFill/>
            <a:prstDash val="solid"/>
          </a:ln>
          <a:effectLst/>
        </p:spPr>
        <p:txBody>
          <a:bodyPr/>
          <a:lstStyle/>
          <a:p>
            <a:pPr marL="0" marR="0" lvl="0" indent="0" defTabSz="914411"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chemeClr val="bg1"/>
              </a:solidFill>
              <a:effectLst/>
              <a:uLnTx/>
              <a:uFillTx/>
              <a:latin typeface="Arial" panose="020B0604020202020204"/>
              <a:ea typeface=""/>
              <a:cs typeface=""/>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20" name="TextBox 19"/>
          <p:cNvSpPr txBox="1"/>
          <p:nvPr userDrawn="1"/>
        </p:nvSpPr>
        <p:spPr>
          <a:xfrm rot="16200000">
            <a:off x="10098876" y="4772151"/>
            <a:ext cx="3514724" cy="502702"/>
          </a:xfrm>
          <a:prstGeom prst="rect">
            <a:avLst/>
          </a:prstGeom>
          <a:noFill/>
        </p:spPr>
        <p:txBody>
          <a:bodyPr wrap="square" rtlCol="0">
            <a:spAutoFit/>
          </a:bodyPr>
          <a:lstStyle/>
          <a:p>
            <a:pPr>
              <a:lnSpc>
                <a:spcPts val="1561"/>
              </a:lnSpc>
            </a:pPr>
            <a:r>
              <a:rPr lang="en-US" sz="1801" b="1">
                <a:solidFill>
                  <a:srgbClr val="00B0F0"/>
                </a:solidFill>
                <a:latin typeface="Arial" charset="0"/>
                <a:ea typeface="Arial" charset="0"/>
                <a:cs typeface="Arial" charset="0"/>
              </a:rPr>
              <a:t>Discovery,</a:t>
            </a:r>
          </a:p>
          <a:p>
            <a:pPr>
              <a:lnSpc>
                <a:spcPts val="1561"/>
              </a:lnSpc>
            </a:pPr>
            <a:r>
              <a:rPr lang="en-US" sz="1801" b="1">
                <a:solidFill>
                  <a:srgbClr val="00B0F0"/>
                </a:solidFill>
                <a:latin typeface="Arial" charset="0"/>
                <a:ea typeface="Arial" charset="0"/>
                <a:cs typeface="Arial" charset="0"/>
              </a:rPr>
              <a:t>accelerated</a:t>
            </a:r>
          </a:p>
        </p:txBody>
      </p:sp>
      <p:sp>
        <p:nvSpPr>
          <p:cNvPr id="11" name="Title 1"/>
          <p:cNvSpPr>
            <a:spLocks noGrp="1"/>
          </p:cNvSpPr>
          <p:nvPr>
            <p:ph type="ctrTitle" hasCustomPrompt="1"/>
          </p:nvPr>
        </p:nvSpPr>
        <p:spPr>
          <a:xfrm>
            <a:off x="662726" y="2032778"/>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a:t>Click to edit master title style</a:t>
            </a:r>
          </a:p>
        </p:txBody>
      </p:sp>
      <p:sp>
        <p:nvSpPr>
          <p:cNvPr id="12" name="Subtitle 2"/>
          <p:cNvSpPr>
            <a:spLocks noGrp="1"/>
          </p:cNvSpPr>
          <p:nvPr>
            <p:ph type="subTitle" idx="1"/>
          </p:nvPr>
        </p:nvSpPr>
        <p:spPr>
          <a:xfrm>
            <a:off x="661744" y="4114800"/>
            <a:ext cx="3938834" cy="900340"/>
          </a:xfrm>
          <a:prstGeom prst="rect">
            <a:avLst/>
          </a:prstGeom>
        </p:spPr>
        <p:txBody>
          <a:bodyPr tIns="0" anchor="b">
            <a:normAutofit/>
          </a:bodyPr>
          <a:lstStyle>
            <a:lvl1pPr marL="0" indent="0" algn="l">
              <a:buNone/>
              <a:defRPr sz="1801" b="0">
                <a:solidFill>
                  <a:schemeClr val="tx1"/>
                </a:solidFill>
              </a:defRPr>
            </a:lvl1pPr>
            <a:lvl2pPr marL="457206" indent="0" algn="ctr">
              <a:buNone/>
              <a:defRPr sz="1801"/>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Tree>
    <p:extLst>
      <p:ext uri="{BB962C8B-B14F-4D97-AF65-F5344CB8AC3E}">
        <p14:creationId xmlns:p14="http://schemas.microsoft.com/office/powerpoint/2010/main" val="2363087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BS Update">
    <p:spTree>
      <p:nvGrpSpPr>
        <p:cNvPr id="1" name=""/>
        <p:cNvGrpSpPr/>
        <p:nvPr/>
      </p:nvGrpSpPr>
      <p:grpSpPr>
        <a:xfrm>
          <a:off x="0" y="0"/>
          <a:ext cx="0" cy="0"/>
          <a:chOff x="0" y="0"/>
          <a:chExt cx="0" cy="0"/>
        </a:xfrm>
      </p:grpSpPr>
      <p:sp>
        <p:nvSpPr>
          <p:cNvPr id="9" name="Title 9">
            <a:extLst>
              <a:ext uri="{FF2B5EF4-FFF2-40B4-BE49-F238E27FC236}">
                <a16:creationId xmlns:a16="http://schemas.microsoft.com/office/drawing/2014/main" id="{85CDA8CD-846D-2448-9087-569224AFFB39}"/>
              </a:ext>
            </a:extLst>
          </p:cNvPr>
          <p:cNvSpPr>
            <a:spLocks noGrp="1"/>
          </p:cNvSpPr>
          <p:nvPr>
            <p:ph type="title" hasCustomPrompt="1"/>
          </p:nvPr>
        </p:nvSpPr>
        <p:spPr>
          <a:xfrm>
            <a:off x="2094806" y="204095"/>
            <a:ext cx="9577143" cy="350306"/>
          </a:xfrm>
          <a:prstGeom prst="rect">
            <a:avLst/>
          </a:prstGeom>
        </p:spPr>
        <p:txBody>
          <a:bodyPr/>
          <a:lstStyle>
            <a:lvl1pPr algn="r">
              <a:defRPr sz="2400" b="0">
                <a:solidFill>
                  <a:srgbClr val="00B0F0"/>
                </a:solidFill>
                <a:latin typeface="+mn-lt"/>
              </a:defRPr>
            </a:lvl1pPr>
          </a:lstStyle>
          <a:p>
            <a:r>
              <a:rPr lang="en-US"/>
              <a:t>PXYZ – WBS Name (WBSX)</a:t>
            </a:r>
            <a:endParaRPr lang="en-CA"/>
          </a:p>
        </p:txBody>
      </p:sp>
      <p:sp>
        <p:nvSpPr>
          <p:cNvPr id="7" name="Text Placeholder 6">
            <a:extLst>
              <a:ext uri="{FF2B5EF4-FFF2-40B4-BE49-F238E27FC236}">
                <a16:creationId xmlns:a16="http://schemas.microsoft.com/office/drawing/2014/main" id="{4024414A-3293-DF20-D413-92C50A15E79C}"/>
              </a:ext>
            </a:extLst>
          </p:cNvPr>
          <p:cNvSpPr>
            <a:spLocks noGrp="1"/>
          </p:cNvSpPr>
          <p:nvPr>
            <p:ph type="body" sz="quarter" idx="10" hasCustomPrompt="1"/>
          </p:nvPr>
        </p:nvSpPr>
        <p:spPr>
          <a:xfrm>
            <a:off x="526473" y="1066800"/>
            <a:ext cx="11145476" cy="1051570"/>
          </a:xfrm>
          <a:prstGeom prst="rect">
            <a:avLst/>
          </a:prstGeom>
        </p:spPr>
        <p:txBody>
          <a:bodyPr wrap="square">
            <a:spAutoFit/>
          </a:bodyPr>
          <a:lstStyle>
            <a:lvl1pPr>
              <a:buClr>
                <a:srgbClr val="00B0F0"/>
              </a:buClr>
              <a:defRPr sz="2000" baseline="0">
                <a:latin typeface="Calibri" panose="020F0502020204030204" pitchFamily="34" charset="0"/>
              </a:defRPr>
            </a:lvl1pPr>
            <a:lvl2pPr>
              <a:buClr>
                <a:srgbClr val="00B0F0"/>
              </a:buClr>
              <a:defRPr sz="2000" baseline="0">
                <a:latin typeface="Calibri" panose="020F0502020204030204" pitchFamily="34" charset="0"/>
              </a:defRPr>
            </a:lvl2pPr>
            <a:lvl3pPr>
              <a:buClr>
                <a:srgbClr val="00B0F0"/>
              </a:buClr>
              <a:defRPr sz="2000" baseline="0">
                <a:latin typeface="Calibri" panose="020F0502020204030204" pitchFamily="34" charset="0"/>
              </a:defRPr>
            </a:lvl3pPr>
            <a:lvl4pPr>
              <a:buClr>
                <a:srgbClr val="00B0F0"/>
              </a:buClr>
              <a:defRPr/>
            </a:lvl4pPr>
            <a:lvl5pPr>
              <a:buClr>
                <a:srgbClr val="00B0F0"/>
              </a:buClr>
              <a:defRPr/>
            </a:lvl5pPr>
          </a:lstStyle>
          <a:p>
            <a:pPr lvl="0"/>
            <a:r>
              <a:rPr lang="en-US"/>
              <a:t>Please add your updates here, 1-2 accomplishment and 1-2 issues, pictures are welcome.</a:t>
            </a:r>
          </a:p>
          <a:p>
            <a:pPr lvl="1"/>
            <a:r>
              <a:rPr lang="en-US"/>
              <a:t>Second level</a:t>
            </a:r>
          </a:p>
          <a:p>
            <a:pPr lvl="2"/>
            <a:r>
              <a:rPr lang="en-US"/>
              <a:t>Third level</a:t>
            </a:r>
          </a:p>
        </p:txBody>
      </p:sp>
    </p:spTree>
    <p:extLst>
      <p:ext uri="{BB962C8B-B14F-4D97-AF65-F5344CB8AC3E}">
        <p14:creationId xmlns:p14="http://schemas.microsoft.com/office/powerpoint/2010/main" val="204775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Item">
    <p:spTree>
      <p:nvGrpSpPr>
        <p:cNvPr id="1" name=""/>
        <p:cNvGrpSpPr/>
        <p:nvPr/>
      </p:nvGrpSpPr>
      <p:grpSpPr>
        <a:xfrm>
          <a:off x="0" y="0"/>
          <a:ext cx="0" cy="0"/>
          <a:chOff x="0" y="0"/>
          <a:chExt cx="0" cy="0"/>
        </a:xfrm>
      </p:grpSpPr>
      <p:sp>
        <p:nvSpPr>
          <p:cNvPr id="9" name="Title 9">
            <a:extLst>
              <a:ext uri="{FF2B5EF4-FFF2-40B4-BE49-F238E27FC236}">
                <a16:creationId xmlns:a16="http://schemas.microsoft.com/office/drawing/2014/main" id="{85CDA8CD-846D-2448-9087-569224AFFB39}"/>
              </a:ext>
            </a:extLst>
          </p:cNvPr>
          <p:cNvSpPr>
            <a:spLocks noGrp="1"/>
          </p:cNvSpPr>
          <p:nvPr>
            <p:ph type="title" hasCustomPrompt="1"/>
          </p:nvPr>
        </p:nvSpPr>
        <p:spPr>
          <a:xfrm>
            <a:off x="2094806" y="204095"/>
            <a:ext cx="9577143" cy="350306"/>
          </a:xfrm>
          <a:prstGeom prst="rect">
            <a:avLst/>
          </a:prstGeom>
        </p:spPr>
        <p:txBody>
          <a:bodyPr/>
          <a:lstStyle>
            <a:lvl1pPr algn="r">
              <a:defRPr sz="2400" b="0">
                <a:solidFill>
                  <a:srgbClr val="00B0F0"/>
                </a:solidFill>
                <a:latin typeface="+mn-lt"/>
              </a:defRPr>
            </a:lvl1pPr>
          </a:lstStyle>
          <a:p>
            <a:r>
              <a:rPr lang="en-US"/>
              <a:t>Agenda Item Title</a:t>
            </a:r>
            <a:endParaRPr lang="en-CA"/>
          </a:p>
        </p:txBody>
      </p:sp>
      <p:sp>
        <p:nvSpPr>
          <p:cNvPr id="7" name="Text Placeholder 6">
            <a:extLst>
              <a:ext uri="{FF2B5EF4-FFF2-40B4-BE49-F238E27FC236}">
                <a16:creationId xmlns:a16="http://schemas.microsoft.com/office/drawing/2014/main" id="{4024414A-3293-DF20-D413-92C50A15E79C}"/>
              </a:ext>
            </a:extLst>
          </p:cNvPr>
          <p:cNvSpPr>
            <a:spLocks noGrp="1"/>
          </p:cNvSpPr>
          <p:nvPr>
            <p:ph type="body" sz="quarter" idx="10" hasCustomPrompt="1"/>
          </p:nvPr>
        </p:nvSpPr>
        <p:spPr>
          <a:xfrm>
            <a:off x="526473" y="1066800"/>
            <a:ext cx="11145476" cy="1051570"/>
          </a:xfrm>
          <a:prstGeom prst="rect">
            <a:avLst/>
          </a:prstGeom>
        </p:spPr>
        <p:txBody>
          <a:bodyPr wrap="square">
            <a:spAutoFit/>
          </a:bodyPr>
          <a:lstStyle>
            <a:lvl1pPr>
              <a:buClr>
                <a:srgbClr val="00B0F0"/>
              </a:buClr>
              <a:defRPr sz="2000" baseline="0">
                <a:latin typeface="Calibri" panose="020F0502020204030204" pitchFamily="34" charset="0"/>
              </a:defRPr>
            </a:lvl1pPr>
            <a:lvl2pPr>
              <a:buClr>
                <a:srgbClr val="00B0F0"/>
              </a:buClr>
              <a:defRPr sz="2000" baseline="0">
                <a:latin typeface="Calibri" panose="020F0502020204030204" pitchFamily="34" charset="0"/>
              </a:defRPr>
            </a:lvl2pPr>
            <a:lvl3pPr>
              <a:buClr>
                <a:srgbClr val="00B0F0"/>
              </a:buClr>
              <a:defRPr sz="2000" baseline="0">
                <a:latin typeface="Calibri" panose="020F0502020204030204" pitchFamily="34" charset="0"/>
              </a:defRPr>
            </a:lvl3pPr>
            <a:lvl4pPr>
              <a:buClr>
                <a:srgbClr val="00B0F0"/>
              </a:buClr>
              <a:defRPr/>
            </a:lvl4pPr>
            <a:lvl5pPr>
              <a:buClr>
                <a:srgbClr val="00B0F0"/>
              </a:buClr>
              <a:defRPr/>
            </a:lvl5pPr>
          </a:lstStyle>
          <a:p>
            <a:pPr lvl="0"/>
            <a:r>
              <a:rPr lang="en-US"/>
              <a:t>Content</a:t>
            </a:r>
          </a:p>
          <a:p>
            <a:pPr lvl="1"/>
            <a:r>
              <a:rPr lang="en-US"/>
              <a:t>Second level</a:t>
            </a:r>
          </a:p>
          <a:p>
            <a:pPr lvl="2"/>
            <a:r>
              <a:rPr lang="en-US"/>
              <a:t>Third level</a:t>
            </a:r>
          </a:p>
        </p:txBody>
      </p:sp>
    </p:spTree>
    <p:extLst>
      <p:ext uri="{BB962C8B-B14F-4D97-AF65-F5344CB8AC3E}">
        <p14:creationId xmlns:p14="http://schemas.microsoft.com/office/powerpoint/2010/main" val="1497581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F8E902-ADCA-455A-ADA8-458F2BD8F5B2}" type="datetimeFigureOut">
              <a:rPr lang="en-CA" smtClean="0"/>
              <a:t>2026-09-29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D41DE15-18D3-4E2F-9E4A-A34F7A85E12A}" type="slidenum">
              <a:rPr lang="en-CA" smtClean="0"/>
              <a:t>‹#›</a:t>
            </a:fld>
            <a:endParaRPr lang="en-CA"/>
          </a:p>
        </p:txBody>
      </p:sp>
    </p:spTree>
    <p:extLst>
      <p:ext uri="{BB962C8B-B14F-4D97-AF65-F5344CB8AC3E}">
        <p14:creationId xmlns:p14="http://schemas.microsoft.com/office/powerpoint/2010/main" val="2588761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07ABF28-70EF-8478-5752-887665086C73}"/>
              </a:ext>
            </a:extLst>
          </p:cNvPr>
          <p:cNvSpPr>
            <a:spLocks noGrp="1"/>
          </p:cNvSpPr>
          <p:nvPr>
            <p:ph type="dt" sz="half" idx="10"/>
          </p:nvPr>
        </p:nvSpPr>
        <p:spPr/>
        <p:txBody>
          <a:bodyPr/>
          <a:lstStyle/>
          <a:p>
            <a:fld id="{2A972DD1-44C9-4F90-8EE8-2BD35A0C566A}" type="datetimeFigureOut">
              <a:rPr lang="en-CA" smtClean="0"/>
              <a:t>2026-09-29</a:t>
            </a:fld>
            <a:endParaRPr lang="en-CA"/>
          </a:p>
        </p:txBody>
      </p:sp>
      <p:sp>
        <p:nvSpPr>
          <p:cNvPr id="3" name="Footer Placeholder 2">
            <a:extLst>
              <a:ext uri="{FF2B5EF4-FFF2-40B4-BE49-F238E27FC236}">
                <a16:creationId xmlns:a16="http://schemas.microsoft.com/office/drawing/2014/main" id="{50C966B2-FC72-B493-1872-D470A9D59A76}"/>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4BDB5596-7F85-C0AE-21A5-11A4E8FB8296}"/>
              </a:ext>
            </a:extLst>
          </p:cNvPr>
          <p:cNvSpPr>
            <a:spLocks noGrp="1"/>
          </p:cNvSpPr>
          <p:nvPr>
            <p:ph type="sldNum" sz="quarter" idx="12"/>
          </p:nvPr>
        </p:nvSpPr>
        <p:spPr/>
        <p:txBody>
          <a:bodyPr/>
          <a:lstStyle/>
          <a:p>
            <a:fld id="{C6FBBEC5-2E06-40A8-AC98-FB486091523F}" type="slidenum">
              <a:rPr lang="en-CA" smtClean="0"/>
              <a:t>‹#›</a:t>
            </a:fld>
            <a:endParaRPr lang="en-CA"/>
          </a:p>
        </p:txBody>
      </p:sp>
    </p:spTree>
    <p:extLst>
      <p:ext uri="{BB962C8B-B14F-4D97-AF65-F5344CB8AC3E}">
        <p14:creationId xmlns:p14="http://schemas.microsoft.com/office/powerpoint/2010/main" val="37148513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AA8F75C-34AD-AF21-ECD0-892F20D57433}"/>
              </a:ext>
            </a:extLst>
          </p:cNvPr>
          <p:cNvSpPr txBox="1">
            <a:spLocks/>
          </p:cNvSpPr>
          <p:nvPr userDrawn="1"/>
        </p:nvSpPr>
        <p:spPr>
          <a:xfrm>
            <a:off x="10717075" y="6319112"/>
            <a:ext cx="636727" cy="322851"/>
          </a:xfrm>
          <a:prstGeom prst="rect">
            <a:avLst/>
          </a:prstGeom>
        </p:spPr>
        <p:txBody>
          <a:bodyPr vert="horz" lIns="91440" tIns="45721" rIns="45721" bIns="45721"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001" smtClean="0">
                <a:solidFill>
                  <a:srgbClr val="00B0F0"/>
                </a:solidFill>
                <a:latin typeface="Arial" panose="020B0604020202020204"/>
              </a:rPr>
              <a:pPr/>
              <a:t>‹#›</a:t>
            </a:fld>
            <a:endParaRPr lang="en-US" sz="1001">
              <a:solidFill>
                <a:srgbClr val="00B0F0"/>
              </a:solidFill>
              <a:latin typeface="Arial" panose="020B0604020202020204"/>
            </a:endParaRPr>
          </a:p>
        </p:txBody>
      </p:sp>
      <p:pic>
        <p:nvPicPr>
          <p:cNvPr id="3" name="Picture 2">
            <a:extLst>
              <a:ext uri="{FF2B5EF4-FFF2-40B4-BE49-F238E27FC236}">
                <a16:creationId xmlns:a16="http://schemas.microsoft.com/office/drawing/2014/main" id="{0ADBC6C5-DD9A-D979-5FC6-9FA29D8AA723}"/>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4" name="TextBox 3">
            <a:extLst>
              <a:ext uri="{FF2B5EF4-FFF2-40B4-BE49-F238E27FC236}">
                <a16:creationId xmlns:a16="http://schemas.microsoft.com/office/drawing/2014/main" id="{5961F398-F480-8480-5599-06CF41776B27}"/>
              </a:ext>
            </a:extLst>
          </p:cNvPr>
          <p:cNvSpPr txBox="1"/>
          <p:nvPr userDrawn="1"/>
        </p:nvSpPr>
        <p:spPr>
          <a:xfrm rot="16200000">
            <a:off x="10098876" y="4772151"/>
            <a:ext cx="3514724" cy="502702"/>
          </a:xfrm>
          <a:prstGeom prst="rect">
            <a:avLst/>
          </a:prstGeom>
          <a:noFill/>
        </p:spPr>
        <p:txBody>
          <a:bodyPr wrap="square" rtlCol="0">
            <a:spAutoFit/>
          </a:bodyPr>
          <a:lstStyle/>
          <a:p>
            <a:pPr>
              <a:lnSpc>
                <a:spcPts val="1561"/>
              </a:lnSpc>
            </a:pPr>
            <a:r>
              <a:rPr lang="en-US" sz="1801" b="1">
                <a:solidFill>
                  <a:srgbClr val="00B0F0"/>
                </a:solidFill>
                <a:latin typeface="Arial" charset="0"/>
                <a:ea typeface="Arial" charset="0"/>
                <a:cs typeface="Arial" charset="0"/>
              </a:rPr>
              <a:t>Discovery,</a:t>
            </a:r>
          </a:p>
          <a:p>
            <a:pPr>
              <a:lnSpc>
                <a:spcPts val="1561"/>
              </a:lnSpc>
            </a:pPr>
            <a:r>
              <a:rPr lang="en-US" sz="1801" b="1">
                <a:solidFill>
                  <a:srgbClr val="00B0F0"/>
                </a:solidFill>
                <a:latin typeface="Arial" charset="0"/>
                <a:ea typeface="Arial" charset="0"/>
                <a:cs typeface="Arial" charset="0"/>
              </a:rPr>
              <a:t>accelerated</a:t>
            </a:r>
          </a:p>
        </p:txBody>
      </p:sp>
      <p:sp>
        <p:nvSpPr>
          <p:cNvPr id="5" name="Date Placeholder 3">
            <a:extLst>
              <a:ext uri="{FF2B5EF4-FFF2-40B4-BE49-F238E27FC236}">
                <a16:creationId xmlns:a16="http://schemas.microsoft.com/office/drawing/2014/main" id="{CEA09B0C-DE34-0D56-AF06-705496AF9E4E}"/>
              </a:ext>
            </a:extLst>
          </p:cNvPr>
          <p:cNvSpPr txBox="1">
            <a:spLocks/>
          </p:cNvSpPr>
          <p:nvPr userDrawn="1"/>
        </p:nvSpPr>
        <p:spPr>
          <a:xfrm>
            <a:off x="661744" y="6380072"/>
            <a:ext cx="1305077" cy="226468"/>
          </a:xfrm>
          <a:prstGeom prst="rect">
            <a:avLst/>
          </a:prstGeom>
        </p:spPr>
        <p:txBody>
          <a:bodyPr vert="horz" lIns="91440" tIns="18288" rIns="91440" bIns="45721"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sz="1000">
                <a:solidFill>
                  <a:srgbClr val="00B0F0"/>
                </a:solidFill>
                <a:latin typeface="Arial" panose="020B0604020202020204"/>
              </a:rPr>
              <a:t>2026-10-01</a:t>
            </a:r>
            <a:endParaRPr lang="en-US" sz="1000">
              <a:solidFill>
                <a:srgbClr val="00B0F0"/>
              </a:solidFill>
              <a:latin typeface="Arial" panose="020B0604020202020204"/>
            </a:endParaRPr>
          </a:p>
        </p:txBody>
      </p:sp>
      <p:sp>
        <p:nvSpPr>
          <p:cNvPr id="6" name="Date Placeholder 3">
            <a:extLst>
              <a:ext uri="{FF2B5EF4-FFF2-40B4-BE49-F238E27FC236}">
                <a16:creationId xmlns:a16="http://schemas.microsoft.com/office/drawing/2014/main" id="{E3FB4AFB-A8F5-8175-02A9-E4E424DFA1FF}"/>
              </a:ext>
            </a:extLst>
          </p:cNvPr>
          <p:cNvSpPr txBox="1">
            <a:spLocks/>
          </p:cNvSpPr>
          <p:nvPr userDrawn="1"/>
        </p:nvSpPr>
        <p:spPr>
          <a:xfrm>
            <a:off x="661744" y="6380072"/>
            <a:ext cx="11010206" cy="226468"/>
          </a:xfrm>
          <a:prstGeom prst="rect">
            <a:avLst/>
          </a:prstGeom>
        </p:spPr>
        <p:txBody>
          <a:bodyPr vert="horz" lIns="91440" tIns="18288" rIns="91440" bIns="45721"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CA" sz="1000">
                <a:solidFill>
                  <a:srgbClr val="00B0F0"/>
                </a:solidFill>
                <a:latin typeface="+mn-lt"/>
              </a:rPr>
              <a:t>ASSC Oct 2026</a:t>
            </a:r>
          </a:p>
        </p:txBody>
      </p:sp>
    </p:spTree>
    <p:extLst>
      <p:ext uri="{BB962C8B-B14F-4D97-AF65-F5344CB8AC3E}">
        <p14:creationId xmlns:p14="http://schemas.microsoft.com/office/powerpoint/2010/main" val="14480154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6.jpeg"/><Relationship Id="rId7" Type="http://schemas.openxmlformats.org/officeDocument/2006/relationships/image" Target="../media/image19.jpeg"/><Relationship Id="rId2" Type="http://schemas.openxmlformats.org/officeDocument/2006/relationships/image" Target="../media/image15.jpeg"/><Relationship Id="rId1" Type="http://schemas.openxmlformats.org/officeDocument/2006/relationships/slideLayout" Target="../slideLayouts/slideLayout3.xml"/><Relationship Id="rId6" Type="http://schemas.openxmlformats.org/officeDocument/2006/relationships/image" Target="../media/image7.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image" Target="../media/image21.jpeg"/><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image" Target="../media/image24.pn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microsoft.com/office/2018/10/relationships/comments" Target="../comments/modernComment_760_117478F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761_94CC69B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8/10/relationships/comments" Target="../comments/modernComment_774_40ECC04A.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2" Type="http://schemas.microsoft.com/office/2018/10/relationships/comments" Target="../comments/modernComment_775_39C00F1D.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microsoft.com/office/2018/10/relationships/comments" Target="../comments/modernComment_76F_4456F609.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1744" y="1158487"/>
            <a:ext cx="4230550" cy="2082023"/>
          </a:xfrm>
        </p:spPr>
        <p:txBody>
          <a:bodyPr lIns="91440" tIns="45720" rIns="91440" bIns="45720" anchor="t">
            <a:normAutofit/>
          </a:bodyPr>
          <a:lstStyle/>
          <a:p>
            <a:r>
              <a:rPr lang="en-US" sz="3200">
                <a:latin typeface="Arial"/>
                <a:cs typeface="Arial"/>
              </a:rPr>
              <a:t>P179/P363 Overview</a:t>
            </a:r>
            <a:br>
              <a:rPr lang="en-US" sz="3200"/>
            </a:br>
            <a:r>
              <a:rPr lang="en-US" sz="3200">
                <a:latin typeface="Arial"/>
                <a:cs typeface="Arial"/>
              </a:rPr>
              <a:t>BL4N / EHBT</a:t>
            </a:r>
            <a:br>
              <a:rPr lang="en-US" sz="3200"/>
            </a:br>
            <a:br>
              <a:rPr lang="en-US" sz="3200"/>
            </a:br>
            <a:r>
              <a:rPr lang="en-US" sz="3200">
                <a:latin typeface="Arial"/>
                <a:cs typeface="Arial"/>
              </a:rPr>
              <a:t>ASSC Fall 2026</a:t>
            </a:r>
            <a:endParaRPr lang="en-US" sz="3200"/>
          </a:p>
        </p:txBody>
      </p:sp>
      <p:sp>
        <p:nvSpPr>
          <p:cNvPr id="6" name="Subtitle 5">
            <a:extLst>
              <a:ext uri="{FF2B5EF4-FFF2-40B4-BE49-F238E27FC236}">
                <a16:creationId xmlns:a16="http://schemas.microsoft.com/office/drawing/2014/main" id="{40AA4ACF-EBF7-443D-9629-9044A0B8D2B4}"/>
              </a:ext>
            </a:extLst>
          </p:cNvPr>
          <p:cNvSpPr>
            <a:spLocks noGrp="1"/>
          </p:cNvSpPr>
          <p:nvPr>
            <p:ph type="subTitle" idx="1"/>
          </p:nvPr>
        </p:nvSpPr>
        <p:spPr>
          <a:xfrm>
            <a:off x="661744" y="3679957"/>
            <a:ext cx="3938834" cy="432254"/>
          </a:xfrm>
        </p:spPr>
        <p:txBody>
          <a:bodyPr lIns="91440" tIns="0" rIns="91440" bIns="45720" anchor="b">
            <a:normAutofit/>
          </a:bodyPr>
          <a:lstStyle/>
          <a:p>
            <a:r>
              <a:rPr lang="en-CA" sz="2000"/>
              <a:t>Oct 1-2, 2026</a:t>
            </a:r>
          </a:p>
        </p:txBody>
      </p:sp>
      <p:sp>
        <p:nvSpPr>
          <p:cNvPr id="4" name="Rectangle 3">
            <a:extLst>
              <a:ext uri="{FF2B5EF4-FFF2-40B4-BE49-F238E27FC236}">
                <a16:creationId xmlns:a16="http://schemas.microsoft.com/office/drawing/2014/main" id="{22CA0579-4C2B-4E70-8473-A7B5961011BA}"/>
              </a:ext>
            </a:extLst>
          </p:cNvPr>
          <p:cNvSpPr/>
          <p:nvPr/>
        </p:nvSpPr>
        <p:spPr>
          <a:xfrm>
            <a:off x="5971607" y="3244334"/>
            <a:ext cx="248786" cy="369332"/>
          </a:xfrm>
          <a:prstGeom prst="rect">
            <a:avLst/>
          </a:prstGeom>
        </p:spPr>
        <p:txBody>
          <a:bodyPr wrap="none">
            <a:spAutoFit/>
          </a:bodyPr>
          <a:lstStyle/>
          <a:p>
            <a:r>
              <a:rPr lang="en-US"/>
              <a:t> </a:t>
            </a:r>
          </a:p>
        </p:txBody>
      </p:sp>
      <p:sp>
        <p:nvSpPr>
          <p:cNvPr id="3" name="TextBox 2">
            <a:extLst>
              <a:ext uri="{FF2B5EF4-FFF2-40B4-BE49-F238E27FC236}">
                <a16:creationId xmlns:a16="http://schemas.microsoft.com/office/drawing/2014/main" id="{161574F2-FF7C-F4B8-A5EB-56F7CF9CFEE8}"/>
              </a:ext>
            </a:extLst>
          </p:cNvPr>
          <p:cNvSpPr txBox="1"/>
          <p:nvPr/>
        </p:nvSpPr>
        <p:spPr>
          <a:xfrm>
            <a:off x="661745" y="4174500"/>
            <a:ext cx="4596056" cy="2308324"/>
          </a:xfrm>
          <a:prstGeom prst="rect">
            <a:avLst/>
          </a:prstGeom>
          <a:noFill/>
        </p:spPr>
        <p:txBody>
          <a:bodyPr wrap="square" rtlCol="0">
            <a:spAutoFit/>
          </a:bodyPr>
          <a:lstStyle/>
          <a:p>
            <a:r>
              <a:rPr lang="en-US"/>
              <a:t>Project Leaders:</a:t>
            </a:r>
          </a:p>
          <a:p>
            <a:r>
              <a:rPr lang="en-US"/>
              <a:t>Yuri Bylinskii &amp; Thomas Planche</a:t>
            </a:r>
          </a:p>
          <a:p>
            <a:endParaRPr lang="en-US"/>
          </a:p>
          <a:p>
            <a:r>
              <a:rPr lang="en-US"/>
              <a:t>Project Integrator:</a:t>
            </a:r>
          </a:p>
          <a:p>
            <a:r>
              <a:rPr lang="en-US"/>
              <a:t>Jason Chak</a:t>
            </a:r>
          </a:p>
          <a:p>
            <a:endParaRPr lang="en-US"/>
          </a:p>
          <a:p>
            <a:r>
              <a:rPr lang="en-US"/>
              <a:t>Tunnel Construction Coordinator:</a:t>
            </a:r>
          </a:p>
          <a:p>
            <a:r>
              <a:rPr lang="en-US"/>
              <a:t>Claire Pearce</a:t>
            </a:r>
          </a:p>
        </p:txBody>
      </p:sp>
    </p:spTree>
    <p:extLst>
      <p:ext uri="{BB962C8B-B14F-4D97-AF65-F5344CB8AC3E}">
        <p14:creationId xmlns:p14="http://schemas.microsoft.com/office/powerpoint/2010/main" val="242708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97A2560-4BC2-7DA2-013B-D76F1ABC4044}"/>
              </a:ext>
            </a:extLst>
          </p:cNvPr>
          <p:cNvPicPr>
            <a:picLocks noChangeAspect="1"/>
          </p:cNvPicPr>
          <p:nvPr/>
        </p:nvPicPr>
        <p:blipFill>
          <a:blip r:embed="rId2">
            <a:extLst>
              <a:ext uri="{28A0092B-C50C-407E-A947-70E740481C1C}">
                <a14:useLocalDpi xmlns:a14="http://schemas.microsoft.com/office/drawing/2010/main" val="0"/>
              </a:ext>
            </a:extLst>
          </a:blip>
          <a:srcRect l="228" r="105"/>
          <a:stretch>
            <a:fillRect/>
          </a:stretch>
        </p:blipFill>
        <p:spPr>
          <a:xfrm>
            <a:off x="715618" y="652006"/>
            <a:ext cx="10774018" cy="6186519"/>
          </a:xfrm>
          <a:prstGeom prst="rect">
            <a:avLst/>
          </a:prstGeom>
        </p:spPr>
      </p:pic>
      <p:sp>
        <p:nvSpPr>
          <p:cNvPr id="6" name="TextBox 5">
            <a:extLst>
              <a:ext uri="{FF2B5EF4-FFF2-40B4-BE49-F238E27FC236}">
                <a16:creationId xmlns:a16="http://schemas.microsoft.com/office/drawing/2014/main" id="{3C489B5B-B76F-7AED-16D2-13C0A392845E}"/>
              </a:ext>
            </a:extLst>
          </p:cNvPr>
          <p:cNvSpPr txBox="1"/>
          <p:nvPr/>
        </p:nvSpPr>
        <p:spPr>
          <a:xfrm>
            <a:off x="1371876" y="2485430"/>
            <a:ext cx="591047" cy="27699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CA" sz="1200"/>
              <a:t>AETE</a:t>
            </a:r>
          </a:p>
        </p:txBody>
      </p:sp>
      <p:sp>
        <p:nvSpPr>
          <p:cNvPr id="7" name="TextBox 6">
            <a:extLst>
              <a:ext uri="{FF2B5EF4-FFF2-40B4-BE49-F238E27FC236}">
                <a16:creationId xmlns:a16="http://schemas.microsoft.com/office/drawing/2014/main" id="{C2C842D7-1E76-42E0-6D46-D544B22E0B7C}"/>
              </a:ext>
            </a:extLst>
          </p:cNvPr>
          <p:cNvSpPr txBox="1"/>
          <p:nvPr/>
        </p:nvSpPr>
        <p:spPr>
          <a:xfrm>
            <a:off x="1243914" y="3687921"/>
            <a:ext cx="724586" cy="27699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CA" sz="1200"/>
              <a:t>APTW</a:t>
            </a:r>
          </a:p>
        </p:txBody>
      </p:sp>
      <p:sp>
        <p:nvSpPr>
          <p:cNvPr id="12" name="Rectangle: Rounded Corners 11">
            <a:extLst>
              <a:ext uri="{FF2B5EF4-FFF2-40B4-BE49-F238E27FC236}">
                <a16:creationId xmlns:a16="http://schemas.microsoft.com/office/drawing/2014/main" id="{FD681CAE-EFB6-A7CA-7755-250549B9E8A2}"/>
              </a:ext>
            </a:extLst>
          </p:cNvPr>
          <p:cNvSpPr/>
          <p:nvPr/>
        </p:nvSpPr>
        <p:spPr>
          <a:xfrm>
            <a:off x="10259761" y="652006"/>
            <a:ext cx="1429167" cy="2161930"/>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Rounded Corners 12">
            <a:extLst>
              <a:ext uri="{FF2B5EF4-FFF2-40B4-BE49-F238E27FC236}">
                <a16:creationId xmlns:a16="http://schemas.microsoft.com/office/drawing/2014/main" id="{5A96A1DD-53FE-506B-548E-0AE28B8A9A26}"/>
              </a:ext>
            </a:extLst>
          </p:cNvPr>
          <p:cNvSpPr/>
          <p:nvPr/>
        </p:nvSpPr>
        <p:spPr>
          <a:xfrm>
            <a:off x="9207610" y="4629176"/>
            <a:ext cx="2003729" cy="1640699"/>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Rectangle: Rounded Corners 15">
            <a:extLst>
              <a:ext uri="{FF2B5EF4-FFF2-40B4-BE49-F238E27FC236}">
                <a16:creationId xmlns:a16="http://schemas.microsoft.com/office/drawing/2014/main" id="{67DDD2C3-D147-E14B-AF8C-BAD87FDE5A3F}"/>
              </a:ext>
            </a:extLst>
          </p:cNvPr>
          <p:cNvSpPr/>
          <p:nvPr/>
        </p:nvSpPr>
        <p:spPr>
          <a:xfrm>
            <a:off x="4349362" y="5988442"/>
            <a:ext cx="4794638" cy="705951"/>
          </a:xfrm>
          <a:prstGeom prst="round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TextBox 16">
            <a:extLst>
              <a:ext uri="{FF2B5EF4-FFF2-40B4-BE49-F238E27FC236}">
                <a16:creationId xmlns:a16="http://schemas.microsoft.com/office/drawing/2014/main" id="{7602B367-3F92-8684-B41C-DFD6071AF5C5}"/>
              </a:ext>
            </a:extLst>
          </p:cNvPr>
          <p:cNvSpPr txBox="1"/>
          <p:nvPr/>
        </p:nvSpPr>
        <p:spPr>
          <a:xfrm>
            <a:off x="9424785" y="1321789"/>
            <a:ext cx="761445" cy="6463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CA" sz="1200"/>
              <a:t>BL4N Vault region</a:t>
            </a:r>
          </a:p>
        </p:txBody>
      </p:sp>
      <p:sp>
        <p:nvSpPr>
          <p:cNvPr id="18" name="TextBox 17">
            <a:extLst>
              <a:ext uri="{FF2B5EF4-FFF2-40B4-BE49-F238E27FC236}">
                <a16:creationId xmlns:a16="http://schemas.microsoft.com/office/drawing/2014/main" id="{379B7502-5F50-5D6B-A64F-84BFD0744B20}"/>
              </a:ext>
            </a:extLst>
          </p:cNvPr>
          <p:cNvSpPr txBox="1"/>
          <p:nvPr/>
        </p:nvSpPr>
        <p:spPr>
          <a:xfrm>
            <a:off x="11309053" y="4940067"/>
            <a:ext cx="761445" cy="83099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CA" sz="1200"/>
              <a:t>BL4N Proton Cave region</a:t>
            </a:r>
          </a:p>
        </p:txBody>
      </p:sp>
      <p:sp>
        <p:nvSpPr>
          <p:cNvPr id="19" name="Rectangle: Rounded Corners 18">
            <a:extLst>
              <a:ext uri="{FF2B5EF4-FFF2-40B4-BE49-F238E27FC236}">
                <a16:creationId xmlns:a16="http://schemas.microsoft.com/office/drawing/2014/main" id="{EFECE6A0-6ED6-C8F6-CE99-2A254B057B5A}"/>
              </a:ext>
            </a:extLst>
          </p:cNvPr>
          <p:cNvSpPr/>
          <p:nvPr/>
        </p:nvSpPr>
        <p:spPr>
          <a:xfrm>
            <a:off x="10073930" y="2911541"/>
            <a:ext cx="1137409" cy="1744597"/>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a:extLst>
              <a:ext uri="{FF2B5EF4-FFF2-40B4-BE49-F238E27FC236}">
                <a16:creationId xmlns:a16="http://schemas.microsoft.com/office/drawing/2014/main" id="{AD65AC7D-229C-5CD5-8C36-199D8D35E726}"/>
              </a:ext>
            </a:extLst>
          </p:cNvPr>
          <p:cNvSpPr txBox="1"/>
          <p:nvPr/>
        </p:nvSpPr>
        <p:spPr>
          <a:xfrm>
            <a:off x="8929816" y="3318589"/>
            <a:ext cx="1078840" cy="6463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r>
              <a:rPr lang="en-CA" sz="1200"/>
              <a:t>BL4N Pharoah’s tomb region</a:t>
            </a:r>
          </a:p>
        </p:txBody>
      </p:sp>
      <p:sp>
        <p:nvSpPr>
          <p:cNvPr id="21" name="TextBox 20">
            <a:extLst>
              <a:ext uri="{FF2B5EF4-FFF2-40B4-BE49-F238E27FC236}">
                <a16:creationId xmlns:a16="http://schemas.microsoft.com/office/drawing/2014/main" id="{C14ED449-59C7-032A-B4F0-1CD5C0E94C39}"/>
              </a:ext>
            </a:extLst>
          </p:cNvPr>
          <p:cNvSpPr txBox="1"/>
          <p:nvPr/>
        </p:nvSpPr>
        <p:spPr>
          <a:xfrm>
            <a:off x="10651129" y="6417395"/>
            <a:ext cx="1452147" cy="26161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CA" sz="1100"/>
              <a:t>EHBT dogleg region</a:t>
            </a:r>
          </a:p>
        </p:txBody>
      </p:sp>
      <p:sp>
        <p:nvSpPr>
          <p:cNvPr id="24" name="Rectangle: Rounded Corners 23">
            <a:extLst>
              <a:ext uri="{FF2B5EF4-FFF2-40B4-BE49-F238E27FC236}">
                <a16:creationId xmlns:a16="http://schemas.microsoft.com/office/drawing/2014/main" id="{ED7535CF-B7F6-B25F-3A9B-D2520AEB75B8}"/>
              </a:ext>
            </a:extLst>
          </p:cNvPr>
          <p:cNvSpPr/>
          <p:nvPr/>
        </p:nvSpPr>
        <p:spPr>
          <a:xfrm>
            <a:off x="2094805" y="2623930"/>
            <a:ext cx="2254557" cy="4029975"/>
          </a:xfrm>
          <a:prstGeom prst="round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Rounded Corners 24">
            <a:extLst>
              <a:ext uri="{FF2B5EF4-FFF2-40B4-BE49-F238E27FC236}">
                <a16:creationId xmlns:a16="http://schemas.microsoft.com/office/drawing/2014/main" id="{EE18F905-D771-BE22-4BC9-3445D5C346CB}"/>
              </a:ext>
            </a:extLst>
          </p:cNvPr>
          <p:cNvSpPr/>
          <p:nvPr/>
        </p:nvSpPr>
        <p:spPr>
          <a:xfrm>
            <a:off x="9162844" y="6285871"/>
            <a:ext cx="1452147" cy="472830"/>
          </a:xfrm>
          <a:prstGeom prst="round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a:extLst>
              <a:ext uri="{FF2B5EF4-FFF2-40B4-BE49-F238E27FC236}">
                <a16:creationId xmlns:a16="http://schemas.microsoft.com/office/drawing/2014/main" id="{FE2D507A-8830-C4DB-93DE-09CFF188E81D}"/>
              </a:ext>
            </a:extLst>
          </p:cNvPr>
          <p:cNvSpPr txBox="1"/>
          <p:nvPr/>
        </p:nvSpPr>
        <p:spPr>
          <a:xfrm>
            <a:off x="5329881" y="5200774"/>
            <a:ext cx="1254847" cy="646331"/>
          </a:xfrm>
          <a:prstGeom prst="rect">
            <a:avLst/>
          </a:prstGeom>
          <a:solidFill>
            <a:srgbClr val="7030A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r>
              <a:rPr lang="en-CA" sz="1200"/>
              <a:t>BL4N &amp; EHBT</a:t>
            </a:r>
          </a:p>
          <a:p>
            <a:r>
              <a:rPr lang="en-CA" sz="1200"/>
              <a:t>Straight Tunnel section</a:t>
            </a:r>
          </a:p>
        </p:txBody>
      </p:sp>
      <p:sp>
        <p:nvSpPr>
          <p:cNvPr id="27" name="TextBox 26">
            <a:extLst>
              <a:ext uri="{FF2B5EF4-FFF2-40B4-BE49-F238E27FC236}">
                <a16:creationId xmlns:a16="http://schemas.microsoft.com/office/drawing/2014/main" id="{9AA5BCC3-DA12-69FC-B5BC-B79A1AAA33E6}"/>
              </a:ext>
            </a:extLst>
          </p:cNvPr>
          <p:cNvSpPr txBox="1"/>
          <p:nvPr/>
        </p:nvSpPr>
        <p:spPr>
          <a:xfrm>
            <a:off x="715618" y="5771064"/>
            <a:ext cx="1247305" cy="646331"/>
          </a:xfrm>
          <a:prstGeom prst="rect">
            <a:avLst/>
          </a:prstGeom>
          <a:solidFill>
            <a:srgbClr val="7030A0"/>
          </a:solidFill>
        </p:spPr>
        <p:style>
          <a:lnRef idx="2">
            <a:schemeClr val="accent5">
              <a:shade val="15000"/>
            </a:schemeClr>
          </a:lnRef>
          <a:fillRef idx="1">
            <a:schemeClr val="accent5"/>
          </a:fillRef>
          <a:effectRef idx="0">
            <a:schemeClr val="accent5"/>
          </a:effectRef>
          <a:fontRef idx="minor">
            <a:schemeClr val="lt1"/>
          </a:fontRef>
        </p:style>
        <p:txBody>
          <a:bodyPr wrap="square" rtlCol="0">
            <a:spAutoFit/>
          </a:bodyPr>
          <a:lstStyle/>
          <a:p>
            <a:r>
              <a:rPr lang="en-CA" sz="1200"/>
              <a:t>BL4N &amp; EHBT</a:t>
            </a:r>
          </a:p>
          <a:p>
            <a:r>
              <a:rPr lang="en-CA" sz="1200"/>
              <a:t>North Tunnel bend section</a:t>
            </a:r>
          </a:p>
        </p:txBody>
      </p:sp>
      <p:sp>
        <p:nvSpPr>
          <p:cNvPr id="4" name="TextBox 3">
            <a:extLst>
              <a:ext uri="{FF2B5EF4-FFF2-40B4-BE49-F238E27FC236}">
                <a16:creationId xmlns:a16="http://schemas.microsoft.com/office/drawing/2014/main" id="{A989A95F-E802-4167-C800-CA94046338D8}"/>
              </a:ext>
            </a:extLst>
          </p:cNvPr>
          <p:cNvSpPr txBox="1"/>
          <p:nvPr/>
        </p:nvSpPr>
        <p:spPr>
          <a:xfrm>
            <a:off x="8064092" y="-57347"/>
            <a:ext cx="3649650" cy="485030"/>
          </a:xfrm>
          <a:prstGeom prst="rect">
            <a:avLst/>
          </a:prstGeom>
        </p:spPr>
        <p:txBody>
          <a:bodyPr>
            <a:noAutofit/>
          </a:bodyPr>
          <a:lstStyle>
            <a:lvl1pPr defTabSz="914400">
              <a:lnSpc>
                <a:spcPct val="90000"/>
              </a:lnSpc>
              <a:spcBef>
                <a:spcPct val="0"/>
              </a:spcBef>
              <a:buNone/>
              <a:defRPr sz="2800" b="1" i="0">
                <a:solidFill>
                  <a:srgbClr val="00B0F0"/>
                </a:solidFill>
                <a:latin typeface="Arial" charset="0"/>
                <a:ea typeface="Arial" charset="0"/>
                <a:cs typeface="Arial" charset="0"/>
              </a:defRPr>
            </a:lvl1pPr>
          </a:lstStyle>
          <a:p>
            <a:r>
              <a:rPr lang="en-CA"/>
              <a:t>Beamlines Overview</a:t>
            </a:r>
          </a:p>
        </p:txBody>
      </p:sp>
      <p:sp>
        <p:nvSpPr>
          <p:cNvPr id="2" name="Arrow: Right 1">
            <a:extLst>
              <a:ext uri="{FF2B5EF4-FFF2-40B4-BE49-F238E27FC236}">
                <a16:creationId xmlns:a16="http://schemas.microsoft.com/office/drawing/2014/main" id="{F6BBE127-8790-A489-3A6C-752BF026581D}"/>
              </a:ext>
            </a:extLst>
          </p:cNvPr>
          <p:cNvSpPr/>
          <p:nvPr/>
        </p:nvSpPr>
        <p:spPr>
          <a:xfrm flipH="1">
            <a:off x="628154" y="1121134"/>
            <a:ext cx="834886" cy="438804"/>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CA" sz="1200"/>
              <a:t>NORTH</a:t>
            </a:r>
          </a:p>
        </p:txBody>
      </p:sp>
      <p:sp>
        <p:nvSpPr>
          <p:cNvPr id="5" name="Rectangle 4">
            <a:extLst>
              <a:ext uri="{FF2B5EF4-FFF2-40B4-BE49-F238E27FC236}">
                <a16:creationId xmlns:a16="http://schemas.microsoft.com/office/drawing/2014/main" id="{991FE3F4-29C4-49E4-1B39-30FF59D7F69B}"/>
              </a:ext>
            </a:extLst>
          </p:cNvPr>
          <p:cNvSpPr/>
          <p:nvPr/>
        </p:nvSpPr>
        <p:spPr>
          <a:xfrm>
            <a:off x="2631882" y="485030"/>
            <a:ext cx="1645920" cy="3693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 Placeholder 2">
            <a:extLst>
              <a:ext uri="{FF2B5EF4-FFF2-40B4-BE49-F238E27FC236}">
                <a16:creationId xmlns:a16="http://schemas.microsoft.com/office/drawing/2014/main" id="{3B994304-7AF3-D7C1-E11E-964BE18CA26B}"/>
              </a:ext>
            </a:extLst>
          </p:cNvPr>
          <p:cNvSpPr>
            <a:spLocks noGrp="1"/>
          </p:cNvSpPr>
          <p:nvPr>
            <p:ph type="body" sz="quarter" idx="10"/>
          </p:nvPr>
        </p:nvSpPr>
        <p:spPr>
          <a:xfrm>
            <a:off x="4072267" y="423754"/>
            <a:ext cx="4794638" cy="1136184"/>
          </a:xfrm>
        </p:spPr>
        <p:style>
          <a:lnRef idx="2">
            <a:schemeClr val="dk1"/>
          </a:lnRef>
          <a:fillRef idx="1">
            <a:schemeClr val="lt1"/>
          </a:fillRef>
          <a:effectRef idx="0">
            <a:schemeClr val="dk1"/>
          </a:effectRef>
          <a:fontRef idx="minor">
            <a:schemeClr val="dk1"/>
          </a:fontRef>
        </p:style>
        <p:txBody>
          <a:bodyPr/>
          <a:lstStyle/>
          <a:p>
            <a:r>
              <a:rPr lang="en-CA" sz="1600"/>
              <a:t>EHBT (Electron Beam Transport) delivers an electron beam from the E-LINAC to the AETE Target Station</a:t>
            </a:r>
          </a:p>
          <a:p>
            <a:r>
              <a:rPr lang="en-CA" sz="1600"/>
              <a:t>BL4N (Beam Line 4 North) delivers a proton beam from the Cyclotron to the APTW Target Station</a:t>
            </a:r>
          </a:p>
        </p:txBody>
      </p:sp>
    </p:spTree>
    <p:extLst>
      <p:ext uri="{BB962C8B-B14F-4D97-AF65-F5344CB8AC3E}">
        <p14:creationId xmlns:p14="http://schemas.microsoft.com/office/powerpoint/2010/main" val="3771822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812DBB0-3457-C01B-1CEF-016805895908}"/>
              </a:ext>
            </a:extLst>
          </p:cNvPr>
          <p:cNvSpPr/>
          <p:nvPr/>
        </p:nvSpPr>
        <p:spPr>
          <a:xfrm>
            <a:off x="11032066" y="4915595"/>
            <a:ext cx="1155700" cy="1942405"/>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9E9A6961-8751-7851-FDFD-575684FC64E7}"/>
              </a:ext>
            </a:extLst>
          </p:cNvPr>
          <p:cNvSpPr>
            <a:spLocks noGrp="1"/>
          </p:cNvSpPr>
          <p:nvPr>
            <p:ph type="title"/>
          </p:nvPr>
        </p:nvSpPr>
        <p:spPr>
          <a:xfrm>
            <a:off x="2094806" y="68629"/>
            <a:ext cx="9577143" cy="350306"/>
          </a:xfrm>
        </p:spPr>
        <p:txBody>
          <a:bodyPr/>
          <a:lstStyle/>
          <a:p>
            <a:r>
              <a:rPr lang="en-CA"/>
              <a:t>Accomplishments since last ASSC meeting</a:t>
            </a:r>
          </a:p>
        </p:txBody>
      </p:sp>
      <p:sp>
        <p:nvSpPr>
          <p:cNvPr id="3" name="Text Placeholder 2">
            <a:extLst>
              <a:ext uri="{FF2B5EF4-FFF2-40B4-BE49-F238E27FC236}">
                <a16:creationId xmlns:a16="http://schemas.microsoft.com/office/drawing/2014/main" id="{4D0F439C-5DC7-7299-0167-CDAADB9A1875}"/>
              </a:ext>
            </a:extLst>
          </p:cNvPr>
          <p:cNvSpPr>
            <a:spLocks noGrp="1"/>
          </p:cNvSpPr>
          <p:nvPr>
            <p:ph type="body" sz="quarter" idx="10"/>
          </p:nvPr>
        </p:nvSpPr>
        <p:spPr>
          <a:xfrm>
            <a:off x="129472" y="640329"/>
            <a:ext cx="4992860" cy="3290644"/>
          </a:xfrm>
        </p:spPr>
        <p:txBody>
          <a:bodyPr/>
          <a:lstStyle/>
          <a:p>
            <a:pPr marL="0" indent="0">
              <a:buNone/>
            </a:pPr>
            <a:r>
              <a:rPr lang="en-CA" b="1" dirty="0">
                <a:solidFill>
                  <a:srgbClr val="00B0F0"/>
                </a:solidFill>
              </a:rPr>
              <a:t>BL4N</a:t>
            </a:r>
          </a:p>
          <a:p>
            <a:r>
              <a:rPr lang="en-CA" dirty="0"/>
              <a:t>Design of all installation critical components is complete</a:t>
            </a:r>
          </a:p>
          <a:p>
            <a:r>
              <a:rPr lang="en-CA" dirty="0"/>
              <a:t>Fabrication of diagnostics is complete</a:t>
            </a:r>
          </a:p>
          <a:p>
            <a:r>
              <a:rPr lang="en-CA" dirty="0"/>
              <a:t>All tunnel stands installed</a:t>
            </a:r>
          </a:p>
          <a:p>
            <a:r>
              <a:rPr lang="en-CA" dirty="0"/>
              <a:t>All tunnel magnets &amp; steerers installed using transfer cart</a:t>
            </a:r>
          </a:p>
          <a:p>
            <a:r>
              <a:rPr lang="en-CA" dirty="0"/>
              <a:t>MB16 installed </a:t>
            </a:r>
          </a:p>
          <a:p>
            <a:pPr marL="457200" lvl="1" indent="0">
              <a:buNone/>
            </a:pPr>
            <a:endParaRPr lang="en-CA" dirty="0"/>
          </a:p>
        </p:txBody>
      </p:sp>
      <p:pic>
        <p:nvPicPr>
          <p:cNvPr id="8" name="Picture 7">
            <a:extLst>
              <a:ext uri="{FF2B5EF4-FFF2-40B4-BE49-F238E27FC236}">
                <a16:creationId xmlns:a16="http://schemas.microsoft.com/office/drawing/2014/main" id="{AF2DD026-1BBD-DC2A-FCE0-0A6BE1A51CFF}"/>
              </a:ext>
              <a:ext uri="{C183D7F6-B498-43B3-948B-1728B52AA6E4}">
                <adec:decorative xmlns:adec="http://schemas.microsoft.com/office/drawing/2017/decorative" val="1"/>
              </a:ext>
            </a:extLst>
          </p:cNvPr>
          <p:cNvPicPr>
            <a:picLocks noChangeAspect="1"/>
          </p:cNvPicPr>
          <p:nvPr/>
        </p:nvPicPr>
        <p:blipFill>
          <a:blip r:embed="rId2"/>
          <a:srcRect t="6160"/>
          <a:stretch>
            <a:fillRect/>
          </a:stretch>
        </p:blipFill>
        <p:spPr>
          <a:xfrm>
            <a:off x="5839013" y="575776"/>
            <a:ext cx="2937888" cy="2067685"/>
          </a:xfrm>
          <a:prstGeom prst="rect">
            <a:avLst/>
          </a:prstGeom>
          <a:ln w="38100">
            <a:solidFill>
              <a:srgbClr val="00B0F0"/>
            </a:solidFill>
          </a:ln>
        </p:spPr>
      </p:pic>
      <p:pic>
        <p:nvPicPr>
          <p:cNvPr id="9" name="Picture 8">
            <a:extLst>
              <a:ext uri="{FF2B5EF4-FFF2-40B4-BE49-F238E27FC236}">
                <a16:creationId xmlns:a16="http://schemas.microsoft.com/office/drawing/2014/main" id="{14843093-C120-8192-0FB6-0C6763DD1C2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49797" y="575776"/>
            <a:ext cx="2712731" cy="2042197"/>
          </a:xfrm>
          <a:prstGeom prst="rect">
            <a:avLst/>
          </a:prstGeom>
          <a:ln w="38100">
            <a:solidFill>
              <a:srgbClr val="00B0F0"/>
            </a:solidFill>
          </a:ln>
        </p:spPr>
      </p:pic>
      <p:sp>
        <p:nvSpPr>
          <p:cNvPr id="17" name="TextBox 16">
            <a:extLst>
              <a:ext uri="{FF2B5EF4-FFF2-40B4-BE49-F238E27FC236}">
                <a16:creationId xmlns:a16="http://schemas.microsoft.com/office/drawing/2014/main" id="{614567F2-BACE-E302-7C3B-3A734DB275FF}"/>
              </a:ext>
            </a:extLst>
          </p:cNvPr>
          <p:cNvSpPr txBox="1"/>
          <p:nvPr/>
        </p:nvSpPr>
        <p:spPr>
          <a:xfrm>
            <a:off x="5998259" y="2708607"/>
            <a:ext cx="2778642" cy="369332"/>
          </a:xfrm>
          <a:prstGeom prst="rect">
            <a:avLst/>
          </a:prstGeom>
          <a:noFill/>
        </p:spPr>
        <p:txBody>
          <a:bodyPr wrap="square" rtlCol="0">
            <a:spAutoFit/>
          </a:bodyPr>
          <a:lstStyle/>
          <a:p>
            <a:r>
              <a:rPr lang="en-CA" b="1" i="1"/>
              <a:t>Pulling MB16 into place</a:t>
            </a:r>
          </a:p>
        </p:txBody>
      </p:sp>
      <p:sp>
        <p:nvSpPr>
          <p:cNvPr id="18" name="TextBox 17">
            <a:extLst>
              <a:ext uri="{FF2B5EF4-FFF2-40B4-BE49-F238E27FC236}">
                <a16:creationId xmlns:a16="http://schemas.microsoft.com/office/drawing/2014/main" id="{0C161FD6-B43E-A5FD-8F37-79B8BE5873CC}"/>
              </a:ext>
            </a:extLst>
          </p:cNvPr>
          <p:cNvSpPr txBox="1"/>
          <p:nvPr/>
        </p:nvSpPr>
        <p:spPr>
          <a:xfrm>
            <a:off x="9967549" y="2728986"/>
            <a:ext cx="2319867" cy="369332"/>
          </a:xfrm>
          <a:prstGeom prst="rect">
            <a:avLst/>
          </a:prstGeom>
          <a:noFill/>
        </p:spPr>
        <p:txBody>
          <a:bodyPr wrap="square" rtlCol="0">
            <a:spAutoFit/>
          </a:bodyPr>
          <a:lstStyle/>
          <a:p>
            <a:r>
              <a:rPr lang="en-CA" b="1" i="1"/>
              <a:t>MB16 installed</a:t>
            </a:r>
          </a:p>
        </p:txBody>
      </p:sp>
      <p:pic>
        <p:nvPicPr>
          <p:cNvPr id="20" name="Picture 19" descr="A large yellow machine on blue stands&#10;&#10;AI-generated content may be incorrect.">
            <a:extLst>
              <a:ext uri="{FF2B5EF4-FFF2-40B4-BE49-F238E27FC236}">
                <a16:creationId xmlns:a16="http://schemas.microsoft.com/office/drawing/2014/main" id="{08C25F17-3989-B100-FEC9-6C4A2E778B24}"/>
              </a:ext>
            </a:extLst>
          </p:cNvPr>
          <p:cNvPicPr>
            <a:picLocks noChangeAspect="1"/>
          </p:cNvPicPr>
          <p:nvPr/>
        </p:nvPicPr>
        <p:blipFill>
          <a:blip r:embed="rId4"/>
          <a:stretch>
            <a:fillRect/>
          </a:stretch>
        </p:blipFill>
        <p:spPr>
          <a:xfrm>
            <a:off x="129472" y="3849511"/>
            <a:ext cx="3790521" cy="2132168"/>
          </a:xfrm>
          <a:prstGeom prst="rect">
            <a:avLst/>
          </a:prstGeom>
          <a:ln w="38100">
            <a:solidFill>
              <a:srgbClr val="00B0F0"/>
            </a:solidFill>
          </a:ln>
        </p:spPr>
      </p:pic>
      <p:sp>
        <p:nvSpPr>
          <p:cNvPr id="21" name="TextBox 20">
            <a:extLst>
              <a:ext uri="{FF2B5EF4-FFF2-40B4-BE49-F238E27FC236}">
                <a16:creationId xmlns:a16="http://schemas.microsoft.com/office/drawing/2014/main" id="{785BA815-32AC-DEB6-522D-DE33E4957713}"/>
              </a:ext>
            </a:extLst>
          </p:cNvPr>
          <p:cNvSpPr txBox="1"/>
          <p:nvPr/>
        </p:nvSpPr>
        <p:spPr>
          <a:xfrm>
            <a:off x="643970" y="5981679"/>
            <a:ext cx="2901672" cy="369332"/>
          </a:xfrm>
          <a:prstGeom prst="rect">
            <a:avLst/>
          </a:prstGeom>
          <a:noFill/>
        </p:spPr>
        <p:txBody>
          <a:bodyPr wrap="square" rtlCol="0">
            <a:spAutoFit/>
          </a:bodyPr>
          <a:lstStyle/>
          <a:p>
            <a:r>
              <a:rPr lang="en-CA" b="1" i="1"/>
              <a:t>Ariel North Tunnel - Before</a:t>
            </a:r>
          </a:p>
        </p:txBody>
      </p:sp>
      <p:sp>
        <p:nvSpPr>
          <p:cNvPr id="27" name="Rectangle 26">
            <a:extLst>
              <a:ext uri="{FF2B5EF4-FFF2-40B4-BE49-F238E27FC236}">
                <a16:creationId xmlns:a16="http://schemas.microsoft.com/office/drawing/2014/main" id="{99C2C850-B8CA-4372-3795-22B34F909D60}"/>
              </a:ext>
            </a:extLst>
          </p:cNvPr>
          <p:cNvSpPr/>
          <p:nvPr/>
        </p:nvSpPr>
        <p:spPr>
          <a:xfrm>
            <a:off x="5575300" y="6351011"/>
            <a:ext cx="1155700" cy="290425"/>
          </a:xfrm>
          <a:prstGeom prst="rect">
            <a:avLst/>
          </a:prstGeom>
          <a:solidFill>
            <a:srgbClr val="FFFFFF"/>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9" name="TextBox 28">
            <a:extLst>
              <a:ext uri="{FF2B5EF4-FFF2-40B4-BE49-F238E27FC236}">
                <a16:creationId xmlns:a16="http://schemas.microsoft.com/office/drawing/2014/main" id="{F18C2EBA-5AEF-E129-E509-817426758498}"/>
              </a:ext>
            </a:extLst>
          </p:cNvPr>
          <p:cNvSpPr txBox="1"/>
          <p:nvPr/>
        </p:nvSpPr>
        <p:spPr>
          <a:xfrm>
            <a:off x="9349797" y="6031661"/>
            <a:ext cx="2901672" cy="369332"/>
          </a:xfrm>
          <a:prstGeom prst="rect">
            <a:avLst/>
          </a:prstGeom>
          <a:noFill/>
        </p:spPr>
        <p:txBody>
          <a:bodyPr wrap="square" rtlCol="0">
            <a:spAutoFit/>
          </a:bodyPr>
          <a:lstStyle/>
          <a:p>
            <a:r>
              <a:rPr lang="en-CA" b="1" i="1"/>
              <a:t>Ariel North Tunnel - After</a:t>
            </a:r>
          </a:p>
        </p:txBody>
      </p:sp>
      <p:sp>
        <p:nvSpPr>
          <p:cNvPr id="30" name="Arrow: Right 29">
            <a:extLst>
              <a:ext uri="{FF2B5EF4-FFF2-40B4-BE49-F238E27FC236}">
                <a16:creationId xmlns:a16="http://schemas.microsoft.com/office/drawing/2014/main" id="{31669644-4139-50D4-1CF7-F712F1FE80E3}"/>
              </a:ext>
            </a:extLst>
          </p:cNvPr>
          <p:cNvSpPr/>
          <p:nvPr/>
        </p:nvSpPr>
        <p:spPr>
          <a:xfrm>
            <a:off x="3919992" y="4915595"/>
            <a:ext cx="1403525" cy="266005"/>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Arrow: Right 30">
            <a:extLst>
              <a:ext uri="{FF2B5EF4-FFF2-40B4-BE49-F238E27FC236}">
                <a16:creationId xmlns:a16="http://schemas.microsoft.com/office/drawing/2014/main" id="{EE436B41-516B-19A6-29F6-4BA6DE2AD663}"/>
              </a:ext>
            </a:extLst>
          </p:cNvPr>
          <p:cNvSpPr/>
          <p:nvPr/>
        </p:nvSpPr>
        <p:spPr>
          <a:xfrm>
            <a:off x="8776901" y="1703881"/>
            <a:ext cx="572896" cy="212406"/>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26" name="Picture 25">
            <a:extLst>
              <a:ext uri="{FF2B5EF4-FFF2-40B4-BE49-F238E27FC236}">
                <a16:creationId xmlns:a16="http://schemas.microsoft.com/office/drawing/2014/main" id="{58416CF6-AD3A-3649-6573-DBE030A570C2}"/>
              </a:ext>
            </a:extLst>
          </p:cNvPr>
          <p:cNvPicPr>
            <a:picLocks noChangeAspect="1"/>
          </p:cNvPicPr>
          <p:nvPr/>
        </p:nvPicPr>
        <p:blipFill>
          <a:blip r:embed="rId5"/>
          <a:stretch>
            <a:fillRect/>
          </a:stretch>
        </p:blipFill>
        <p:spPr>
          <a:xfrm>
            <a:off x="8844049" y="3571420"/>
            <a:ext cx="3208882" cy="2406663"/>
          </a:xfrm>
          <a:prstGeom prst="rect">
            <a:avLst/>
          </a:prstGeom>
          <a:ln w="38100">
            <a:solidFill>
              <a:srgbClr val="00B0F0"/>
            </a:solidFill>
          </a:ln>
        </p:spPr>
      </p:pic>
      <p:pic>
        <p:nvPicPr>
          <p:cNvPr id="5" name="Picture 4">
            <a:extLst>
              <a:ext uri="{FF2B5EF4-FFF2-40B4-BE49-F238E27FC236}">
                <a16:creationId xmlns:a16="http://schemas.microsoft.com/office/drawing/2014/main" id="{01EFC880-0935-D2A0-E775-3E6EEEA1BDC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319050" y="3447840"/>
            <a:ext cx="2038879" cy="2718505"/>
          </a:xfrm>
          <a:prstGeom prst="rect">
            <a:avLst/>
          </a:prstGeom>
          <a:ln w="38100">
            <a:solidFill>
              <a:srgbClr val="00B0F0"/>
            </a:solidFill>
          </a:ln>
        </p:spPr>
      </p:pic>
      <p:sp>
        <p:nvSpPr>
          <p:cNvPr id="16" name="TextBox 15">
            <a:extLst>
              <a:ext uri="{FF2B5EF4-FFF2-40B4-BE49-F238E27FC236}">
                <a16:creationId xmlns:a16="http://schemas.microsoft.com/office/drawing/2014/main" id="{F9744722-E087-63BA-8356-F127D51C62C7}"/>
              </a:ext>
            </a:extLst>
          </p:cNvPr>
          <p:cNvSpPr txBox="1"/>
          <p:nvPr/>
        </p:nvSpPr>
        <p:spPr>
          <a:xfrm>
            <a:off x="4324120" y="6193456"/>
            <a:ext cx="4557413" cy="369332"/>
          </a:xfrm>
          <a:prstGeom prst="rect">
            <a:avLst/>
          </a:prstGeom>
          <a:noFill/>
        </p:spPr>
        <p:txBody>
          <a:bodyPr wrap="square" rtlCol="0">
            <a:spAutoFit/>
          </a:bodyPr>
          <a:lstStyle/>
          <a:p>
            <a:r>
              <a:rPr lang="en-CA" b="1" i="1"/>
              <a:t>Installing BL4N magnets using Transfer Cart</a:t>
            </a:r>
          </a:p>
        </p:txBody>
      </p:sp>
      <p:sp>
        <p:nvSpPr>
          <p:cNvPr id="22" name="Arrow: Right 21">
            <a:extLst>
              <a:ext uri="{FF2B5EF4-FFF2-40B4-BE49-F238E27FC236}">
                <a16:creationId xmlns:a16="http://schemas.microsoft.com/office/drawing/2014/main" id="{1E07D756-9C18-D978-3D6D-3AFF200F3B7B}"/>
              </a:ext>
            </a:extLst>
          </p:cNvPr>
          <p:cNvSpPr/>
          <p:nvPr/>
        </p:nvSpPr>
        <p:spPr>
          <a:xfrm>
            <a:off x="7373376" y="4915595"/>
            <a:ext cx="1403525" cy="266005"/>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63095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34B6E-2117-AF8C-0313-B8503CE0EAD1}"/>
              </a:ext>
            </a:extLst>
          </p:cNvPr>
          <p:cNvSpPr>
            <a:spLocks noGrp="1"/>
          </p:cNvSpPr>
          <p:nvPr>
            <p:ph type="title"/>
          </p:nvPr>
        </p:nvSpPr>
        <p:spPr/>
        <p:txBody>
          <a:bodyPr/>
          <a:lstStyle/>
          <a:p>
            <a:r>
              <a:rPr lang="en-CA"/>
              <a:t>Accomplishments since last ASSC</a:t>
            </a:r>
          </a:p>
        </p:txBody>
      </p:sp>
      <p:pic>
        <p:nvPicPr>
          <p:cNvPr id="5" name="Picture 2">
            <a:extLst>
              <a:ext uri="{FF2B5EF4-FFF2-40B4-BE49-F238E27FC236}">
                <a16:creationId xmlns:a16="http://schemas.microsoft.com/office/drawing/2014/main" id="{F10DD5A8-0AA0-552F-AF2C-BAC321B99A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675" t="8119" r="3675" b="17919"/>
          <a:stretch>
            <a:fillRect/>
          </a:stretch>
        </p:blipFill>
        <p:spPr bwMode="auto">
          <a:xfrm>
            <a:off x="389025" y="897527"/>
            <a:ext cx="3240000" cy="1946328"/>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DBB03E91-B5A8-7781-DDBC-76422804F61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20552" r="11786" b="1320"/>
          <a:stretch>
            <a:fillRect/>
          </a:stretch>
        </p:blipFill>
        <p:spPr bwMode="auto">
          <a:xfrm>
            <a:off x="4675223" y="897527"/>
            <a:ext cx="3081390" cy="2054260"/>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D112003-5BFA-28BA-7BF5-B50D7EA4D1C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721479" y="844584"/>
            <a:ext cx="2925547" cy="2194161"/>
          </a:xfrm>
          <a:prstGeom prst="rect">
            <a:avLst/>
          </a:prstGeom>
          <a:ln w="38100">
            <a:solidFill>
              <a:srgbClr val="00B0F0"/>
            </a:solidFill>
          </a:ln>
        </p:spPr>
      </p:pic>
      <p:sp>
        <p:nvSpPr>
          <p:cNvPr id="13" name="TextBox 12">
            <a:extLst>
              <a:ext uri="{FF2B5EF4-FFF2-40B4-BE49-F238E27FC236}">
                <a16:creationId xmlns:a16="http://schemas.microsoft.com/office/drawing/2014/main" id="{989CBC9F-5A55-06BC-C539-EBC02E168D9A}"/>
              </a:ext>
            </a:extLst>
          </p:cNvPr>
          <p:cNvSpPr txBox="1"/>
          <p:nvPr/>
        </p:nvSpPr>
        <p:spPr>
          <a:xfrm>
            <a:off x="497401" y="2907046"/>
            <a:ext cx="3629025" cy="369332"/>
          </a:xfrm>
          <a:prstGeom prst="rect">
            <a:avLst/>
          </a:prstGeom>
          <a:noFill/>
        </p:spPr>
        <p:txBody>
          <a:bodyPr wrap="square" rtlCol="0">
            <a:spAutoFit/>
          </a:bodyPr>
          <a:lstStyle/>
          <a:p>
            <a:r>
              <a:rPr lang="en-CA" b="1" i="1"/>
              <a:t>1. Drilling &amp; Marking Anchors</a:t>
            </a:r>
          </a:p>
        </p:txBody>
      </p:sp>
      <p:sp>
        <p:nvSpPr>
          <p:cNvPr id="14" name="Arrow: Right 13">
            <a:extLst>
              <a:ext uri="{FF2B5EF4-FFF2-40B4-BE49-F238E27FC236}">
                <a16:creationId xmlns:a16="http://schemas.microsoft.com/office/drawing/2014/main" id="{AEF53C77-FFF7-E4C4-6A7D-CAEC40201281}"/>
              </a:ext>
            </a:extLst>
          </p:cNvPr>
          <p:cNvSpPr/>
          <p:nvPr/>
        </p:nvSpPr>
        <p:spPr>
          <a:xfrm>
            <a:off x="3652589" y="1822603"/>
            <a:ext cx="947674" cy="238125"/>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TextBox 15">
            <a:extLst>
              <a:ext uri="{FF2B5EF4-FFF2-40B4-BE49-F238E27FC236}">
                <a16:creationId xmlns:a16="http://schemas.microsoft.com/office/drawing/2014/main" id="{04744C23-06D6-24B7-79AE-D428933141F4}"/>
              </a:ext>
            </a:extLst>
          </p:cNvPr>
          <p:cNvSpPr txBox="1"/>
          <p:nvPr/>
        </p:nvSpPr>
        <p:spPr>
          <a:xfrm>
            <a:off x="4814370" y="2999823"/>
            <a:ext cx="3629025" cy="369332"/>
          </a:xfrm>
          <a:prstGeom prst="rect">
            <a:avLst/>
          </a:prstGeom>
          <a:noFill/>
        </p:spPr>
        <p:txBody>
          <a:bodyPr wrap="square" rtlCol="0">
            <a:spAutoFit/>
          </a:bodyPr>
          <a:lstStyle/>
          <a:p>
            <a:r>
              <a:rPr lang="en-CA" b="1" i="1"/>
              <a:t>2. Installing Stand Supports</a:t>
            </a:r>
          </a:p>
        </p:txBody>
      </p:sp>
      <p:sp>
        <p:nvSpPr>
          <p:cNvPr id="17" name="Arrow: Down 16">
            <a:extLst>
              <a:ext uri="{FF2B5EF4-FFF2-40B4-BE49-F238E27FC236}">
                <a16:creationId xmlns:a16="http://schemas.microsoft.com/office/drawing/2014/main" id="{1BA4B1C0-859B-1662-7998-A8EC9F4AA396}"/>
              </a:ext>
            </a:extLst>
          </p:cNvPr>
          <p:cNvSpPr/>
          <p:nvPr/>
        </p:nvSpPr>
        <p:spPr>
          <a:xfrm>
            <a:off x="10071543" y="3416114"/>
            <a:ext cx="298237" cy="369333"/>
          </a:xfrm>
          <a:prstGeom prst="down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a:extLst>
              <a:ext uri="{FF2B5EF4-FFF2-40B4-BE49-F238E27FC236}">
                <a16:creationId xmlns:a16="http://schemas.microsoft.com/office/drawing/2014/main" id="{67B4D6C3-F717-C7B8-0A63-A71F3E50FAD0}"/>
              </a:ext>
            </a:extLst>
          </p:cNvPr>
          <p:cNvSpPr txBox="1"/>
          <p:nvPr/>
        </p:nvSpPr>
        <p:spPr>
          <a:xfrm>
            <a:off x="8738670" y="3046782"/>
            <a:ext cx="3629025" cy="369332"/>
          </a:xfrm>
          <a:prstGeom prst="rect">
            <a:avLst/>
          </a:prstGeom>
          <a:noFill/>
        </p:spPr>
        <p:txBody>
          <a:bodyPr wrap="square" rtlCol="0">
            <a:spAutoFit/>
          </a:bodyPr>
          <a:lstStyle/>
          <a:p>
            <a:r>
              <a:rPr lang="en-CA" b="1" i="1"/>
              <a:t>3. Assembled BL4N Stands</a:t>
            </a:r>
          </a:p>
        </p:txBody>
      </p:sp>
      <p:pic>
        <p:nvPicPr>
          <p:cNvPr id="20" name="Picture 19">
            <a:extLst>
              <a:ext uri="{FF2B5EF4-FFF2-40B4-BE49-F238E27FC236}">
                <a16:creationId xmlns:a16="http://schemas.microsoft.com/office/drawing/2014/main" id="{3B400B12-F6D5-D387-1A18-0ECD3FFD8BD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638920" y="3819256"/>
            <a:ext cx="3236778" cy="2427584"/>
          </a:xfrm>
          <a:prstGeom prst="rect">
            <a:avLst/>
          </a:prstGeom>
          <a:solidFill>
            <a:srgbClr val="00B0F0"/>
          </a:solidFill>
          <a:ln w="38100">
            <a:solidFill>
              <a:srgbClr val="00B0F0"/>
            </a:solidFill>
          </a:ln>
        </p:spPr>
      </p:pic>
      <p:sp>
        <p:nvSpPr>
          <p:cNvPr id="22" name="Arrow: Right 21">
            <a:extLst>
              <a:ext uri="{FF2B5EF4-FFF2-40B4-BE49-F238E27FC236}">
                <a16:creationId xmlns:a16="http://schemas.microsoft.com/office/drawing/2014/main" id="{A746C141-084F-88E7-B598-4D35424A6982}"/>
              </a:ext>
            </a:extLst>
          </p:cNvPr>
          <p:cNvSpPr/>
          <p:nvPr/>
        </p:nvSpPr>
        <p:spPr>
          <a:xfrm>
            <a:off x="7773805" y="1856885"/>
            <a:ext cx="947674" cy="238125"/>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a:extLst>
              <a:ext uri="{FF2B5EF4-FFF2-40B4-BE49-F238E27FC236}">
                <a16:creationId xmlns:a16="http://schemas.microsoft.com/office/drawing/2014/main" id="{D292E1EC-B3E0-5DF1-37CD-3D8AE9391170}"/>
              </a:ext>
            </a:extLst>
          </p:cNvPr>
          <p:cNvSpPr txBox="1"/>
          <p:nvPr/>
        </p:nvSpPr>
        <p:spPr>
          <a:xfrm>
            <a:off x="8776805" y="6211669"/>
            <a:ext cx="2940389" cy="646331"/>
          </a:xfrm>
          <a:prstGeom prst="rect">
            <a:avLst/>
          </a:prstGeom>
          <a:noFill/>
        </p:spPr>
        <p:txBody>
          <a:bodyPr wrap="square" rtlCol="0">
            <a:spAutoFit/>
          </a:bodyPr>
          <a:lstStyle/>
          <a:p>
            <a:r>
              <a:rPr lang="en-CA" b="1" i="1"/>
              <a:t>4. Putting Magnets on Stands using Transfer Cart</a:t>
            </a:r>
          </a:p>
        </p:txBody>
      </p:sp>
      <p:sp>
        <p:nvSpPr>
          <p:cNvPr id="27" name="Arrow: Right 26">
            <a:extLst>
              <a:ext uri="{FF2B5EF4-FFF2-40B4-BE49-F238E27FC236}">
                <a16:creationId xmlns:a16="http://schemas.microsoft.com/office/drawing/2014/main" id="{6DADEC87-568C-0996-FC0C-2FF71D9452B7}"/>
              </a:ext>
            </a:extLst>
          </p:cNvPr>
          <p:cNvSpPr/>
          <p:nvPr/>
        </p:nvSpPr>
        <p:spPr>
          <a:xfrm rot="10800000">
            <a:off x="3355449" y="4708889"/>
            <a:ext cx="5087943" cy="238124"/>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TextBox 30">
            <a:extLst>
              <a:ext uri="{FF2B5EF4-FFF2-40B4-BE49-F238E27FC236}">
                <a16:creationId xmlns:a16="http://schemas.microsoft.com/office/drawing/2014/main" id="{CAB68CBE-CA0A-1AC9-CCAE-3A060FEF9664}"/>
              </a:ext>
            </a:extLst>
          </p:cNvPr>
          <p:cNvSpPr txBox="1"/>
          <p:nvPr/>
        </p:nvSpPr>
        <p:spPr>
          <a:xfrm>
            <a:off x="1385405" y="6273604"/>
            <a:ext cx="3289818" cy="369332"/>
          </a:xfrm>
          <a:prstGeom prst="rect">
            <a:avLst/>
          </a:prstGeom>
          <a:noFill/>
        </p:spPr>
        <p:txBody>
          <a:bodyPr wrap="square" rtlCol="0">
            <a:spAutoFit/>
          </a:bodyPr>
          <a:lstStyle/>
          <a:p>
            <a:r>
              <a:rPr lang="en-CA" b="1" i="1"/>
              <a:t>5. Quads &amp; Steerers on Stands</a:t>
            </a:r>
          </a:p>
        </p:txBody>
      </p:sp>
      <p:pic>
        <p:nvPicPr>
          <p:cNvPr id="4" name="Picture 3">
            <a:extLst>
              <a:ext uri="{FF2B5EF4-FFF2-40B4-BE49-F238E27FC236}">
                <a16:creationId xmlns:a16="http://schemas.microsoft.com/office/drawing/2014/main" id="{94CF0868-0B05-41C5-568A-2B1998C0757F}"/>
              </a:ext>
            </a:extLst>
          </p:cNvPr>
          <p:cNvPicPr>
            <a:picLocks noChangeAspect="1"/>
          </p:cNvPicPr>
          <p:nvPr/>
        </p:nvPicPr>
        <p:blipFill>
          <a:blip r:embed="rId6"/>
          <a:stretch>
            <a:fillRect/>
          </a:stretch>
        </p:blipFill>
        <p:spPr>
          <a:xfrm>
            <a:off x="906427" y="3483275"/>
            <a:ext cx="2376757" cy="2583431"/>
          </a:xfrm>
          <a:prstGeom prst="rect">
            <a:avLst/>
          </a:prstGeom>
          <a:ln w="38100">
            <a:solidFill>
              <a:srgbClr val="00B0F0"/>
            </a:solidFill>
          </a:ln>
        </p:spPr>
      </p:pic>
    </p:spTree>
    <p:extLst>
      <p:ext uri="{BB962C8B-B14F-4D97-AF65-F5344CB8AC3E}">
        <p14:creationId xmlns:p14="http://schemas.microsoft.com/office/powerpoint/2010/main" val="936033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Rounded Corners 37">
            <a:extLst>
              <a:ext uri="{FF2B5EF4-FFF2-40B4-BE49-F238E27FC236}">
                <a16:creationId xmlns:a16="http://schemas.microsoft.com/office/drawing/2014/main" id="{FD244EEF-E8DB-6E64-D5F3-DD28B38459BE}"/>
              </a:ext>
            </a:extLst>
          </p:cNvPr>
          <p:cNvSpPr/>
          <p:nvPr/>
        </p:nvSpPr>
        <p:spPr>
          <a:xfrm>
            <a:off x="35906" y="3385117"/>
            <a:ext cx="3983984" cy="2922974"/>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5">
            <a:extLst>
              <a:ext uri="{FF2B5EF4-FFF2-40B4-BE49-F238E27FC236}">
                <a16:creationId xmlns:a16="http://schemas.microsoft.com/office/drawing/2014/main" id="{A04C6606-43AF-5CA4-7D20-434C422061BB}"/>
              </a:ext>
            </a:extLst>
          </p:cNvPr>
          <p:cNvSpPr/>
          <p:nvPr/>
        </p:nvSpPr>
        <p:spPr>
          <a:xfrm>
            <a:off x="11163065" y="5772647"/>
            <a:ext cx="1028935" cy="1070889"/>
          </a:xfrm>
          <a:prstGeom prst="rect">
            <a:avLst/>
          </a:prstGeom>
          <a:solidFill>
            <a:schemeClr val="bg1"/>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Title 1">
            <a:extLst>
              <a:ext uri="{FF2B5EF4-FFF2-40B4-BE49-F238E27FC236}">
                <a16:creationId xmlns:a16="http://schemas.microsoft.com/office/drawing/2014/main" id="{B1F19D21-642E-0F2C-6972-16A55A90820F}"/>
              </a:ext>
            </a:extLst>
          </p:cNvPr>
          <p:cNvSpPr>
            <a:spLocks noGrp="1"/>
          </p:cNvSpPr>
          <p:nvPr>
            <p:ph type="title"/>
          </p:nvPr>
        </p:nvSpPr>
        <p:spPr/>
        <p:txBody>
          <a:bodyPr/>
          <a:lstStyle/>
          <a:p>
            <a:r>
              <a:rPr lang="en-CA"/>
              <a:t>Accomplishments since last ASSC</a:t>
            </a:r>
          </a:p>
        </p:txBody>
      </p:sp>
      <p:sp>
        <p:nvSpPr>
          <p:cNvPr id="3" name="Text Placeholder 2">
            <a:extLst>
              <a:ext uri="{FF2B5EF4-FFF2-40B4-BE49-F238E27FC236}">
                <a16:creationId xmlns:a16="http://schemas.microsoft.com/office/drawing/2014/main" id="{D0F90C44-4B9B-CF2A-9414-C0F39AD0996A}"/>
              </a:ext>
            </a:extLst>
          </p:cNvPr>
          <p:cNvSpPr>
            <a:spLocks noGrp="1"/>
          </p:cNvSpPr>
          <p:nvPr>
            <p:ph type="body" sz="quarter" idx="10"/>
          </p:nvPr>
        </p:nvSpPr>
        <p:spPr>
          <a:xfrm>
            <a:off x="297873" y="683640"/>
            <a:ext cx="5798127" cy="2544286"/>
          </a:xfrm>
        </p:spPr>
        <p:txBody>
          <a:bodyPr/>
          <a:lstStyle/>
          <a:p>
            <a:pPr marL="0" indent="0">
              <a:buNone/>
            </a:pPr>
            <a:r>
              <a:rPr lang="en-CA" b="1">
                <a:solidFill>
                  <a:srgbClr val="00B0F0"/>
                </a:solidFill>
              </a:rPr>
              <a:t>E-line</a:t>
            </a:r>
          </a:p>
          <a:p>
            <a:r>
              <a:rPr lang="en-CA"/>
              <a:t>All stands installed and re-aligned</a:t>
            </a:r>
          </a:p>
          <a:p>
            <a:pPr lvl="1"/>
            <a:r>
              <a:rPr lang="en-CA"/>
              <a:t>Building settled and device alignment was off and needed to be re-adjusted</a:t>
            </a:r>
          </a:p>
          <a:p>
            <a:r>
              <a:rPr lang="en-CA"/>
              <a:t>All magnets in up to Q41 installed</a:t>
            </a:r>
          </a:p>
          <a:p>
            <a:r>
              <a:rPr lang="en-CA"/>
              <a:t>Diagnostics are ready to install on stands</a:t>
            </a:r>
          </a:p>
          <a:p>
            <a:pPr lvl="1"/>
            <a:r>
              <a:rPr lang="en-CA" i="1"/>
              <a:t>Holding off to protect fragile devices</a:t>
            </a:r>
            <a:r>
              <a:rPr lang="en-CA"/>
              <a:t> </a:t>
            </a:r>
          </a:p>
        </p:txBody>
      </p:sp>
      <p:pic>
        <p:nvPicPr>
          <p:cNvPr id="8" name="Picture 7" descr="A machine in a factory&#10;&#10;AI-generated content may be incorrect.">
            <a:extLst>
              <a:ext uri="{FF2B5EF4-FFF2-40B4-BE49-F238E27FC236}">
                <a16:creationId xmlns:a16="http://schemas.microsoft.com/office/drawing/2014/main" id="{086FEB9D-7380-6480-C3D9-492656634DE9}"/>
              </a:ext>
            </a:extLst>
          </p:cNvPr>
          <p:cNvPicPr>
            <a:picLocks noChangeAspect="1"/>
          </p:cNvPicPr>
          <p:nvPr/>
        </p:nvPicPr>
        <p:blipFill>
          <a:blip r:embed="rId2"/>
          <a:stretch>
            <a:fillRect/>
          </a:stretch>
        </p:blipFill>
        <p:spPr>
          <a:xfrm rot="5400000">
            <a:off x="6393527" y="1030278"/>
            <a:ext cx="2558641" cy="1918981"/>
          </a:xfrm>
          <a:prstGeom prst="rect">
            <a:avLst/>
          </a:prstGeom>
          <a:ln w="38100" cap="sq">
            <a:solidFill>
              <a:srgbClr val="00B0F0"/>
            </a:solidFill>
            <a:prstDash val="solid"/>
            <a:miter lim="800000"/>
          </a:ln>
          <a:effectLst>
            <a:outerShdw blurRad="50800" dist="38100" dir="2700000" algn="tl" rotWithShape="0">
              <a:srgbClr val="000000">
                <a:alpha val="43000"/>
              </a:srgbClr>
            </a:outerShdw>
          </a:effectLst>
        </p:spPr>
      </p:pic>
      <p:sp>
        <p:nvSpPr>
          <p:cNvPr id="9" name="TextBox 8">
            <a:extLst>
              <a:ext uri="{FF2B5EF4-FFF2-40B4-BE49-F238E27FC236}">
                <a16:creationId xmlns:a16="http://schemas.microsoft.com/office/drawing/2014/main" id="{92AFF3DC-7212-C85F-4CEA-CDAEA1C2D3D4}"/>
              </a:ext>
            </a:extLst>
          </p:cNvPr>
          <p:cNvSpPr txBox="1"/>
          <p:nvPr/>
        </p:nvSpPr>
        <p:spPr>
          <a:xfrm>
            <a:off x="8722547" y="2229182"/>
            <a:ext cx="2440518" cy="646331"/>
          </a:xfrm>
          <a:prstGeom prst="rect">
            <a:avLst/>
          </a:prstGeom>
          <a:noFill/>
        </p:spPr>
        <p:txBody>
          <a:bodyPr wrap="square" rtlCol="0">
            <a:spAutoFit/>
          </a:bodyPr>
          <a:lstStyle/>
          <a:p>
            <a:r>
              <a:rPr lang="en-CA" i="1"/>
              <a:t>Diagnostics installed on boxes, ready to go</a:t>
            </a:r>
          </a:p>
        </p:txBody>
      </p:sp>
      <p:pic>
        <p:nvPicPr>
          <p:cNvPr id="11" name="Picture 10" descr="A person standing in a room&#10;&#10;AI-generated content may be incorrect.">
            <a:extLst>
              <a:ext uri="{FF2B5EF4-FFF2-40B4-BE49-F238E27FC236}">
                <a16:creationId xmlns:a16="http://schemas.microsoft.com/office/drawing/2014/main" id="{E9811940-AD60-82F3-73C5-592D575A5E7F}"/>
              </a:ext>
            </a:extLst>
          </p:cNvPr>
          <p:cNvPicPr>
            <a:picLocks noChangeAspect="1"/>
          </p:cNvPicPr>
          <p:nvPr/>
        </p:nvPicPr>
        <p:blipFill>
          <a:blip r:embed="rId3"/>
          <a:srcRect l="4626"/>
          <a:stretch>
            <a:fillRect/>
          </a:stretch>
        </p:blipFill>
        <p:spPr>
          <a:xfrm rot="5400000">
            <a:off x="-306894" y="4156300"/>
            <a:ext cx="2359910" cy="1391832"/>
          </a:xfrm>
          <a:prstGeom prst="rect">
            <a:avLst/>
          </a:prstGeom>
          <a:ln w="38100">
            <a:noFill/>
          </a:ln>
        </p:spPr>
      </p:pic>
      <p:sp>
        <p:nvSpPr>
          <p:cNvPr id="12" name="TextBox 11">
            <a:extLst>
              <a:ext uri="{FF2B5EF4-FFF2-40B4-BE49-F238E27FC236}">
                <a16:creationId xmlns:a16="http://schemas.microsoft.com/office/drawing/2014/main" id="{C0A43A8D-E931-2FE3-B495-298B62BA14E5}"/>
              </a:ext>
            </a:extLst>
          </p:cNvPr>
          <p:cNvSpPr txBox="1"/>
          <p:nvPr/>
        </p:nvSpPr>
        <p:spPr>
          <a:xfrm>
            <a:off x="1086413" y="6010571"/>
            <a:ext cx="2054041" cy="369332"/>
          </a:xfrm>
          <a:prstGeom prst="rect">
            <a:avLst/>
          </a:prstGeom>
          <a:noFill/>
        </p:spPr>
        <p:txBody>
          <a:bodyPr wrap="square" rtlCol="0">
            <a:spAutoFit/>
          </a:bodyPr>
          <a:lstStyle/>
          <a:p>
            <a:r>
              <a:rPr lang="en-CA" b="1" i="1"/>
              <a:t>EHBT - Before</a:t>
            </a:r>
          </a:p>
        </p:txBody>
      </p:sp>
      <p:grpSp>
        <p:nvGrpSpPr>
          <p:cNvPr id="16" name="Group 15">
            <a:extLst>
              <a:ext uri="{FF2B5EF4-FFF2-40B4-BE49-F238E27FC236}">
                <a16:creationId xmlns:a16="http://schemas.microsoft.com/office/drawing/2014/main" id="{74EE69B7-89BB-47ED-3B75-4E265CE00575}"/>
              </a:ext>
            </a:extLst>
          </p:cNvPr>
          <p:cNvGrpSpPr/>
          <p:nvPr/>
        </p:nvGrpSpPr>
        <p:grpSpPr>
          <a:xfrm>
            <a:off x="8208016" y="3419247"/>
            <a:ext cx="3983984" cy="2922974"/>
            <a:chOff x="7856116" y="3206958"/>
            <a:chExt cx="4262050" cy="3101331"/>
          </a:xfrm>
        </p:grpSpPr>
        <p:sp>
          <p:nvSpPr>
            <p:cNvPr id="4" name="Rectangle: Rounded Corners 3">
              <a:extLst>
                <a:ext uri="{FF2B5EF4-FFF2-40B4-BE49-F238E27FC236}">
                  <a16:creationId xmlns:a16="http://schemas.microsoft.com/office/drawing/2014/main" id="{D7A380D5-462C-B892-CBC4-D3587553F403}"/>
                </a:ext>
              </a:extLst>
            </p:cNvPr>
            <p:cNvSpPr/>
            <p:nvPr/>
          </p:nvSpPr>
          <p:spPr>
            <a:xfrm>
              <a:off x="7856116" y="3206958"/>
              <a:ext cx="4262050" cy="3101331"/>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Picture 4">
              <a:extLst>
                <a:ext uri="{FF2B5EF4-FFF2-40B4-BE49-F238E27FC236}">
                  <a16:creationId xmlns:a16="http://schemas.microsoft.com/office/drawing/2014/main" id="{3FE17379-0039-AE7C-F695-C278AEAF570A}"/>
                </a:ext>
              </a:extLst>
            </p:cNvPr>
            <p:cNvPicPr>
              <a:picLocks noChangeAspect="1"/>
            </p:cNvPicPr>
            <p:nvPr/>
          </p:nvPicPr>
          <p:blipFill>
            <a:blip r:embed="rId4">
              <a:extLst>
                <a:ext uri="{28A0092B-C50C-407E-A947-70E740481C1C}">
                  <a14:useLocalDpi xmlns:a14="http://schemas.microsoft.com/office/drawing/2010/main" val="0"/>
                </a:ext>
              </a:extLst>
            </a:blip>
            <a:srcRect t="16593"/>
            <a:stretch>
              <a:fillRect/>
            </a:stretch>
          </p:blipFill>
          <p:spPr>
            <a:xfrm>
              <a:off x="9951633" y="3561866"/>
              <a:ext cx="2007198" cy="2232194"/>
            </a:xfrm>
            <a:prstGeom prst="rect">
              <a:avLst/>
            </a:prstGeom>
            <a:ln w="38100">
              <a:noFill/>
            </a:ln>
          </p:spPr>
        </p:pic>
        <p:pic>
          <p:nvPicPr>
            <p:cNvPr id="13" name="Picture 12">
              <a:extLst>
                <a:ext uri="{FF2B5EF4-FFF2-40B4-BE49-F238E27FC236}">
                  <a16:creationId xmlns:a16="http://schemas.microsoft.com/office/drawing/2014/main" id="{D0526163-0FE3-C13F-23AF-05912789589E}"/>
                </a:ext>
                <a:ext uri="{C183D7F6-B498-43B3-948B-1728B52AA6E4}">
                  <adec:decorative xmlns:adec="http://schemas.microsoft.com/office/drawing/2017/decorative" val="1"/>
                </a:ext>
              </a:extLst>
            </p:cNvPr>
            <p:cNvPicPr>
              <a:picLocks noChangeAspect="1"/>
            </p:cNvPicPr>
            <p:nvPr/>
          </p:nvPicPr>
          <p:blipFill>
            <a:blip r:embed="rId5"/>
            <a:srcRect t="10484"/>
            <a:stretch>
              <a:fillRect/>
            </a:stretch>
          </p:blipFill>
          <p:spPr>
            <a:xfrm>
              <a:off x="8063531" y="3561867"/>
              <a:ext cx="1870206" cy="2232193"/>
            </a:xfrm>
            <a:prstGeom prst="rect">
              <a:avLst/>
            </a:prstGeom>
            <a:ln w="38100">
              <a:noFill/>
            </a:ln>
          </p:spPr>
        </p:pic>
        <p:sp>
          <p:nvSpPr>
            <p:cNvPr id="21" name="TextBox 20">
              <a:extLst>
                <a:ext uri="{FF2B5EF4-FFF2-40B4-BE49-F238E27FC236}">
                  <a16:creationId xmlns:a16="http://schemas.microsoft.com/office/drawing/2014/main" id="{C6C1A53C-A69A-F94A-5323-0E4389C6164A}"/>
                </a:ext>
              </a:extLst>
            </p:cNvPr>
            <p:cNvSpPr txBox="1"/>
            <p:nvPr/>
          </p:nvSpPr>
          <p:spPr>
            <a:xfrm>
              <a:off x="8387025" y="5756367"/>
              <a:ext cx="3571807" cy="369332"/>
            </a:xfrm>
            <a:prstGeom prst="rect">
              <a:avLst/>
            </a:prstGeom>
            <a:noFill/>
          </p:spPr>
          <p:txBody>
            <a:bodyPr wrap="square" rtlCol="0">
              <a:spAutoFit/>
            </a:bodyPr>
            <a:lstStyle/>
            <a:p>
              <a:r>
                <a:rPr lang="en-CA" b="1" i="1"/>
                <a:t>EHBT – Quads &amp; Stands Aligned</a:t>
              </a:r>
            </a:p>
          </p:txBody>
        </p:sp>
      </p:grpSp>
      <p:pic>
        <p:nvPicPr>
          <p:cNvPr id="20" name="Picture 19" descr="A large yellow machine on blue stands&#10;&#10;AI-generated content may be incorrect.">
            <a:extLst>
              <a:ext uri="{FF2B5EF4-FFF2-40B4-BE49-F238E27FC236}">
                <a16:creationId xmlns:a16="http://schemas.microsoft.com/office/drawing/2014/main" id="{F6A6DCAF-44E6-7650-5598-5B82033D0011}"/>
              </a:ext>
            </a:extLst>
          </p:cNvPr>
          <p:cNvPicPr>
            <a:picLocks noChangeAspect="1"/>
          </p:cNvPicPr>
          <p:nvPr/>
        </p:nvPicPr>
        <p:blipFill>
          <a:blip r:embed="rId6"/>
          <a:srcRect r="22627"/>
          <a:stretch>
            <a:fillRect/>
          </a:stretch>
        </p:blipFill>
        <p:spPr>
          <a:xfrm>
            <a:off x="1651502" y="4133312"/>
            <a:ext cx="2285863" cy="1661822"/>
          </a:xfrm>
          <a:prstGeom prst="rect">
            <a:avLst/>
          </a:prstGeom>
          <a:ln w="38100">
            <a:noFill/>
          </a:ln>
        </p:spPr>
      </p:pic>
      <p:sp>
        <p:nvSpPr>
          <p:cNvPr id="23" name="Arrow: Right 22">
            <a:extLst>
              <a:ext uri="{FF2B5EF4-FFF2-40B4-BE49-F238E27FC236}">
                <a16:creationId xmlns:a16="http://schemas.microsoft.com/office/drawing/2014/main" id="{12FF1621-7956-9F96-32D4-701ADA86AA53}"/>
              </a:ext>
            </a:extLst>
          </p:cNvPr>
          <p:cNvSpPr/>
          <p:nvPr/>
        </p:nvSpPr>
        <p:spPr>
          <a:xfrm>
            <a:off x="7875597" y="4731026"/>
            <a:ext cx="372013" cy="285185"/>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26" name="Group 25">
            <a:extLst>
              <a:ext uri="{FF2B5EF4-FFF2-40B4-BE49-F238E27FC236}">
                <a16:creationId xmlns:a16="http://schemas.microsoft.com/office/drawing/2014/main" id="{86A05190-7E45-E034-9006-38E717732E09}"/>
              </a:ext>
            </a:extLst>
          </p:cNvPr>
          <p:cNvGrpSpPr/>
          <p:nvPr/>
        </p:nvGrpSpPr>
        <p:grpSpPr>
          <a:xfrm>
            <a:off x="4369843" y="3412131"/>
            <a:ext cx="3590037" cy="2922974"/>
            <a:chOff x="4165160" y="3385116"/>
            <a:chExt cx="3590037" cy="2922974"/>
          </a:xfrm>
        </p:grpSpPr>
        <p:sp>
          <p:nvSpPr>
            <p:cNvPr id="17" name="Rectangle: Rounded Corners 16">
              <a:extLst>
                <a:ext uri="{FF2B5EF4-FFF2-40B4-BE49-F238E27FC236}">
                  <a16:creationId xmlns:a16="http://schemas.microsoft.com/office/drawing/2014/main" id="{1F0F8176-67AD-063B-97D2-530B66B97EB1}"/>
                </a:ext>
              </a:extLst>
            </p:cNvPr>
            <p:cNvSpPr/>
            <p:nvPr/>
          </p:nvSpPr>
          <p:spPr>
            <a:xfrm>
              <a:off x="4165160" y="3385116"/>
              <a:ext cx="3520943" cy="2922974"/>
            </a:xfrm>
            <a:prstGeom prst="roundRect">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0" name="Picture 9">
              <a:extLst>
                <a:ext uri="{FF2B5EF4-FFF2-40B4-BE49-F238E27FC236}">
                  <a16:creationId xmlns:a16="http://schemas.microsoft.com/office/drawing/2014/main" id="{85C6820E-4161-A5B5-F2B7-74BD8DF2CF59}"/>
                </a:ext>
                <a:ext uri="{C183D7F6-B498-43B3-948B-1728B52AA6E4}">
                  <adec:decorative xmlns:adec="http://schemas.microsoft.com/office/drawing/2017/decorative" val="1"/>
                </a:ext>
              </a:extLst>
            </p:cNvPr>
            <p:cNvPicPr>
              <a:picLocks noChangeAspect="1"/>
            </p:cNvPicPr>
            <p:nvPr/>
          </p:nvPicPr>
          <p:blipFill>
            <a:blip r:embed="rId7"/>
            <a:srcRect l="18603" t="1754" b="6679"/>
            <a:stretch>
              <a:fillRect/>
            </a:stretch>
          </p:blipFill>
          <p:spPr>
            <a:xfrm>
              <a:off x="4295316" y="3699498"/>
              <a:ext cx="1341512" cy="2012147"/>
            </a:xfrm>
            <a:prstGeom prst="rect">
              <a:avLst/>
            </a:prstGeom>
          </p:spPr>
        </p:pic>
        <p:pic>
          <p:nvPicPr>
            <p:cNvPr id="15" name="Picture 14">
              <a:extLst>
                <a:ext uri="{FF2B5EF4-FFF2-40B4-BE49-F238E27FC236}">
                  <a16:creationId xmlns:a16="http://schemas.microsoft.com/office/drawing/2014/main" id="{84987988-ECC9-B318-00EC-51DFC40DE29A}"/>
                </a:ext>
                <a:ext uri="{C183D7F6-B498-43B3-948B-1728B52AA6E4}">
                  <adec:decorative xmlns:adec="http://schemas.microsoft.com/office/drawing/2017/decorative" val="1"/>
                </a:ext>
              </a:extLst>
            </p:cNvPr>
            <p:cNvPicPr>
              <a:picLocks noChangeAspect="1"/>
            </p:cNvPicPr>
            <p:nvPr/>
          </p:nvPicPr>
          <p:blipFill>
            <a:blip r:embed="rId8"/>
            <a:srcRect l="14860" t="-720" r="17247" b="1"/>
            <a:stretch>
              <a:fillRect/>
            </a:stretch>
          </p:blipFill>
          <p:spPr>
            <a:xfrm>
              <a:off x="5710660" y="3699498"/>
              <a:ext cx="1826505" cy="2032262"/>
            </a:xfrm>
            <a:prstGeom prst="rect">
              <a:avLst/>
            </a:prstGeom>
          </p:spPr>
        </p:pic>
        <p:sp>
          <p:nvSpPr>
            <p:cNvPr id="25" name="TextBox 24">
              <a:extLst>
                <a:ext uri="{FF2B5EF4-FFF2-40B4-BE49-F238E27FC236}">
                  <a16:creationId xmlns:a16="http://schemas.microsoft.com/office/drawing/2014/main" id="{24417BC0-1E55-A3C3-6871-4EAC67284575}"/>
                </a:ext>
              </a:extLst>
            </p:cNvPr>
            <p:cNvSpPr txBox="1"/>
            <p:nvPr/>
          </p:nvSpPr>
          <p:spPr>
            <a:xfrm>
              <a:off x="4416423" y="5768119"/>
              <a:ext cx="3338774" cy="369332"/>
            </a:xfrm>
            <a:prstGeom prst="rect">
              <a:avLst/>
            </a:prstGeom>
            <a:noFill/>
          </p:spPr>
          <p:txBody>
            <a:bodyPr wrap="square" rtlCol="0">
              <a:spAutoFit/>
            </a:bodyPr>
            <a:lstStyle/>
            <a:p>
              <a:r>
                <a:rPr lang="en-CA" b="1" i="1"/>
                <a:t>Grouting &amp; Re-Aligning Stands</a:t>
              </a:r>
            </a:p>
          </p:txBody>
        </p:sp>
      </p:grpSp>
      <p:sp>
        <p:nvSpPr>
          <p:cNvPr id="40" name="Arrow: Right 39">
            <a:extLst>
              <a:ext uri="{FF2B5EF4-FFF2-40B4-BE49-F238E27FC236}">
                <a16:creationId xmlns:a16="http://schemas.microsoft.com/office/drawing/2014/main" id="{F739227F-714C-5293-7622-5E041CE4BC9D}"/>
              </a:ext>
            </a:extLst>
          </p:cNvPr>
          <p:cNvSpPr/>
          <p:nvPr/>
        </p:nvSpPr>
        <p:spPr>
          <a:xfrm>
            <a:off x="4008860" y="4753716"/>
            <a:ext cx="372013" cy="285185"/>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11324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0BAB9-7126-64A1-1397-52D02F7406EE}"/>
              </a:ext>
            </a:extLst>
          </p:cNvPr>
          <p:cNvSpPr>
            <a:spLocks noGrp="1"/>
          </p:cNvSpPr>
          <p:nvPr>
            <p:ph type="title"/>
          </p:nvPr>
        </p:nvSpPr>
        <p:spPr/>
        <p:txBody>
          <a:bodyPr/>
          <a:lstStyle/>
          <a:p>
            <a:r>
              <a:rPr lang="en-CA"/>
              <a:t>Accomplishments since last ASSC meeting</a:t>
            </a:r>
          </a:p>
        </p:txBody>
      </p:sp>
      <p:sp>
        <p:nvSpPr>
          <p:cNvPr id="3" name="Text Placeholder 2">
            <a:extLst>
              <a:ext uri="{FF2B5EF4-FFF2-40B4-BE49-F238E27FC236}">
                <a16:creationId xmlns:a16="http://schemas.microsoft.com/office/drawing/2014/main" id="{251B9B28-E91A-0B3B-403F-1833F1ACAE9F}"/>
              </a:ext>
            </a:extLst>
          </p:cNvPr>
          <p:cNvSpPr>
            <a:spLocks noGrp="1"/>
          </p:cNvSpPr>
          <p:nvPr>
            <p:ph type="body" sz="quarter" idx="10"/>
          </p:nvPr>
        </p:nvSpPr>
        <p:spPr>
          <a:xfrm>
            <a:off x="42096" y="793095"/>
            <a:ext cx="3642337" cy="5226559"/>
          </a:xfrm>
        </p:spPr>
        <p:txBody>
          <a:bodyPr/>
          <a:lstStyle/>
          <a:p>
            <a:pPr marL="0" indent="0">
              <a:buNone/>
            </a:pPr>
            <a:r>
              <a:rPr lang="en-CA" b="1">
                <a:solidFill>
                  <a:srgbClr val="00B0F0"/>
                </a:solidFill>
              </a:rPr>
              <a:t>Top level project &amp; services</a:t>
            </a:r>
          </a:p>
          <a:p>
            <a:r>
              <a:rPr lang="en-CA" sz="1800"/>
              <a:t>Mechanical &amp; Electrical services design complete</a:t>
            </a:r>
          </a:p>
          <a:p>
            <a:r>
              <a:rPr lang="en-CA" sz="1800"/>
              <a:t>Cable schedule released</a:t>
            </a:r>
          </a:p>
          <a:p>
            <a:r>
              <a:rPr lang="en-CA" sz="1800"/>
              <a:t>BL4N tunnel mechanical services installation mostly complete</a:t>
            </a:r>
          </a:p>
          <a:p>
            <a:r>
              <a:rPr lang="en-CA" sz="1800"/>
              <a:t>North tunnel cable pulling complete (DC &amp; Signal)</a:t>
            </a:r>
          </a:p>
          <a:p>
            <a:r>
              <a:rPr lang="en-CA" sz="1800"/>
              <a:t>Cable tray installations complete</a:t>
            </a:r>
          </a:p>
          <a:p>
            <a:r>
              <a:rPr lang="en-CA" sz="1800"/>
              <a:t>B2 Proton Cave Shielding Procured and installation underway</a:t>
            </a:r>
          </a:p>
          <a:p>
            <a:r>
              <a:rPr lang="en-CA" sz="1800"/>
              <a:t>Completed fire safety &amp; trained 150 people to access tunnel</a:t>
            </a:r>
          </a:p>
          <a:p>
            <a:r>
              <a:rPr lang="en-CA" sz="1800"/>
              <a:t>Implemented a lock-out/tag-out system</a:t>
            </a:r>
          </a:p>
          <a:p>
            <a:pPr lvl="1"/>
            <a:endParaRPr lang="en-CA"/>
          </a:p>
        </p:txBody>
      </p:sp>
      <p:pic>
        <p:nvPicPr>
          <p:cNvPr id="5" name="Picture 2">
            <a:extLst>
              <a:ext uri="{FF2B5EF4-FFF2-40B4-BE49-F238E27FC236}">
                <a16:creationId xmlns:a16="http://schemas.microsoft.com/office/drawing/2014/main" id="{2E492A90-F9B7-14ED-13FF-049340294A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556" r="13037" b="5556"/>
          <a:stretch>
            <a:fillRect/>
          </a:stretch>
        </p:blipFill>
        <p:spPr bwMode="auto">
          <a:xfrm>
            <a:off x="4080933" y="792720"/>
            <a:ext cx="2367575" cy="1815013"/>
          </a:xfrm>
          <a:prstGeom prst="rect">
            <a:avLst/>
          </a:prstGeom>
          <a:noFill/>
          <a:ln w="38100">
            <a:solidFill>
              <a:srgbClr val="00B0F0"/>
            </a:solidFill>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D1328B8-65EE-586A-6BDB-850C376B33CF}"/>
              </a:ext>
            </a:extLst>
          </p:cNvPr>
          <p:cNvPicPr>
            <a:picLocks noChangeAspect="1"/>
          </p:cNvPicPr>
          <p:nvPr/>
        </p:nvPicPr>
        <p:blipFill rotWithShape="1">
          <a:blip r:embed="rId3"/>
          <a:srcRect l="9322" t="5556" b="5556"/>
          <a:stretch>
            <a:fillRect/>
          </a:stretch>
        </p:blipFill>
        <p:spPr>
          <a:xfrm>
            <a:off x="9601826" y="784966"/>
            <a:ext cx="2482728" cy="1825302"/>
          </a:xfrm>
          <a:prstGeom prst="rect">
            <a:avLst/>
          </a:prstGeom>
          <a:ln w="38100">
            <a:solidFill>
              <a:srgbClr val="00B0F0"/>
            </a:solidFill>
          </a:ln>
        </p:spPr>
      </p:pic>
      <p:pic>
        <p:nvPicPr>
          <p:cNvPr id="11" name="Picture 10">
            <a:extLst>
              <a:ext uri="{FF2B5EF4-FFF2-40B4-BE49-F238E27FC236}">
                <a16:creationId xmlns:a16="http://schemas.microsoft.com/office/drawing/2014/main" id="{40CBF019-BB28-84AF-C8A8-247893FC8B4A}"/>
              </a:ext>
            </a:extLst>
          </p:cNvPr>
          <p:cNvPicPr>
            <a:picLocks noChangeAspect="1"/>
          </p:cNvPicPr>
          <p:nvPr/>
        </p:nvPicPr>
        <p:blipFill rotWithShape="1">
          <a:blip r:embed="rId4"/>
          <a:srcRect l="12388" t="14285" r="3905" b="3768"/>
          <a:stretch>
            <a:fillRect/>
          </a:stretch>
        </p:blipFill>
        <p:spPr>
          <a:xfrm>
            <a:off x="6834944" y="782432"/>
            <a:ext cx="2486037" cy="1825302"/>
          </a:xfrm>
          <a:prstGeom prst="rect">
            <a:avLst/>
          </a:prstGeom>
          <a:ln w="38100">
            <a:solidFill>
              <a:srgbClr val="00B0F0"/>
            </a:solidFill>
          </a:ln>
        </p:spPr>
      </p:pic>
      <p:sp>
        <p:nvSpPr>
          <p:cNvPr id="12" name="TextBox 11">
            <a:extLst>
              <a:ext uri="{FF2B5EF4-FFF2-40B4-BE49-F238E27FC236}">
                <a16:creationId xmlns:a16="http://schemas.microsoft.com/office/drawing/2014/main" id="{E0107E90-9D56-7834-D018-67E65624F1E0}"/>
              </a:ext>
            </a:extLst>
          </p:cNvPr>
          <p:cNvSpPr txBox="1"/>
          <p:nvPr/>
        </p:nvSpPr>
        <p:spPr>
          <a:xfrm>
            <a:off x="4080933" y="2607734"/>
            <a:ext cx="2590174" cy="646331"/>
          </a:xfrm>
          <a:prstGeom prst="rect">
            <a:avLst/>
          </a:prstGeom>
          <a:noFill/>
        </p:spPr>
        <p:txBody>
          <a:bodyPr wrap="square" rtlCol="0">
            <a:spAutoFit/>
          </a:bodyPr>
          <a:lstStyle/>
          <a:p>
            <a:r>
              <a:rPr lang="en-CA" b="1" i="1"/>
              <a:t>BL4N North tunnel DC cable installation</a:t>
            </a:r>
          </a:p>
        </p:txBody>
      </p:sp>
      <p:sp>
        <p:nvSpPr>
          <p:cNvPr id="13" name="TextBox 12">
            <a:extLst>
              <a:ext uri="{FF2B5EF4-FFF2-40B4-BE49-F238E27FC236}">
                <a16:creationId xmlns:a16="http://schemas.microsoft.com/office/drawing/2014/main" id="{89382AAA-BCC2-6D4F-9D1C-3A40C4E6928F}"/>
              </a:ext>
            </a:extLst>
          </p:cNvPr>
          <p:cNvSpPr txBox="1"/>
          <p:nvPr/>
        </p:nvSpPr>
        <p:spPr>
          <a:xfrm>
            <a:off x="6833851" y="2607733"/>
            <a:ext cx="2590174" cy="646331"/>
          </a:xfrm>
          <a:prstGeom prst="rect">
            <a:avLst/>
          </a:prstGeom>
          <a:noFill/>
        </p:spPr>
        <p:txBody>
          <a:bodyPr wrap="square" rtlCol="0">
            <a:spAutoFit/>
          </a:bodyPr>
          <a:lstStyle/>
          <a:p>
            <a:r>
              <a:rPr lang="en-CA" b="1" i="1"/>
              <a:t>ARIEL B1-08 racks &amp; cable trays</a:t>
            </a:r>
          </a:p>
        </p:txBody>
      </p:sp>
      <p:sp>
        <p:nvSpPr>
          <p:cNvPr id="14" name="TextBox 13">
            <a:extLst>
              <a:ext uri="{FF2B5EF4-FFF2-40B4-BE49-F238E27FC236}">
                <a16:creationId xmlns:a16="http://schemas.microsoft.com/office/drawing/2014/main" id="{9A06170F-ABC3-395F-414D-0D3DD72BC29D}"/>
              </a:ext>
            </a:extLst>
          </p:cNvPr>
          <p:cNvSpPr txBox="1"/>
          <p:nvPr/>
        </p:nvSpPr>
        <p:spPr>
          <a:xfrm>
            <a:off x="9958861" y="2607733"/>
            <a:ext cx="2041092" cy="369332"/>
          </a:xfrm>
          <a:prstGeom prst="rect">
            <a:avLst/>
          </a:prstGeom>
          <a:noFill/>
        </p:spPr>
        <p:txBody>
          <a:bodyPr wrap="square" rtlCol="0">
            <a:spAutoFit/>
          </a:bodyPr>
          <a:lstStyle/>
          <a:p>
            <a:r>
              <a:rPr lang="en-CA" b="1" i="1"/>
              <a:t>284’ cable trays</a:t>
            </a:r>
          </a:p>
        </p:txBody>
      </p:sp>
      <p:sp>
        <p:nvSpPr>
          <p:cNvPr id="15" name="TextBox 14">
            <a:extLst>
              <a:ext uri="{FF2B5EF4-FFF2-40B4-BE49-F238E27FC236}">
                <a16:creationId xmlns:a16="http://schemas.microsoft.com/office/drawing/2014/main" id="{6FA0AA03-B205-D9BF-3EE6-B1A54520DF23}"/>
              </a:ext>
            </a:extLst>
          </p:cNvPr>
          <p:cNvSpPr txBox="1"/>
          <p:nvPr/>
        </p:nvSpPr>
        <p:spPr>
          <a:xfrm>
            <a:off x="4251991" y="5696488"/>
            <a:ext cx="2248057" cy="646331"/>
          </a:xfrm>
          <a:prstGeom prst="rect">
            <a:avLst/>
          </a:prstGeom>
          <a:noFill/>
        </p:spPr>
        <p:txBody>
          <a:bodyPr wrap="square" rtlCol="0">
            <a:spAutoFit/>
          </a:bodyPr>
          <a:lstStyle/>
          <a:p>
            <a:r>
              <a:rPr lang="en-CA" b="1" i="1"/>
              <a:t>Proton Cave cable trays &amp; shielding</a:t>
            </a:r>
          </a:p>
        </p:txBody>
      </p:sp>
      <p:pic>
        <p:nvPicPr>
          <p:cNvPr id="6" name="Picture 5">
            <a:extLst>
              <a:ext uri="{FF2B5EF4-FFF2-40B4-BE49-F238E27FC236}">
                <a16:creationId xmlns:a16="http://schemas.microsoft.com/office/drawing/2014/main" id="{CD62F46D-D0FF-70E5-084A-D8AED4318EBB}"/>
              </a:ext>
            </a:extLst>
          </p:cNvPr>
          <p:cNvPicPr>
            <a:picLocks noChangeAspect="1"/>
          </p:cNvPicPr>
          <p:nvPr/>
        </p:nvPicPr>
        <p:blipFill>
          <a:blip r:embed="rId5"/>
          <a:stretch>
            <a:fillRect/>
          </a:stretch>
        </p:blipFill>
        <p:spPr>
          <a:xfrm>
            <a:off x="9549591" y="3043866"/>
            <a:ext cx="2381613" cy="3029168"/>
          </a:xfrm>
          <a:prstGeom prst="rect">
            <a:avLst/>
          </a:prstGeom>
          <a:ln w="38100">
            <a:solidFill>
              <a:srgbClr val="00B0F0"/>
            </a:solidFill>
          </a:ln>
        </p:spPr>
      </p:pic>
      <p:sp>
        <p:nvSpPr>
          <p:cNvPr id="17" name="TextBox 16">
            <a:extLst>
              <a:ext uri="{FF2B5EF4-FFF2-40B4-BE49-F238E27FC236}">
                <a16:creationId xmlns:a16="http://schemas.microsoft.com/office/drawing/2014/main" id="{214ED20D-47CF-CF41-FF7D-89228292D207}"/>
              </a:ext>
            </a:extLst>
          </p:cNvPr>
          <p:cNvSpPr txBox="1"/>
          <p:nvPr/>
        </p:nvSpPr>
        <p:spPr>
          <a:xfrm>
            <a:off x="9161288" y="6123044"/>
            <a:ext cx="2590174" cy="646331"/>
          </a:xfrm>
          <a:prstGeom prst="rect">
            <a:avLst/>
          </a:prstGeom>
          <a:noFill/>
        </p:spPr>
        <p:txBody>
          <a:bodyPr wrap="square" rtlCol="0">
            <a:spAutoFit/>
          </a:bodyPr>
          <a:lstStyle/>
          <a:p>
            <a:r>
              <a:rPr lang="en-CA" b="1" i="1"/>
              <a:t>BL4N Mechanical Services – North Tunnel</a:t>
            </a:r>
          </a:p>
        </p:txBody>
      </p:sp>
      <p:pic>
        <p:nvPicPr>
          <p:cNvPr id="18" name="Picture 17">
            <a:extLst>
              <a:ext uri="{FF2B5EF4-FFF2-40B4-BE49-F238E27FC236}">
                <a16:creationId xmlns:a16="http://schemas.microsoft.com/office/drawing/2014/main" id="{41D6736A-665E-3832-D1A1-F6ECC2B2736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059245" y="3331946"/>
            <a:ext cx="1993680" cy="2658240"/>
          </a:xfrm>
          <a:prstGeom prst="rect">
            <a:avLst/>
          </a:prstGeom>
          <a:ln w="38100">
            <a:solidFill>
              <a:srgbClr val="00B0F0"/>
            </a:solidFill>
          </a:ln>
        </p:spPr>
      </p:pic>
      <p:sp>
        <p:nvSpPr>
          <p:cNvPr id="19" name="TextBox 18">
            <a:extLst>
              <a:ext uri="{FF2B5EF4-FFF2-40B4-BE49-F238E27FC236}">
                <a16:creationId xmlns:a16="http://schemas.microsoft.com/office/drawing/2014/main" id="{1225CFA8-310C-8EF7-3ACD-D9D1EE6E84DE}"/>
              </a:ext>
            </a:extLst>
          </p:cNvPr>
          <p:cNvSpPr txBox="1"/>
          <p:nvPr/>
        </p:nvSpPr>
        <p:spPr>
          <a:xfrm>
            <a:off x="7002762" y="6019654"/>
            <a:ext cx="2215175" cy="369332"/>
          </a:xfrm>
          <a:prstGeom prst="rect">
            <a:avLst/>
          </a:prstGeom>
          <a:noFill/>
        </p:spPr>
        <p:txBody>
          <a:bodyPr wrap="square" rtlCol="0">
            <a:spAutoFit/>
          </a:bodyPr>
          <a:lstStyle/>
          <a:p>
            <a:r>
              <a:rPr lang="en-CA" b="1" i="1"/>
              <a:t>Tunnel Lock-out Box</a:t>
            </a:r>
          </a:p>
        </p:txBody>
      </p:sp>
      <p:pic>
        <p:nvPicPr>
          <p:cNvPr id="8" name="Picture 7">
            <a:extLst>
              <a:ext uri="{FF2B5EF4-FFF2-40B4-BE49-F238E27FC236}">
                <a16:creationId xmlns:a16="http://schemas.microsoft.com/office/drawing/2014/main" id="{F54C38F2-5C82-DD5D-3FE4-6A3E557B19B6}"/>
              </a:ext>
            </a:extLst>
          </p:cNvPr>
          <p:cNvPicPr>
            <a:picLocks noChangeAspect="1"/>
          </p:cNvPicPr>
          <p:nvPr/>
        </p:nvPicPr>
        <p:blipFill>
          <a:blip r:embed="rId7"/>
          <a:stretch>
            <a:fillRect/>
          </a:stretch>
        </p:blipFill>
        <p:spPr>
          <a:xfrm>
            <a:off x="4323864" y="3331946"/>
            <a:ext cx="1870555" cy="2396318"/>
          </a:xfrm>
          <a:prstGeom prst="rect">
            <a:avLst/>
          </a:prstGeom>
          <a:ln w="38100">
            <a:solidFill>
              <a:srgbClr val="00B0F0"/>
            </a:solidFill>
          </a:ln>
        </p:spPr>
      </p:pic>
    </p:spTree>
    <p:extLst>
      <p:ext uri="{BB962C8B-B14F-4D97-AF65-F5344CB8AC3E}">
        <p14:creationId xmlns:p14="http://schemas.microsoft.com/office/powerpoint/2010/main" val="1938688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B6B00-1C84-C11A-E443-D6D0F68E2A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99555E-6C32-CB7C-5DC3-5D382402A19A}"/>
              </a:ext>
            </a:extLst>
          </p:cNvPr>
          <p:cNvSpPr>
            <a:spLocks noGrp="1"/>
          </p:cNvSpPr>
          <p:nvPr>
            <p:ph type="title"/>
          </p:nvPr>
        </p:nvSpPr>
        <p:spPr/>
        <p:txBody>
          <a:bodyPr/>
          <a:lstStyle/>
          <a:p>
            <a:r>
              <a:rPr lang="en-US"/>
              <a:t>Progress on Plans Presented at previous ASSC Meeting</a:t>
            </a:r>
          </a:p>
        </p:txBody>
      </p:sp>
      <p:graphicFrame>
        <p:nvGraphicFramePr>
          <p:cNvPr id="8" name="Table 7">
            <a:extLst>
              <a:ext uri="{FF2B5EF4-FFF2-40B4-BE49-F238E27FC236}">
                <a16:creationId xmlns:a16="http://schemas.microsoft.com/office/drawing/2014/main" id="{03EE59D4-B562-243C-31D5-51590A367CF9}"/>
              </a:ext>
            </a:extLst>
          </p:cNvPr>
          <p:cNvGraphicFramePr>
            <a:graphicFrameLocks noGrp="1"/>
          </p:cNvGraphicFramePr>
          <p:nvPr>
            <p:extLst>
              <p:ext uri="{D42A27DB-BD31-4B8C-83A1-F6EECF244321}">
                <p14:modId xmlns:p14="http://schemas.microsoft.com/office/powerpoint/2010/main" val="858701340"/>
              </p:ext>
            </p:extLst>
          </p:nvPr>
        </p:nvGraphicFramePr>
        <p:xfrm>
          <a:off x="182411" y="733964"/>
          <a:ext cx="11489039" cy="2547112"/>
        </p:xfrm>
        <a:graphic>
          <a:graphicData uri="http://schemas.openxmlformats.org/drawingml/2006/table">
            <a:tbl>
              <a:tblPr firstRow="1" bandRow="1">
                <a:tableStyleId>{5C22544A-7EE6-4342-B048-85BDC9FD1C3A}</a:tableStyleId>
              </a:tblPr>
              <a:tblGrid>
                <a:gridCol w="5381623">
                  <a:extLst>
                    <a:ext uri="{9D8B030D-6E8A-4147-A177-3AD203B41FA5}">
                      <a16:colId xmlns:a16="http://schemas.microsoft.com/office/drawing/2014/main" val="498459530"/>
                    </a:ext>
                  </a:extLst>
                </a:gridCol>
                <a:gridCol w="1771650">
                  <a:extLst>
                    <a:ext uri="{9D8B030D-6E8A-4147-A177-3AD203B41FA5}">
                      <a16:colId xmlns:a16="http://schemas.microsoft.com/office/drawing/2014/main" val="1803208746"/>
                    </a:ext>
                  </a:extLst>
                </a:gridCol>
                <a:gridCol w="4335766">
                  <a:extLst>
                    <a:ext uri="{9D8B030D-6E8A-4147-A177-3AD203B41FA5}">
                      <a16:colId xmlns:a16="http://schemas.microsoft.com/office/drawing/2014/main" val="3033487123"/>
                    </a:ext>
                  </a:extLst>
                </a:gridCol>
              </a:tblGrid>
              <a:tr h="370840">
                <a:tc>
                  <a:txBody>
                    <a:bodyPr/>
                    <a:lstStyle/>
                    <a:p>
                      <a:r>
                        <a:rPr lang="en-US" sz="1800"/>
                        <a:t>Items Planned from Last ASSC (</a:t>
                      </a:r>
                      <a:r>
                        <a:rPr lang="en-US" sz="1800">
                          <a:solidFill>
                            <a:srgbClr val="FF0000"/>
                          </a:solidFill>
                          <a:highlight>
                            <a:srgbClr val="FFFF00"/>
                          </a:highlight>
                        </a:rPr>
                        <a:t>May 2025</a:t>
                      </a:r>
                      <a:r>
                        <a:rPr lang="en-US" sz="1800"/>
                        <a:t>)</a:t>
                      </a:r>
                    </a:p>
                  </a:txBody>
                  <a:tcPr/>
                </a:tc>
                <a:tc>
                  <a:txBody>
                    <a:bodyPr/>
                    <a:lstStyle/>
                    <a:p>
                      <a:r>
                        <a:rPr lang="en-US" sz="1800"/>
                        <a:t>Oct 2026 Status</a:t>
                      </a:r>
                    </a:p>
                  </a:txBody>
                  <a:tcPr/>
                </a:tc>
                <a:tc>
                  <a:txBody>
                    <a:bodyPr/>
                    <a:lstStyle/>
                    <a:p>
                      <a:r>
                        <a:rPr lang="en-US" sz="1800"/>
                        <a:t>Comment</a:t>
                      </a:r>
                    </a:p>
                  </a:txBody>
                  <a:tcPr/>
                </a:tc>
                <a:extLst>
                  <a:ext uri="{0D108BD9-81ED-4DB2-BD59-A6C34878D82A}">
                    <a16:rowId xmlns:a16="http://schemas.microsoft.com/office/drawing/2014/main" val="2460097984"/>
                  </a:ext>
                </a:extLst>
              </a:tr>
              <a:tr h="370840">
                <a:tc>
                  <a:txBody>
                    <a:bodyPr/>
                    <a:lstStyle/>
                    <a:p>
                      <a:pPr marL="0" marR="0" lvl="0" indent="0" algn="l" defTabSz="914400" rtl="0" eaLnBrk="1" fontAlgn="auto" latinLnBrk="0" hangingPunct="1">
                        <a:lnSpc>
                          <a:spcPct val="90000"/>
                        </a:lnSpc>
                        <a:spcBef>
                          <a:spcPts val="1000"/>
                        </a:spcBef>
                        <a:spcAft>
                          <a:spcPts val="0"/>
                        </a:spcAft>
                        <a:buClr>
                          <a:srgbClr val="000000"/>
                        </a:buClr>
                        <a:buSzTx/>
                        <a:buFontTx/>
                        <a:buNone/>
                        <a:tabLst/>
                        <a:defRPr/>
                      </a:pPr>
                      <a:r>
                        <a:rPr lang="en-US" sz="1800">
                          <a:latin typeface="+mn-lt"/>
                          <a:ea typeface="Calibri"/>
                          <a:cs typeface="Calibri"/>
                        </a:rPr>
                        <a:t>Complete mechanical services design for the </a:t>
                      </a:r>
                      <a:r>
                        <a:rPr lang="en-US" sz="1800" u="sng">
                          <a:latin typeface="+mn-lt"/>
                          <a:ea typeface="Calibri"/>
                          <a:cs typeface="Calibri"/>
                        </a:rPr>
                        <a:t>north part of the tunnel</a:t>
                      </a:r>
                    </a:p>
                  </a:txBody>
                  <a:tcPr/>
                </a:tc>
                <a:tc>
                  <a:txBody>
                    <a:bodyPr/>
                    <a:lstStyle/>
                    <a:p>
                      <a:pPr marL="0" marR="0" lvl="0" indent="0" algn="l">
                        <a:lnSpc>
                          <a:spcPct val="100000"/>
                        </a:lnSpc>
                        <a:spcBef>
                          <a:spcPts val="0"/>
                        </a:spcBef>
                        <a:spcAft>
                          <a:spcPts val="0"/>
                        </a:spcAft>
                        <a:buNone/>
                      </a:pPr>
                      <a:r>
                        <a:rPr lang="en-US" sz="1800" b="0" i="0" u="none" strike="noStrike" noProof="0">
                          <a:solidFill>
                            <a:srgbClr val="000000"/>
                          </a:solidFill>
                          <a:highlight>
                            <a:srgbClr val="00FF00"/>
                          </a:highlight>
                          <a:latin typeface="Calibri"/>
                        </a:rPr>
                        <a:t>Done</a:t>
                      </a:r>
                    </a:p>
                  </a:txBody>
                  <a:tcPr/>
                </a:tc>
                <a:tc>
                  <a:txBody>
                    <a:bodyPr/>
                    <a:lstStyle/>
                    <a:p>
                      <a:endParaRPr lang="en-US" sz="1800"/>
                    </a:p>
                  </a:txBody>
                  <a:tcPr/>
                </a:tc>
                <a:extLst>
                  <a:ext uri="{0D108BD9-81ED-4DB2-BD59-A6C34878D82A}">
                    <a16:rowId xmlns:a16="http://schemas.microsoft.com/office/drawing/2014/main" val="195537076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mn-lt"/>
                          <a:ea typeface="Calibri"/>
                          <a:cs typeface="Calibri"/>
                        </a:rPr>
                        <a:t>Complete detailed design of the tunnel section of the beam line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noProof="0">
                          <a:solidFill>
                            <a:srgbClr val="000000"/>
                          </a:solidFill>
                          <a:highlight>
                            <a:srgbClr val="00FF00"/>
                          </a:highlight>
                          <a:latin typeface="+mn-lt"/>
                        </a:rPr>
                        <a:t>Done</a:t>
                      </a:r>
                    </a:p>
                    <a:p>
                      <a:pPr lvl="0">
                        <a:buNone/>
                      </a:pPr>
                      <a:endParaRPr lang="en-US" sz="1800" b="0" i="0" u="none" strike="noStrike" noProof="0">
                        <a:solidFill>
                          <a:srgbClr val="000000"/>
                        </a:solidFill>
                        <a:highlight>
                          <a:srgbClr val="FFFF00"/>
                        </a:highlight>
                        <a:latin typeface="Calibri"/>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txBody>
                  <a:tcPr/>
                </a:tc>
                <a:extLst>
                  <a:ext uri="{0D108BD9-81ED-4DB2-BD59-A6C34878D82A}">
                    <a16:rowId xmlns:a16="http://schemas.microsoft.com/office/drawing/2014/main" val="1158377667"/>
                  </a:ext>
                </a:extLst>
              </a:tr>
              <a:tr h="370840">
                <a:tc>
                  <a:txBody>
                    <a:bodyPr/>
                    <a:lstStyle/>
                    <a:p>
                      <a:pPr marL="0" marR="0" lvl="0" indent="0" algn="l" defTabSz="914400" rtl="0" eaLnBrk="1" fontAlgn="auto" latinLnBrk="0" hangingPunct="1">
                        <a:lnSpc>
                          <a:spcPct val="90000"/>
                        </a:lnSpc>
                        <a:spcBef>
                          <a:spcPts val="1000"/>
                        </a:spcBef>
                        <a:spcAft>
                          <a:spcPts val="0"/>
                        </a:spcAft>
                        <a:buClr>
                          <a:srgbClr val="000000"/>
                        </a:buClr>
                        <a:buSzTx/>
                        <a:buFontTx/>
                        <a:buNone/>
                        <a:tabLst/>
                        <a:defRPr/>
                      </a:pPr>
                      <a:r>
                        <a:rPr lang="en-US" sz="1800">
                          <a:latin typeface="+mn-lt"/>
                          <a:ea typeface="Calibri"/>
                          <a:cs typeface="Calibri"/>
                        </a:rPr>
                        <a:t>Commence fabrication of BL components for the tunnel north section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noProof="0">
                          <a:solidFill>
                            <a:srgbClr val="000000"/>
                          </a:solidFill>
                          <a:highlight>
                            <a:srgbClr val="00FF00"/>
                          </a:highlight>
                          <a:latin typeface="+mn-lt"/>
                        </a:rPr>
                        <a:t>Done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noProof="0">
                        <a:solidFill>
                          <a:srgbClr val="000000"/>
                        </a:solidFill>
                        <a:latin typeface="Calibri"/>
                      </a:endParaRPr>
                    </a:p>
                  </a:txBody>
                  <a:tcPr/>
                </a:tc>
                <a:extLst>
                  <a:ext uri="{0D108BD9-81ED-4DB2-BD59-A6C34878D82A}">
                    <a16:rowId xmlns:a16="http://schemas.microsoft.com/office/drawing/2014/main" val="293224503"/>
                  </a:ext>
                </a:extLst>
              </a:tr>
              <a:tr h="320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mn-lt"/>
                          <a:ea typeface="Calibri"/>
                          <a:cs typeface="Calibri"/>
                        </a:rPr>
                        <a:t>Complete electrical services design for ARIEL B1-08</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noProof="0">
                          <a:solidFill>
                            <a:srgbClr val="000000"/>
                          </a:solidFill>
                          <a:highlight>
                            <a:srgbClr val="00FF00"/>
                          </a:highlight>
                          <a:latin typeface="+mn-lt"/>
                        </a:rPr>
                        <a:t>Done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p>
                  </a:txBody>
                  <a:tcPr/>
                </a:tc>
                <a:extLst>
                  <a:ext uri="{0D108BD9-81ED-4DB2-BD59-A6C34878D82A}">
                    <a16:rowId xmlns:a16="http://schemas.microsoft.com/office/drawing/2014/main" val="3176753689"/>
                  </a:ext>
                </a:extLst>
              </a:tr>
            </a:tbl>
          </a:graphicData>
        </a:graphic>
      </p:graphicFrame>
    </p:spTree>
    <p:extLst>
      <p:ext uri="{BB962C8B-B14F-4D97-AF65-F5344CB8AC3E}">
        <p14:creationId xmlns:p14="http://schemas.microsoft.com/office/powerpoint/2010/main" val="3076499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25494-B687-3E12-D249-B6538BF9DA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BFC0D2-43D5-0553-0114-6185AF75595B}"/>
              </a:ext>
            </a:extLst>
          </p:cNvPr>
          <p:cNvSpPr>
            <a:spLocks noGrp="1"/>
          </p:cNvSpPr>
          <p:nvPr>
            <p:ph type="title"/>
          </p:nvPr>
        </p:nvSpPr>
        <p:spPr/>
        <p:txBody>
          <a:bodyPr/>
          <a:lstStyle/>
          <a:p>
            <a:r>
              <a:rPr lang="en-US"/>
              <a:t>Plans and Objectives for the Next 6 Months</a:t>
            </a:r>
          </a:p>
        </p:txBody>
      </p:sp>
      <p:sp>
        <p:nvSpPr>
          <p:cNvPr id="5" name="Text Placeholder 4">
            <a:extLst>
              <a:ext uri="{FF2B5EF4-FFF2-40B4-BE49-F238E27FC236}">
                <a16:creationId xmlns:a16="http://schemas.microsoft.com/office/drawing/2014/main" id="{FD20F567-CC85-A1AF-841F-F8D78DBF02C1}"/>
              </a:ext>
            </a:extLst>
          </p:cNvPr>
          <p:cNvSpPr>
            <a:spLocks noGrp="1"/>
          </p:cNvSpPr>
          <p:nvPr>
            <p:ph type="body" sz="quarter" idx="10"/>
          </p:nvPr>
        </p:nvSpPr>
        <p:spPr/>
        <p:txBody>
          <a:bodyPr/>
          <a:lstStyle/>
          <a:p>
            <a:endParaRPr lang="en-CA"/>
          </a:p>
        </p:txBody>
      </p:sp>
      <p:graphicFrame>
        <p:nvGraphicFramePr>
          <p:cNvPr id="6" name="Table 5">
            <a:extLst>
              <a:ext uri="{FF2B5EF4-FFF2-40B4-BE49-F238E27FC236}">
                <a16:creationId xmlns:a16="http://schemas.microsoft.com/office/drawing/2014/main" id="{5866089F-054E-954C-E2D5-40E2A2D81C57}"/>
              </a:ext>
            </a:extLst>
          </p:cNvPr>
          <p:cNvGraphicFramePr>
            <a:graphicFrameLocks noGrp="1"/>
          </p:cNvGraphicFramePr>
          <p:nvPr>
            <p:extLst>
              <p:ext uri="{D42A27DB-BD31-4B8C-83A1-F6EECF244321}">
                <p14:modId xmlns:p14="http://schemas.microsoft.com/office/powerpoint/2010/main" val="3284333611"/>
              </p:ext>
            </p:extLst>
          </p:nvPr>
        </p:nvGraphicFramePr>
        <p:xfrm>
          <a:off x="182411" y="733964"/>
          <a:ext cx="11489039" cy="5948680"/>
        </p:xfrm>
        <a:graphic>
          <a:graphicData uri="http://schemas.openxmlformats.org/drawingml/2006/table">
            <a:tbl>
              <a:tblPr firstRow="1" bandRow="1">
                <a:tableStyleId>{5C22544A-7EE6-4342-B048-85BDC9FD1C3A}</a:tableStyleId>
              </a:tblPr>
              <a:tblGrid>
                <a:gridCol w="5381623">
                  <a:extLst>
                    <a:ext uri="{9D8B030D-6E8A-4147-A177-3AD203B41FA5}">
                      <a16:colId xmlns:a16="http://schemas.microsoft.com/office/drawing/2014/main" val="498459530"/>
                    </a:ext>
                  </a:extLst>
                </a:gridCol>
                <a:gridCol w="1771650">
                  <a:extLst>
                    <a:ext uri="{9D8B030D-6E8A-4147-A177-3AD203B41FA5}">
                      <a16:colId xmlns:a16="http://schemas.microsoft.com/office/drawing/2014/main" val="1803208746"/>
                    </a:ext>
                  </a:extLst>
                </a:gridCol>
                <a:gridCol w="4335766">
                  <a:extLst>
                    <a:ext uri="{9D8B030D-6E8A-4147-A177-3AD203B41FA5}">
                      <a16:colId xmlns:a16="http://schemas.microsoft.com/office/drawing/2014/main" val="3033487123"/>
                    </a:ext>
                  </a:extLst>
                </a:gridCol>
              </a:tblGrid>
              <a:tr h="370840">
                <a:tc>
                  <a:txBody>
                    <a:bodyPr/>
                    <a:lstStyle/>
                    <a:p>
                      <a:r>
                        <a:rPr lang="en-US" sz="1800"/>
                        <a:t>Items Planned from last ASSC (Nov 2025)</a:t>
                      </a:r>
                    </a:p>
                  </a:txBody>
                  <a:tcPr/>
                </a:tc>
                <a:tc>
                  <a:txBody>
                    <a:bodyPr/>
                    <a:lstStyle/>
                    <a:p>
                      <a:r>
                        <a:rPr lang="en-US" sz="1800"/>
                        <a:t>Oct 2026 Status</a:t>
                      </a:r>
                    </a:p>
                  </a:txBody>
                  <a:tcPr/>
                </a:tc>
                <a:tc>
                  <a:txBody>
                    <a:bodyPr/>
                    <a:lstStyle/>
                    <a:p>
                      <a:r>
                        <a:rPr lang="en-US" sz="1800"/>
                        <a:t>Comment</a:t>
                      </a:r>
                    </a:p>
                  </a:txBody>
                  <a:tcPr/>
                </a:tc>
                <a:extLst>
                  <a:ext uri="{0D108BD9-81ED-4DB2-BD59-A6C34878D82A}">
                    <a16:rowId xmlns:a16="http://schemas.microsoft.com/office/drawing/2014/main" val="2460097984"/>
                  </a:ext>
                </a:extLst>
              </a:tr>
              <a:tr h="370840">
                <a:tc>
                  <a:txBody>
                    <a:bodyPr/>
                    <a:lstStyle/>
                    <a:p>
                      <a:r>
                        <a:rPr lang="en-US" sz="1800">
                          <a:ea typeface="Calibri"/>
                          <a:cs typeface="Calibri"/>
                        </a:rPr>
                        <a:t>Completed all remaining BL4N &amp; EHBT beamline designs and procurement underway for all items</a:t>
                      </a:r>
                    </a:p>
                  </a:txBody>
                  <a:tcPr/>
                </a:tc>
                <a:tc>
                  <a:txBody>
                    <a:bodyPr/>
                    <a:lstStyle/>
                    <a:p>
                      <a:pPr lvl="0">
                        <a:buNone/>
                      </a:pPr>
                      <a:r>
                        <a:rPr lang="en-US" sz="1800" b="0" i="0" u="none" strike="noStrike" kern="1200" cap="none" spc="0" normalizeH="0" baseline="0" noProof="0">
                          <a:ln>
                            <a:noFill/>
                          </a:ln>
                          <a:solidFill>
                            <a:srgbClr val="000000"/>
                          </a:solidFill>
                          <a:effectLst/>
                          <a:highlight>
                            <a:srgbClr val="00FF00"/>
                          </a:highlight>
                          <a:uLnTx/>
                          <a:uFillTx/>
                          <a:latin typeface="Calibri" panose="020F0502020204030204"/>
                        </a:rPr>
                        <a:t>Done</a:t>
                      </a:r>
                    </a:p>
                  </a:txBody>
                  <a:tcPr/>
                </a:tc>
                <a:tc>
                  <a:txBody>
                    <a:bodyPr/>
                    <a:lstStyle/>
                    <a:p>
                      <a:pPr lvl="0">
                        <a:buNone/>
                      </a:pPr>
                      <a:r>
                        <a:rPr lang="en-US" sz="1800" b="0" i="0" u="none" strike="noStrike" noProof="0">
                          <a:solidFill>
                            <a:srgbClr val="000000"/>
                          </a:solidFill>
                          <a:latin typeface="Calibri"/>
                        </a:rPr>
                        <a:t>All beamline components designed</a:t>
                      </a:r>
                    </a:p>
                  </a:txBody>
                  <a:tcPr/>
                </a:tc>
                <a:extLst>
                  <a:ext uri="{0D108BD9-81ED-4DB2-BD59-A6C34878D82A}">
                    <a16:rowId xmlns:a16="http://schemas.microsoft.com/office/drawing/2014/main" val="424678926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mn-lt"/>
                          <a:ea typeface="Calibri"/>
                          <a:cs typeface="Calibri"/>
                        </a:rPr>
                        <a:t>Completed mech services design and installations for Tunnel and Proton Cave (P358)</a:t>
                      </a:r>
                    </a:p>
                  </a:txBody>
                  <a:tcPr/>
                </a:tc>
                <a:tc>
                  <a:txBody>
                    <a:bodyPr/>
                    <a:lstStyle/>
                    <a:p>
                      <a:pPr marL="0" marR="0" lvl="0" indent="0" algn="l">
                        <a:lnSpc>
                          <a:spcPct val="100000"/>
                        </a:lnSpc>
                        <a:spcBef>
                          <a:spcPts val="0"/>
                        </a:spcBef>
                        <a:spcAft>
                          <a:spcPts val="0"/>
                        </a:spcAft>
                        <a:buNone/>
                      </a:pPr>
                      <a:r>
                        <a:rPr lang="en-US" sz="1800" b="0" i="0" u="none" strike="noStrike" kern="1200" cap="none" spc="0" normalizeH="0" baseline="0" noProof="0">
                          <a:ln>
                            <a:noFill/>
                          </a:ln>
                          <a:solidFill>
                            <a:srgbClr val="000000"/>
                          </a:solidFill>
                          <a:effectLst/>
                          <a:highlight>
                            <a:srgbClr val="00FFFF"/>
                          </a:highlight>
                          <a:uLnTx/>
                          <a:uFillTx/>
                          <a:latin typeface="Calibri" panose="020F0502020204030204"/>
                        </a:rPr>
                        <a:t>65%</a:t>
                      </a:r>
                    </a:p>
                  </a:txBody>
                  <a:tcPr/>
                </a:tc>
                <a:tc>
                  <a:txBody>
                    <a:bodyPr/>
                    <a:lstStyle/>
                    <a:p>
                      <a:r>
                        <a:rPr lang="en-US" sz="1800"/>
                        <a:t>Design is complete. BL4N tunnel almost done installation. E-line delayed due to installation sequencing</a:t>
                      </a:r>
                    </a:p>
                  </a:txBody>
                  <a:tcPr/>
                </a:tc>
                <a:extLst>
                  <a:ext uri="{0D108BD9-81ED-4DB2-BD59-A6C34878D82A}">
                    <a16:rowId xmlns:a16="http://schemas.microsoft.com/office/drawing/2014/main" val="754306841"/>
                  </a:ext>
                </a:extLst>
              </a:tr>
              <a:tr h="370840">
                <a:tc>
                  <a:txBody>
                    <a:bodyPr/>
                    <a:lstStyle/>
                    <a:p>
                      <a:pPr marL="0" marR="0" lvl="0" indent="0" algn="l" defTabSz="914400" rtl="0" eaLnBrk="1" fontAlgn="auto" latinLnBrk="0" hangingPunct="1">
                        <a:lnSpc>
                          <a:spcPct val="90000"/>
                        </a:lnSpc>
                        <a:spcBef>
                          <a:spcPts val="1000"/>
                        </a:spcBef>
                        <a:spcAft>
                          <a:spcPts val="0"/>
                        </a:spcAft>
                        <a:buClr>
                          <a:srgbClr val="000000"/>
                        </a:buClr>
                        <a:buSzTx/>
                        <a:buFontTx/>
                        <a:buNone/>
                        <a:tabLst/>
                        <a:defRPr/>
                      </a:pPr>
                      <a:r>
                        <a:rPr lang="en-US" sz="1800">
                          <a:latin typeface="+mn-lt"/>
                          <a:ea typeface="Calibri"/>
                          <a:cs typeface="Calibri"/>
                        </a:rPr>
                        <a:t>Installed all cable trays, procured and pulled all cables (partly P358)</a:t>
                      </a:r>
                    </a:p>
                  </a:txBody>
                  <a:tcPr/>
                </a:tc>
                <a:tc>
                  <a:txBody>
                    <a:bodyPr/>
                    <a:lstStyle/>
                    <a:p>
                      <a:pPr marL="0" marR="0" lvl="0" indent="0" algn="l">
                        <a:lnSpc>
                          <a:spcPct val="100000"/>
                        </a:lnSpc>
                        <a:spcBef>
                          <a:spcPts val="0"/>
                        </a:spcBef>
                        <a:spcAft>
                          <a:spcPts val="0"/>
                        </a:spcAft>
                        <a:buNone/>
                      </a:pPr>
                      <a:r>
                        <a:rPr lang="en-US" sz="1800" b="0" i="0" u="none" strike="noStrike" noProof="0">
                          <a:solidFill>
                            <a:srgbClr val="000000"/>
                          </a:solidFill>
                          <a:highlight>
                            <a:srgbClr val="00FFFF"/>
                          </a:highlight>
                          <a:latin typeface="Calibri"/>
                        </a:rPr>
                        <a:t>60%</a:t>
                      </a:r>
                    </a:p>
                  </a:txBody>
                  <a:tcPr/>
                </a:tc>
                <a:tc>
                  <a:txBody>
                    <a:bodyPr/>
                    <a:lstStyle/>
                    <a:p>
                      <a:r>
                        <a:rPr lang="en-US" sz="1800"/>
                        <a:t>All cable trays done &amp; cable schedule released. All North tunnel cables pulled. Only South tunnel remains</a:t>
                      </a:r>
                    </a:p>
                  </a:txBody>
                  <a:tcPr/>
                </a:tc>
                <a:extLst>
                  <a:ext uri="{0D108BD9-81ED-4DB2-BD59-A6C34878D82A}">
                    <a16:rowId xmlns:a16="http://schemas.microsoft.com/office/drawing/2014/main" val="1955370767"/>
                  </a:ext>
                </a:extLst>
              </a:tr>
              <a:tr h="185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a typeface="Calibri"/>
                          <a:cs typeface="Calibri"/>
                        </a:rPr>
                        <a:t>Assembled Diagnostics devices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cap="none" spc="0" normalizeH="0" baseline="0" noProof="0">
                          <a:ln>
                            <a:noFill/>
                          </a:ln>
                          <a:solidFill>
                            <a:srgbClr val="000000"/>
                          </a:solidFill>
                          <a:effectLst/>
                          <a:highlight>
                            <a:srgbClr val="00FF00"/>
                          </a:highlight>
                          <a:uLnTx/>
                          <a:uFillTx/>
                          <a:latin typeface="+mn-lt"/>
                        </a:rPr>
                        <a:t>Done</a:t>
                      </a:r>
                    </a:p>
                  </a:txBody>
                  <a:tcPr/>
                </a:tc>
                <a:tc>
                  <a:txBody>
                    <a:bodyPr/>
                    <a:lstStyle/>
                    <a:p>
                      <a:pPr lvl="0">
                        <a:buNone/>
                      </a:pPr>
                      <a:endParaRPr lang="en-US" sz="1800"/>
                    </a:p>
                  </a:txBody>
                  <a:tcPr/>
                </a:tc>
                <a:extLst>
                  <a:ext uri="{0D108BD9-81ED-4DB2-BD59-A6C34878D82A}">
                    <a16:rowId xmlns:a16="http://schemas.microsoft.com/office/drawing/2014/main" val="2563505425"/>
                  </a:ext>
                </a:extLst>
              </a:tr>
              <a:tr h="9278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mn-lt"/>
                          <a:ea typeface="Calibri"/>
                          <a:cs typeface="Calibri"/>
                        </a:rPr>
                        <a:t>Installed EHBT MB25 to Q44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cap="none" spc="0" normalizeH="0" baseline="0" noProof="0">
                          <a:ln>
                            <a:noFill/>
                          </a:ln>
                          <a:solidFill>
                            <a:srgbClr val="000000"/>
                          </a:solidFill>
                          <a:effectLst/>
                          <a:highlight>
                            <a:srgbClr val="00FFFF"/>
                          </a:highlight>
                          <a:uLnTx/>
                          <a:uFillTx/>
                          <a:latin typeface="+mn-lt"/>
                        </a:rPr>
                        <a:t>80%</a:t>
                      </a:r>
                    </a:p>
                  </a:txBody>
                  <a:tcPr/>
                </a:tc>
                <a:tc rowSpan="2">
                  <a:txBody>
                    <a:bodyPr/>
                    <a:lstStyle/>
                    <a:p>
                      <a:r>
                        <a:rPr lang="en-US" sz="1800"/>
                        <a:t>Magnets &amp; Stands installed and aligned.  Deliberately waiting to install Diagnostics, Vacuum equipment, and beampipes, to protect fragile components.</a:t>
                      </a:r>
                    </a:p>
                    <a:p>
                      <a:r>
                        <a:rPr lang="en-US" sz="1800"/>
                        <a:t>Installed additional sections of beamlines already</a:t>
                      </a:r>
                    </a:p>
                  </a:txBody>
                  <a:tcPr/>
                </a:tc>
                <a:extLst>
                  <a:ext uri="{0D108BD9-81ED-4DB2-BD59-A6C34878D82A}">
                    <a16:rowId xmlns:a16="http://schemas.microsoft.com/office/drawing/2014/main" val="3176753689"/>
                  </a:ext>
                </a:extLst>
              </a:tr>
              <a:tr h="320040">
                <a:tc>
                  <a:txBody>
                    <a:bodyPr/>
                    <a:lstStyle/>
                    <a:p>
                      <a:pPr marL="0" marR="0" lvl="0" indent="0" algn="l" defTabSz="914400" rtl="0" eaLnBrk="1" fontAlgn="auto" latinLnBrk="0" hangingPunct="1">
                        <a:lnSpc>
                          <a:spcPct val="90000"/>
                        </a:lnSpc>
                        <a:spcBef>
                          <a:spcPts val="1000"/>
                        </a:spcBef>
                        <a:spcAft>
                          <a:spcPts val="0"/>
                        </a:spcAft>
                        <a:buClr>
                          <a:srgbClr val="000000"/>
                        </a:buClr>
                        <a:buSzTx/>
                        <a:buFontTx/>
                        <a:buNone/>
                        <a:tabLst/>
                        <a:defRPr/>
                      </a:pPr>
                      <a:r>
                        <a:rPr lang="en-US" sz="1800">
                          <a:latin typeface="+mn-lt"/>
                          <a:ea typeface="Calibri"/>
                          <a:cs typeface="Calibri"/>
                        </a:rPr>
                        <a:t>Installed BL4N MB28 to Q36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cap="none" spc="0" normalizeH="0" baseline="0" noProof="0">
                          <a:ln>
                            <a:noFill/>
                          </a:ln>
                          <a:solidFill>
                            <a:srgbClr val="000000"/>
                          </a:solidFill>
                          <a:effectLst/>
                          <a:highlight>
                            <a:srgbClr val="00FFFF"/>
                          </a:highlight>
                          <a:uLnTx/>
                          <a:uFillTx/>
                          <a:latin typeface="+mn-lt"/>
                        </a:rPr>
                        <a:t>80%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noProof="0">
                        <a:solidFill>
                          <a:srgbClr val="000000"/>
                        </a:solidFill>
                        <a:highlight>
                          <a:srgbClr val="00FFFF"/>
                        </a:highlight>
                        <a:latin typeface="+mn-lt"/>
                      </a:endParaRPr>
                    </a:p>
                  </a:txBody>
                  <a:tcPr/>
                </a:tc>
                <a:tc vMerge="1">
                  <a:txBody>
                    <a:bodyPr/>
                    <a:lstStyle/>
                    <a:p>
                      <a:pPr lvl="0">
                        <a:buNone/>
                      </a:pPr>
                      <a:endParaRPr lang="en-US" sz="1800" b="0" i="0" u="none" strike="noStrike" noProof="0">
                        <a:solidFill>
                          <a:srgbClr val="000000"/>
                        </a:solidFill>
                        <a:latin typeface="Calibri"/>
                      </a:endParaRPr>
                    </a:p>
                  </a:txBody>
                  <a:tcPr/>
                </a:tc>
                <a:extLst>
                  <a:ext uri="{0D108BD9-81ED-4DB2-BD59-A6C34878D82A}">
                    <a16:rowId xmlns:a16="http://schemas.microsoft.com/office/drawing/2014/main" val="3409819918"/>
                  </a:ext>
                </a:extLst>
              </a:tr>
              <a:tr h="320040">
                <a:tc>
                  <a:txBody>
                    <a:bodyPr/>
                    <a:lstStyle/>
                    <a:p>
                      <a:pPr marL="0" marR="0" lvl="0" indent="0" algn="l" defTabSz="914400" rtl="0" eaLnBrk="1" fontAlgn="auto" latinLnBrk="0" hangingPunct="1">
                        <a:lnSpc>
                          <a:spcPct val="90000"/>
                        </a:lnSpc>
                        <a:spcBef>
                          <a:spcPts val="1000"/>
                        </a:spcBef>
                        <a:spcAft>
                          <a:spcPts val="0"/>
                        </a:spcAft>
                        <a:buClr>
                          <a:srgbClr val="000000"/>
                        </a:buClr>
                        <a:buSzTx/>
                        <a:buFontTx/>
                        <a:buNone/>
                        <a:tabLst/>
                        <a:defRPr/>
                      </a:pPr>
                      <a:r>
                        <a:rPr lang="en-US" sz="1800">
                          <a:latin typeface="+mn-lt"/>
                          <a:ea typeface="Calibri"/>
                          <a:cs typeface="Calibri"/>
                        </a:rPr>
                        <a:t>Completed MPS system design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cap="none" spc="0" normalizeH="0" baseline="0" noProof="0">
                          <a:ln>
                            <a:noFill/>
                          </a:ln>
                          <a:solidFill>
                            <a:srgbClr val="000000"/>
                          </a:solidFill>
                          <a:effectLst/>
                          <a:highlight>
                            <a:srgbClr val="00FFFF"/>
                          </a:highlight>
                          <a:uLnTx/>
                          <a:uFillTx/>
                          <a:latin typeface="+mn-lt"/>
                        </a:rPr>
                        <a:t>75%</a:t>
                      </a:r>
                    </a:p>
                  </a:txBody>
                  <a:tcPr/>
                </a:tc>
                <a:tc>
                  <a:txBody>
                    <a:bodyPr/>
                    <a:lstStyle/>
                    <a:p>
                      <a:pPr lvl="0">
                        <a:buNone/>
                      </a:pPr>
                      <a:r>
                        <a:rPr lang="en-US" sz="1800" b="0" i="0" u="none" strike="noStrike" noProof="0">
                          <a:solidFill>
                            <a:srgbClr val="000000"/>
                          </a:solidFill>
                          <a:latin typeface="Calibri"/>
                        </a:rPr>
                        <a:t>Finalizing placement of devices.  Manufacturing progress at 10%</a:t>
                      </a:r>
                    </a:p>
                  </a:txBody>
                  <a:tcPr/>
                </a:tc>
                <a:extLst>
                  <a:ext uri="{0D108BD9-81ED-4DB2-BD59-A6C34878D82A}">
                    <a16:rowId xmlns:a16="http://schemas.microsoft.com/office/drawing/2014/main" val="2471026009"/>
                  </a:ext>
                </a:extLst>
              </a:tr>
              <a:tr h="320040">
                <a:tc>
                  <a:txBody>
                    <a:bodyPr/>
                    <a:lstStyle/>
                    <a:p>
                      <a:pPr marL="0" marR="0" lvl="0" indent="0" algn="l" defTabSz="914400" rtl="0" eaLnBrk="1" fontAlgn="auto" latinLnBrk="0" hangingPunct="1">
                        <a:lnSpc>
                          <a:spcPct val="90000"/>
                        </a:lnSpc>
                        <a:spcBef>
                          <a:spcPts val="1000"/>
                        </a:spcBef>
                        <a:spcAft>
                          <a:spcPts val="0"/>
                        </a:spcAft>
                        <a:buClr>
                          <a:srgbClr val="000000"/>
                        </a:buClr>
                        <a:buSzTx/>
                        <a:buFontTx/>
                        <a:buNone/>
                        <a:tabLst/>
                        <a:defRPr/>
                      </a:pPr>
                      <a:r>
                        <a:rPr lang="en-US" sz="1800">
                          <a:latin typeface="+mn-lt"/>
                          <a:ea typeface="Calibri"/>
                          <a:cs typeface="Calibri"/>
                        </a:rPr>
                        <a:t>Completed Safety Systems design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cap="none" spc="0" normalizeH="0" baseline="0" noProof="0">
                          <a:ln>
                            <a:noFill/>
                          </a:ln>
                          <a:solidFill>
                            <a:srgbClr val="000000"/>
                          </a:solidFill>
                          <a:effectLst/>
                          <a:highlight>
                            <a:srgbClr val="00FF00"/>
                          </a:highlight>
                          <a:uLnTx/>
                          <a:uFillTx/>
                          <a:latin typeface="+mn-lt"/>
                        </a:rPr>
                        <a:t>Done</a:t>
                      </a:r>
                    </a:p>
                  </a:txBody>
                  <a:tcPr/>
                </a:tc>
                <a:tc>
                  <a:txBody>
                    <a:bodyPr/>
                    <a:lstStyle/>
                    <a:p>
                      <a:pPr lvl="0">
                        <a:buNone/>
                      </a:pPr>
                      <a:r>
                        <a:rPr lang="en-US" sz="1800" b="0" i="0" u="none" strike="noStrike" noProof="0">
                          <a:solidFill>
                            <a:srgbClr val="000000"/>
                          </a:solidFill>
                          <a:latin typeface="Calibri"/>
                        </a:rPr>
                        <a:t>Manufacturing progress at 50%</a:t>
                      </a:r>
                    </a:p>
                  </a:txBody>
                  <a:tcPr/>
                </a:tc>
                <a:extLst>
                  <a:ext uri="{0D108BD9-81ED-4DB2-BD59-A6C34878D82A}">
                    <a16:rowId xmlns:a16="http://schemas.microsoft.com/office/drawing/2014/main" val="3335429734"/>
                  </a:ext>
                </a:extLst>
              </a:tr>
            </a:tbl>
          </a:graphicData>
        </a:graphic>
      </p:graphicFrame>
    </p:spTree>
    <p:extLst>
      <p:ext uri="{BB962C8B-B14F-4D97-AF65-F5344CB8AC3E}">
        <p14:creationId xmlns:p14="http://schemas.microsoft.com/office/powerpoint/2010/main" val="27001367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C53B9-EB65-22AF-DC79-B2E896B35980}"/>
              </a:ext>
            </a:extLst>
          </p:cNvPr>
          <p:cNvSpPr>
            <a:spLocks noGrp="1"/>
          </p:cNvSpPr>
          <p:nvPr>
            <p:ph type="title"/>
          </p:nvPr>
        </p:nvSpPr>
        <p:spPr/>
        <p:txBody>
          <a:bodyPr/>
          <a:lstStyle/>
          <a:p>
            <a:r>
              <a:rPr lang="en-US"/>
              <a:t>Milestone Trend Analysis</a:t>
            </a:r>
            <a:endParaRPr lang="en-US">
              <a:solidFill>
                <a:srgbClr val="FF0000"/>
              </a:solidFill>
            </a:endParaRPr>
          </a:p>
        </p:txBody>
      </p:sp>
      <p:sp>
        <p:nvSpPr>
          <p:cNvPr id="4" name="Title 1">
            <a:extLst>
              <a:ext uri="{FF2B5EF4-FFF2-40B4-BE49-F238E27FC236}">
                <a16:creationId xmlns:a16="http://schemas.microsoft.com/office/drawing/2014/main" id="{D69E752C-3997-27D5-4C21-531941288A83}"/>
              </a:ext>
            </a:extLst>
          </p:cNvPr>
          <p:cNvSpPr txBox="1">
            <a:spLocks/>
          </p:cNvSpPr>
          <p:nvPr/>
        </p:nvSpPr>
        <p:spPr>
          <a:xfrm>
            <a:off x="8890756" y="1094714"/>
            <a:ext cx="3186710" cy="5142271"/>
          </a:xfrm>
          <a:prstGeom prst="rect">
            <a:avLst/>
          </a:prstGeom>
        </p:spPr>
        <p:txBody>
          <a:bodyPr/>
          <a:lstStyle>
            <a:lvl1pPr algn="r" defTabSz="914400" rtl="0" eaLnBrk="1" latinLnBrk="0" hangingPunct="1">
              <a:lnSpc>
                <a:spcPct val="90000"/>
              </a:lnSpc>
              <a:spcBef>
                <a:spcPct val="0"/>
              </a:spcBef>
              <a:buNone/>
              <a:defRPr sz="2400" b="0" kern="1200">
                <a:solidFill>
                  <a:srgbClr val="00B0F0"/>
                </a:solidFill>
                <a:latin typeface="+mn-lt"/>
                <a:ea typeface="+mj-ea"/>
                <a:cs typeface="+mj-cs"/>
              </a:defRPr>
            </a:lvl1pPr>
          </a:lstStyle>
          <a:p>
            <a:pPr algn="l"/>
            <a:r>
              <a:rPr lang="en-CA" sz="1400" b="1">
                <a:solidFill>
                  <a:schemeClr val="tx1"/>
                </a:solidFill>
              </a:rPr>
              <a:t>General assessment:</a:t>
            </a:r>
          </a:p>
          <a:p>
            <a:pPr algn="l"/>
            <a:r>
              <a:rPr lang="en-CA" sz="1400">
                <a:solidFill>
                  <a:schemeClr val="tx1"/>
                </a:solidFill>
              </a:rPr>
              <a:t>We should be able to get to substantial physical completion of both BL4N &amp; EHBT beamlines by end of Dec 2026.</a:t>
            </a:r>
          </a:p>
          <a:p>
            <a:pPr algn="l"/>
            <a:endParaRPr lang="en-CA" sz="1400">
              <a:solidFill>
                <a:schemeClr val="tx1"/>
              </a:solidFill>
            </a:endParaRPr>
          </a:p>
          <a:p>
            <a:pPr algn="l"/>
            <a:r>
              <a:rPr lang="en-CA" sz="1400">
                <a:solidFill>
                  <a:schemeClr val="tx1"/>
                </a:solidFill>
              </a:rPr>
              <a:t>They will look like complete beamlines by then!</a:t>
            </a:r>
          </a:p>
          <a:p>
            <a:pPr algn="l"/>
            <a:endParaRPr lang="en-CA" sz="1400">
              <a:solidFill>
                <a:schemeClr val="tx1"/>
              </a:solidFill>
            </a:endParaRPr>
          </a:p>
          <a:p>
            <a:pPr algn="l"/>
            <a:r>
              <a:rPr lang="en-CA" sz="1400">
                <a:solidFill>
                  <a:schemeClr val="tx1"/>
                </a:solidFill>
              </a:rPr>
              <a:t>Some areas that may not hit the end of 2026 milestone:</a:t>
            </a:r>
          </a:p>
          <a:p>
            <a:pPr algn="l"/>
            <a:r>
              <a:rPr lang="en-CA" sz="1400">
                <a:solidFill>
                  <a:schemeClr val="tx1"/>
                </a:solidFill>
              </a:rPr>
              <a:t>MPS – start Nov 2026, finish Jan 2027</a:t>
            </a:r>
          </a:p>
          <a:p>
            <a:pPr algn="l"/>
            <a:r>
              <a:rPr lang="en-CA" sz="1400">
                <a:solidFill>
                  <a:schemeClr val="tx1"/>
                </a:solidFill>
              </a:rPr>
              <a:t>Safety Systems – start Dec 2026, finish Fall 2027</a:t>
            </a:r>
          </a:p>
          <a:p>
            <a:pPr algn="l"/>
            <a:endParaRPr lang="en-CA" sz="1400">
              <a:solidFill>
                <a:schemeClr val="tx1"/>
              </a:solidFill>
            </a:endParaRPr>
          </a:p>
          <a:p>
            <a:pPr algn="l"/>
            <a:r>
              <a:rPr lang="en-CA" sz="1400">
                <a:solidFill>
                  <a:schemeClr val="tx1"/>
                </a:solidFill>
              </a:rPr>
              <a:t>Connection to APTW and AETE depend on P354 readiness of Entrance Modules in Target Stations</a:t>
            </a:r>
          </a:p>
        </p:txBody>
      </p:sp>
      <p:graphicFrame>
        <p:nvGraphicFramePr>
          <p:cNvPr id="6" name="Chart 5">
            <a:extLst>
              <a:ext uri="{FF2B5EF4-FFF2-40B4-BE49-F238E27FC236}">
                <a16:creationId xmlns:a16="http://schemas.microsoft.com/office/drawing/2014/main" id="{D7C36CCB-15ED-4989-87E0-1346CA09DCD7}"/>
              </a:ext>
            </a:extLst>
          </p:cNvPr>
          <p:cNvGraphicFramePr>
            <a:graphicFrameLocks noGrp="1"/>
          </p:cNvGraphicFramePr>
          <p:nvPr>
            <p:extLst>
              <p:ext uri="{D42A27DB-BD31-4B8C-83A1-F6EECF244321}">
                <p14:modId xmlns:p14="http://schemas.microsoft.com/office/powerpoint/2010/main" val="1067881680"/>
              </p:ext>
            </p:extLst>
          </p:nvPr>
        </p:nvGraphicFramePr>
        <p:xfrm>
          <a:off x="114534" y="652007"/>
          <a:ext cx="8719365" cy="60986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2845815"/>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89EEE-0E83-9D91-BB88-4938C986D124}"/>
              </a:ext>
            </a:extLst>
          </p:cNvPr>
          <p:cNvSpPr>
            <a:spLocks noGrp="1"/>
          </p:cNvSpPr>
          <p:nvPr>
            <p:ph type="title"/>
          </p:nvPr>
        </p:nvSpPr>
        <p:spPr/>
        <p:txBody>
          <a:bodyPr lIns="91440" tIns="45720" rIns="91440" bIns="45720" anchor="t"/>
          <a:lstStyle/>
          <a:p>
            <a:r>
              <a:rPr lang="en-US"/>
              <a:t>Major Risks, Issues, Concerns</a:t>
            </a:r>
            <a:endParaRPr lang="en-US">
              <a:highlight>
                <a:srgbClr val="FFFF00"/>
              </a:highlight>
            </a:endParaRPr>
          </a:p>
        </p:txBody>
      </p:sp>
      <p:graphicFrame>
        <p:nvGraphicFramePr>
          <p:cNvPr id="4" name="Table 3">
            <a:extLst>
              <a:ext uri="{FF2B5EF4-FFF2-40B4-BE49-F238E27FC236}">
                <a16:creationId xmlns:a16="http://schemas.microsoft.com/office/drawing/2014/main" id="{6528437A-7BAF-8EAF-425F-9DF9B4D7E0C7}"/>
              </a:ext>
            </a:extLst>
          </p:cNvPr>
          <p:cNvGraphicFramePr>
            <a:graphicFrameLocks noGrp="1"/>
          </p:cNvGraphicFramePr>
          <p:nvPr>
            <p:extLst>
              <p:ext uri="{D42A27DB-BD31-4B8C-83A1-F6EECF244321}">
                <p14:modId xmlns:p14="http://schemas.microsoft.com/office/powerpoint/2010/main" val="3395941435"/>
              </p:ext>
            </p:extLst>
          </p:nvPr>
        </p:nvGraphicFramePr>
        <p:xfrm>
          <a:off x="492491" y="863306"/>
          <a:ext cx="10713218" cy="4711884"/>
        </p:xfrm>
        <a:graphic>
          <a:graphicData uri="http://schemas.openxmlformats.org/drawingml/2006/table">
            <a:tbl>
              <a:tblPr firstRow="1" bandRow="1">
                <a:tableStyleId>{BC89EF96-8CEA-46FF-86C4-4CE0E7609802}</a:tableStyleId>
              </a:tblPr>
              <a:tblGrid>
                <a:gridCol w="4063606">
                  <a:extLst>
                    <a:ext uri="{9D8B030D-6E8A-4147-A177-3AD203B41FA5}">
                      <a16:colId xmlns:a16="http://schemas.microsoft.com/office/drawing/2014/main" val="440831874"/>
                    </a:ext>
                  </a:extLst>
                </a:gridCol>
                <a:gridCol w="6649612">
                  <a:extLst>
                    <a:ext uri="{9D8B030D-6E8A-4147-A177-3AD203B41FA5}">
                      <a16:colId xmlns:a16="http://schemas.microsoft.com/office/drawing/2014/main" val="3171752234"/>
                    </a:ext>
                  </a:extLst>
                </a:gridCol>
              </a:tblGrid>
              <a:tr h="535001">
                <a:tc>
                  <a:txBody>
                    <a:bodyPr/>
                    <a:lstStyle/>
                    <a:p>
                      <a:r>
                        <a:rPr lang="en-US" sz="1400"/>
                        <a:t>Risk / Issue</a:t>
                      </a:r>
                    </a:p>
                  </a:txBody>
                  <a:tcPr/>
                </a:tc>
                <a:tc>
                  <a:txBody>
                    <a:bodyPr/>
                    <a:lstStyle/>
                    <a:p>
                      <a:r>
                        <a:rPr lang="en-US" sz="1400"/>
                        <a:t>Comments &amp; Mitigation</a:t>
                      </a:r>
                    </a:p>
                  </a:txBody>
                  <a:tcPr/>
                </a:tc>
                <a:extLst>
                  <a:ext uri="{0D108BD9-81ED-4DB2-BD59-A6C34878D82A}">
                    <a16:rowId xmlns:a16="http://schemas.microsoft.com/office/drawing/2014/main" val="3485987876"/>
                  </a:ext>
                </a:extLst>
              </a:tr>
              <a:tr h="748545">
                <a:tc>
                  <a:txBody>
                    <a:bodyPr/>
                    <a:lstStyle/>
                    <a:p>
                      <a:r>
                        <a:rPr lang="en-US" sz="1400"/>
                        <a:t>Risk: South tunnel/pharaoh’s tomb cables pulled incorrectly/unlabeled. May require rework. Scheduled pull is delayed</a:t>
                      </a:r>
                    </a:p>
                  </a:txBody>
                  <a:tcPr/>
                </a:tc>
                <a:tc>
                  <a:txBody>
                    <a:bodyPr/>
                    <a:lstStyle/>
                    <a:p>
                      <a:r>
                        <a:rPr lang="en-US" sz="1400"/>
                        <a:t>Operators helping do cable inventory</a:t>
                      </a:r>
                    </a:p>
                  </a:txBody>
                  <a:tcPr/>
                </a:tc>
                <a:extLst>
                  <a:ext uri="{0D108BD9-81ED-4DB2-BD59-A6C34878D82A}">
                    <a16:rowId xmlns:a16="http://schemas.microsoft.com/office/drawing/2014/main" val="1756133322"/>
                  </a:ext>
                </a:extLst>
              </a:tr>
              <a:tr h="715618">
                <a:tc>
                  <a:txBody>
                    <a:bodyPr/>
                    <a:lstStyle/>
                    <a:p>
                      <a:r>
                        <a:rPr lang="en-US" sz="1400"/>
                        <a:t>Risk: MPS installation late</a:t>
                      </a:r>
                    </a:p>
                  </a:txBody>
                  <a:tcPr/>
                </a:tc>
                <a:tc>
                  <a:txBody>
                    <a:bodyPr/>
                    <a:lstStyle/>
                    <a:p>
                      <a:r>
                        <a:rPr lang="en-CA" sz="1400" b="0" i="0" kern="1200">
                          <a:solidFill>
                            <a:schemeClr val="tx1"/>
                          </a:solidFill>
                          <a:effectLst/>
                          <a:latin typeface="+mn-lt"/>
                          <a:ea typeface="+mn-ea"/>
                          <a:cs typeface="+mn-cs"/>
                        </a:rPr>
                        <a:t>10/30 LICs have been built. Mounting devices requires some design work as well. MPS team has some extra support now.  Installs to begin in November and finish mid January</a:t>
                      </a:r>
                      <a:endParaRPr lang="en-US" sz="1400"/>
                    </a:p>
                  </a:txBody>
                  <a:tcPr/>
                </a:tc>
                <a:extLst>
                  <a:ext uri="{0D108BD9-81ED-4DB2-BD59-A6C34878D82A}">
                    <a16:rowId xmlns:a16="http://schemas.microsoft.com/office/drawing/2014/main" val="2533991171"/>
                  </a:ext>
                </a:extLst>
              </a:tr>
              <a:tr h="6811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a:t>Risk: BL4N collimator alignment features are not easily adjustable</a:t>
                      </a:r>
                    </a:p>
                    <a:p>
                      <a:endParaRPr lang="en-US" sz="14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a:t>There’s a risk that the BL4N collimator may have shifted due to building settlement but we haven’t measured this.  It cannot be adjusted because it would require removing all the shielding above it including the access to the </a:t>
                      </a:r>
                      <a:r>
                        <a:rPr lang="en-CA" sz="1400" err="1"/>
                        <a:t>Ehall</a:t>
                      </a:r>
                      <a:r>
                        <a:rPr lang="en-CA" sz="1400"/>
                        <a:t>.  </a:t>
                      </a:r>
                    </a:p>
                  </a:txBody>
                  <a:tcPr/>
                </a:tc>
                <a:extLst>
                  <a:ext uri="{0D108BD9-81ED-4DB2-BD59-A6C34878D82A}">
                    <a16:rowId xmlns:a16="http://schemas.microsoft.com/office/drawing/2014/main" val="455480591"/>
                  </a:ext>
                </a:extLst>
              </a:tr>
              <a:tr h="732158">
                <a:tc>
                  <a:txBody>
                    <a:bodyPr/>
                    <a:lstStyle/>
                    <a:p>
                      <a:r>
                        <a:rPr lang="en-CA" sz="1400"/>
                        <a:t>Issue: EHBT doesn’t have proper position adjusters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a:t>The stands are pre-aligned and grouted, and magnets are supported by fixed brackets.  We had to re-align the EHBT line because the building settled.  Further building settlement could pose a problem, but beam steering may be able to overcome this relatively easily.</a:t>
                      </a:r>
                    </a:p>
                  </a:txBody>
                  <a:tcPr/>
                </a:tc>
                <a:extLst>
                  <a:ext uri="{0D108BD9-81ED-4DB2-BD59-A6C34878D82A}">
                    <a16:rowId xmlns:a16="http://schemas.microsoft.com/office/drawing/2014/main" val="229991659"/>
                  </a:ext>
                </a:extLst>
              </a:tr>
              <a:tr h="434033">
                <a:tc>
                  <a:txBody>
                    <a:bodyPr/>
                    <a:lstStyle/>
                    <a:p>
                      <a:pPr lvl="0" rtl="0" fontAlgn="base"/>
                      <a:r>
                        <a:rPr lang="en-CA" sz="1400" b="0" i="0" u="none" strike="noStrike" kern="1200">
                          <a:solidFill>
                            <a:schemeClr val="tx1"/>
                          </a:solidFill>
                          <a:effectLst/>
                          <a:latin typeface="+mn-lt"/>
                          <a:ea typeface="+mn-ea"/>
                          <a:cs typeface="+mn-cs"/>
                        </a:rPr>
                        <a:t>Issue: technician &amp; space availability</a:t>
                      </a:r>
                      <a:r>
                        <a:rPr lang="en-US" sz="1400" b="0" i="0" kern="1200">
                          <a:solidFill>
                            <a:schemeClr val="tx1"/>
                          </a:solidFill>
                          <a:effectLst/>
                          <a:latin typeface="+mn-lt"/>
                          <a:ea typeface="+mn-ea"/>
                          <a:cs typeface="+mn-cs"/>
                        </a:rPr>
                        <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a:t>We are monitoring construction activity daily, and trying to optimize the space &amp; time usage, as well as forecasting a week ahead.</a:t>
                      </a:r>
                    </a:p>
                  </a:txBody>
                  <a:tcPr/>
                </a:tc>
                <a:extLst>
                  <a:ext uri="{0D108BD9-81ED-4DB2-BD59-A6C34878D82A}">
                    <a16:rowId xmlns:a16="http://schemas.microsoft.com/office/drawing/2014/main" val="724611376"/>
                  </a:ext>
                </a:extLst>
              </a:tr>
              <a:tr h="488367">
                <a:tc>
                  <a:txBody>
                    <a:bodyPr/>
                    <a:lstStyle/>
                    <a:p>
                      <a:pPr lvl="0" rtl="0" fontAlgn="base"/>
                      <a:r>
                        <a:rPr lang="en-CA" sz="1400" b="0" i="0" u="none" strike="noStrike" kern="1200">
                          <a:solidFill>
                            <a:schemeClr val="tx1"/>
                          </a:solidFill>
                          <a:effectLst/>
                          <a:latin typeface="+mn-lt"/>
                          <a:ea typeface="+mn-ea"/>
                          <a:cs typeface="+mn-cs"/>
                        </a:rPr>
                        <a:t>Issue: Proton Cave walls are not straight / flat / vertical, causing fitment issues</a:t>
                      </a:r>
                      <a:r>
                        <a:rPr lang="en-CA" sz="1400" b="0" i="0" kern="1200">
                          <a:solidFill>
                            <a:schemeClr val="tx1"/>
                          </a:solidFill>
                          <a:effectLst/>
                          <a:latin typeface="+mn-lt"/>
                          <a:ea typeface="+mn-ea"/>
                          <a:cs typeface="+mn-cs"/>
                        </a:rPr>
                        <a:t>​ for shielding blocks</a:t>
                      </a:r>
                      <a:endParaRPr lang="en-US" sz="1400" b="0" i="0" kern="1200">
                        <a:solidFill>
                          <a:schemeClr val="tx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400"/>
                        <a:t>There’s some nominal clearance between blocks that we can use up.  Otherwise, we may need to have a contractor to grind or cut some blocks.</a:t>
                      </a:r>
                    </a:p>
                  </a:txBody>
                  <a:tcPr/>
                </a:tc>
                <a:extLst>
                  <a:ext uri="{0D108BD9-81ED-4DB2-BD59-A6C34878D82A}">
                    <a16:rowId xmlns:a16="http://schemas.microsoft.com/office/drawing/2014/main" val="3577152125"/>
                  </a:ext>
                </a:extLst>
              </a:tr>
            </a:tbl>
          </a:graphicData>
        </a:graphic>
      </p:graphicFrame>
    </p:spTree>
    <p:extLst>
      <p:ext uri="{BB962C8B-B14F-4D97-AF65-F5344CB8AC3E}">
        <p14:creationId xmlns:p14="http://schemas.microsoft.com/office/powerpoint/2010/main" val="2496424377"/>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92802-C7EA-F3AE-2616-D2133A9121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D740D6-F7D6-F466-0BF0-8FD7FABF78A4}"/>
              </a:ext>
            </a:extLst>
          </p:cNvPr>
          <p:cNvSpPr>
            <a:spLocks noGrp="1"/>
          </p:cNvSpPr>
          <p:nvPr>
            <p:ph type="title"/>
          </p:nvPr>
        </p:nvSpPr>
        <p:spPr/>
        <p:txBody>
          <a:bodyPr lIns="91440" tIns="45720" rIns="91440" bIns="45720" anchor="t"/>
          <a:lstStyle/>
          <a:p>
            <a:r>
              <a:rPr lang="en-US">
                <a:ea typeface="Calibri"/>
                <a:cs typeface="Calibri"/>
              </a:rPr>
              <a:t>Installation Progress</a:t>
            </a:r>
            <a:endParaRPr lang="en-US"/>
          </a:p>
        </p:txBody>
      </p:sp>
      <p:pic>
        <p:nvPicPr>
          <p:cNvPr id="3" name="Picture 2">
            <a:extLst>
              <a:ext uri="{FF2B5EF4-FFF2-40B4-BE49-F238E27FC236}">
                <a16:creationId xmlns:a16="http://schemas.microsoft.com/office/drawing/2014/main" id="{2FB72C0D-7367-E4D2-F687-DE4C92042D10}"/>
              </a:ext>
            </a:extLst>
          </p:cNvPr>
          <p:cNvPicPr>
            <a:picLocks noChangeAspect="1"/>
          </p:cNvPicPr>
          <p:nvPr/>
        </p:nvPicPr>
        <p:blipFill>
          <a:blip r:embed="rId3">
            <a:extLst>
              <a:ext uri="{28A0092B-C50C-407E-A947-70E740481C1C}">
                <a14:useLocalDpi xmlns:a14="http://schemas.microsoft.com/office/drawing/2010/main" val="0"/>
              </a:ext>
            </a:extLst>
          </a:blip>
          <a:srcRect l="228" r="105"/>
          <a:stretch>
            <a:fillRect/>
          </a:stretch>
        </p:blipFill>
        <p:spPr>
          <a:xfrm>
            <a:off x="754013" y="635822"/>
            <a:ext cx="10774018" cy="6186519"/>
          </a:xfrm>
          <a:prstGeom prst="rect">
            <a:avLst/>
          </a:prstGeom>
        </p:spPr>
      </p:pic>
      <p:sp>
        <p:nvSpPr>
          <p:cNvPr id="4" name="Rectangle: Rounded Corners 3">
            <a:extLst>
              <a:ext uri="{FF2B5EF4-FFF2-40B4-BE49-F238E27FC236}">
                <a16:creationId xmlns:a16="http://schemas.microsoft.com/office/drawing/2014/main" id="{6F4E15BB-BA0D-47B5-65B0-E39374588D78}"/>
              </a:ext>
            </a:extLst>
          </p:cNvPr>
          <p:cNvSpPr/>
          <p:nvPr/>
        </p:nvSpPr>
        <p:spPr>
          <a:xfrm>
            <a:off x="4349362" y="6146357"/>
            <a:ext cx="4794638" cy="548035"/>
          </a:xfrm>
          <a:prstGeom prst="round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ectangle 10">
            <a:extLst>
              <a:ext uri="{FF2B5EF4-FFF2-40B4-BE49-F238E27FC236}">
                <a16:creationId xmlns:a16="http://schemas.microsoft.com/office/drawing/2014/main" id="{7B8401D3-AF46-C469-AB1F-7C159E20E000}"/>
              </a:ext>
            </a:extLst>
          </p:cNvPr>
          <p:cNvSpPr/>
          <p:nvPr/>
        </p:nvSpPr>
        <p:spPr>
          <a:xfrm>
            <a:off x="2575695" y="491892"/>
            <a:ext cx="1645920" cy="36933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Free-form: Shape 13">
            <a:extLst>
              <a:ext uri="{FF2B5EF4-FFF2-40B4-BE49-F238E27FC236}">
                <a16:creationId xmlns:a16="http://schemas.microsoft.com/office/drawing/2014/main" id="{16EC1AEF-A9A8-A00F-41B1-6F44798C7A4B}"/>
              </a:ext>
            </a:extLst>
          </p:cNvPr>
          <p:cNvSpPr/>
          <p:nvPr/>
        </p:nvSpPr>
        <p:spPr>
          <a:xfrm>
            <a:off x="2096787" y="3886926"/>
            <a:ext cx="2200286" cy="2727903"/>
          </a:xfrm>
          <a:custGeom>
            <a:avLst/>
            <a:gdLst>
              <a:gd name="csX0" fmla="*/ 248848 w 2200286"/>
              <a:gd name="csY0" fmla="*/ 41018 h 2727903"/>
              <a:gd name="csX1" fmla="*/ 2357 w 2200286"/>
              <a:gd name="csY1" fmla="*/ 215947 h 2727903"/>
              <a:gd name="csX2" fmla="*/ 399923 w 2200286"/>
              <a:gd name="csY2" fmla="*/ 1368886 h 2727903"/>
              <a:gd name="csX3" fmla="*/ 892903 w 2200286"/>
              <a:gd name="csY3" fmla="*/ 2283286 h 2727903"/>
              <a:gd name="csX4" fmla="*/ 1759596 w 2200286"/>
              <a:gd name="csY4" fmla="*/ 2672900 h 2727903"/>
              <a:gd name="csX5" fmla="*/ 2141258 w 2200286"/>
              <a:gd name="csY5" fmla="*/ 2688803 h 2727903"/>
              <a:gd name="csX6" fmla="*/ 2133307 w 2200286"/>
              <a:gd name="csY6" fmla="*/ 2330994 h 2727903"/>
              <a:gd name="csX7" fmla="*/ 1513105 w 2200286"/>
              <a:gd name="csY7" fmla="*/ 2203773 h 2727903"/>
              <a:gd name="csX8" fmla="*/ 1155296 w 2200286"/>
              <a:gd name="csY8" fmla="*/ 1973185 h 2727903"/>
              <a:gd name="csX9" fmla="*/ 757731 w 2200286"/>
              <a:gd name="csY9" fmla="*/ 1368886 h 2727903"/>
              <a:gd name="csX10" fmla="*/ 535095 w 2200286"/>
              <a:gd name="csY10" fmla="*/ 716879 h 2727903"/>
              <a:gd name="csX11" fmla="*/ 248848 w 2200286"/>
              <a:gd name="csY11" fmla="*/ 41018 h 27279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2200286" h="2727903">
                <a:moveTo>
                  <a:pt x="248848" y="41018"/>
                </a:moveTo>
                <a:cubicBezTo>
                  <a:pt x="160058" y="-42471"/>
                  <a:pt x="-22822" y="-5364"/>
                  <a:pt x="2357" y="215947"/>
                </a:cubicBezTo>
                <a:cubicBezTo>
                  <a:pt x="27536" y="437258"/>
                  <a:pt x="251499" y="1024330"/>
                  <a:pt x="399923" y="1368886"/>
                </a:cubicBezTo>
                <a:cubicBezTo>
                  <a:pt x="548347" y="1713442"/>
                  <a:pt x="666291" y="2065950"/>
                  <a:pt x="892903" y="2283286"/>
                </a:cubicBezTo>
                <a:cubicBezTo>
                  <a:pt x="1119515" y="2500622"/>
                  <a:pt x="1551537" y="2605314"/>
                  <a:pt x="1759596" y="2672900"/>
                </a:cubicBezTo>
                <a:cubicBezTo>
                  <a:pt x="1967655" y="2740486"/>
                  <a:pt x="2078973" y="2745787"/>
                  <a:pt x="2141258" y="2688803"/>
                </a:cubicBezTo>
                <a:cubicBezTo>
                  <a:pt x="2203543" y="2631819"/>
                  <a:pt x="2237999" y="2411832"/>
                  <a:pt x="2133307" y="2330994"/>
                </a:cubicBezTo>
                <a:cubicBezTo>
                  <a:pt x="2028615" y="2250156"/>
                  <a:pt x="1676107" y="2263408"/>
                  <a:pt x="1513105" y="2203773"/>
                </a:cubicBezTo>
                <a:cubicBezTo>
                  <a:pt x="1350103" y="2144138"/>
                  <a:pt x="1281192" y="2112333"/>
                  <a:pt x="1155296" y="1973185"/>
                </a:cubicBezTo>
                <a:cubicBezTo>
                  <a:pt x="1029400" y="1834037"/>
                  <a:pt x="861098" y="1578270"/>
                  <a:pt x="757731" y="1368886"/>
                </a:cubicBezTo>
                <a:cubicBezTo>
                  <a:pt x="654364" y="1159502"/>
                  <a:pt x="614608" y="935540"/>
                  <a:pt x="535095" y="716879"/>
                </a:cubicBezTo>
                <a:cubicBezTo>
                  <a:pt x="455582" y="498218"/>
                  <a:pt x="337638" y="124507"/>
                  <a:pt x="248848" y="41018"/>
                </a:cubicBezTo>
                <a:close/>
              </a:path>
            </a:pathLst>
          </a:cu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Rounded Corners 14">
            <a:extLst>
              <a:ext uri="{FF2B5EF4-FFF2-40B4-BE49-F238E27FC236}">
                <a16:creationId xmlns:a16="http://schemas.microsoft.com/office/drawing/2014/main" id="{C9E025E0-6822-1D64-E455-4FA0EC4E03D0}"/>
              </a:ext>
            </a:extLst>
          </p:cNvPr>
          <p:cNvSpPr/>
          <p:nvPr/>
        </p:nvSpPr>
        <p:spPr>
          <a:xfrm>
            <a:off x="4381167" y="6205994"/>
            <a:ext cx="5558692" cy="425509"/>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6" name="Free-form: Shape 29">
            <a:extLst>
              <a:ext uri="{FF2B5EF4-FFF2-40B4-BE49-F238E27FC236}">
                <a16:creationId xmlns:a16="http://schemas.microsoft.com/office/drawing/2014/main" id="{EE24EAFC-6A18-9526-8DCC-73A39F3A9B92}"/>
              </a:ext>
            </a:extLst>
          </p:cNvPr>
          <p:cNvSpPr/>
          <p:nvPr/>
        </p:nvSpPr>
        <p:spPr>
          <a:xfrm>
            <a:off x="9129386" y="2851991"/>
            <a:ext cx="1995817" cy="3733464"/>
          </a:xfrm>
          <a:custGeom>
            <a:avLst/>
            <a:gdLst>
              <a:gd name="csX0" fmla="*/ 300861 w 1995817"/>
              <a:gd name="csY0" fmla="*/ 3246659 h 3733464"/>
              <a:gd name="csX1" fmla="*/ 22565 w 1995817"/>
              <a:gd name="csY1" fmla="*/ 3461345 h 3733464"/>
              <a:gd name="csX2" fmla="*/ 94127 w 1995817"/>
              <a:gd name="csY2" fmla="*/ 3723738 h 3733464"/>
              <a:gd name="csX3" fmla="*/ 706377 w 1995817"/>
              <a:gd name="csY3" fmla="*/ 3548809 h 3733464"/>
              <a:gd name="csX4" fmla="*/ 1795706 w 1995817"/>
              <a:gd name="csY4" fmla="*/ 2419724 h 3733464"/>
              <a:gd name="csX5" fmla="*/ 1994489 w 1995817"/>
              <a:gd name="csY5" fmla="*/ 1155466 h 3733464"/>
              <a:gd name="csX6" fmla="*/ 1851365 w 1995817"/>
              <a:gd name="csY6" fmla="*/ 129748 h 3733464"/>
              <a:gd name="csX7" fmla="*/ 1310677 w 1995817"/>
              <a:gd name="csY7" fmla="*/ 105894 h 3733464"/>
              <a:gd name="csX8" fmla="*/ 1175504 w 1995817"/>
              <a:gd name="csY8" fmla="*/ 964635 h 3733464"/>
              <a:gd name="csX9" fmla="*/ 1143699 w 1995817"/>
              <a:gd name="csY9" fmla="*/ 1712058 h 3733464"/>
              <a:gd name="csX10" fmla="*/ 809744 w 1995817"/>
              <a:gd name="csY10" fmla="*/ 2690068 h 3733464"/>
              <a:gd name="csX11" fmla="*/ 300861 w 1995817"/>
              <a:gd name="csY11" fmla="*/ 3246659 h 373346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95817" h="3733464">
                <a:moveTo>
                  <a:pt x="300861" y="3246659"/>
                </a:moveTo>
                <a:cubicBezTo>
                  <a:pt x="169665" y="3375205"/>
                  <a:pt x="57021" y="3381832"/>
                  <a:pt x="22565" y="3461345"/>
                </a:cubicBezTo>
                <a:cubicBezTo>
                  <a:pt x="-11891" y="3540858"/>
                  <a:pt x="-19842" y="3709161"/>
                  <a:pt x="94127" y="3723738"/>
                </a:cubicBezTo>
                <a:cubicBezTo>
                  <a:pt x="208096" y="3738315"/>
                  <a:pt x="422781" y="3766145"/>
                  <a:pt x="706377" y="3548809"/>
                </a:cubicBezTo>
                <a:cubicBezTo>
                  <a:pt x="989973" y="3331473"/>
                  <a:pt x="1581021" y="2818614"/>
                  <a:pt x="1795706" y="2419724"/>
                </a:cubicBezTo>
                <a:cubicBezTo>
                  <a:pt x="2010391" y="2020834"/>
                  <a:pt x="1985212" y="1537129"/>
                  <a:pt x="1994489" y="1155466"/>
                </a:cubicBezTo>
                <a:cubicBezTo>
                  <a:pt x="2003766" y="773803"/>
                  <a:pt x="1965334" y="304677"/>
                  <a:pt x="1851365" y="129748"/>
                </a:cubicBezTo>
                <a:cubicBezTo>
                  <a:pt x="1737396" y="-45181"/>
                  <a:pt x="1423320" y="-33254"/>
                  <a:pt x="1310677" y="105894"/>
                </a:cubicBezTo>
                <a:cubicBezTo>
                  <a:pt x="1198034" y="245042"/>
                  <a:pt x="1203334" y="696941"/>
                  <a:pt x="1175504" y="964635"/>
                </a:cubicBezTo>
                <a:cubicBezTo>
                  <a:pt x="1147674" y="1232329"/>
                  <a:pt x="1204659" y="1424486"/>
                  <a:pt x="1143699" y="1712058"/>
                </a:cubicBezTo>
                <a:cubicBezTo>
                  <a:pt x="1082739" y="1999630"/>
                  <a:pt x="947566" y="2430326"/>
                  <a:pt x="809744" y="2690068"/>
                </a:cubicBezTo>
                <a:cubicBezTo>
                  <a:pt x="671922" y="2949810"/>
                  <a:pt x="432057" y="3118113"/>
                  <a:pt x="300861" y="3246659"/>
                </a:cubicBezTo>
                <a:close/>
              </a:path>
            </a:pathLst>
          </a:cu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Free-form: Shape 32">
            <a:extLst>
              <a:ext uri="{FF2B5EF4-FFF2-40B4-BE49-F238E27FC236}">
                <a16:creationId xmlns:a16="http://schemas.microsoft.com/office/drawing/2014/main" id="{89F8AA8F-09A2-D47D-B86D-91B6405412FE}"/>
              </a:ext>
            </a:extLst>
          </p:cNvPr>
          <p:cNvSpPr/>
          <p:nvPr/>
        </p:nvSpPr>
        <p:spPr>
          <a:xfrm>
            <a:off x="10365556" y="575593"/>
            <a:ext cx="1157426" cy="2321925"/>
          </a:xfrm>
          <a:custGeom>
            <a:avLst/>
            <a:gdLst>
              <a:gd name="csX0" fmla="*/ 503877 w 1157426"/>
              <a:gd name="csY0" fmla="*/ 291099 h 2321925"/>
              <a:gd name="csX1" fmla="*/ 106312 w 1157426"/>
              <a:gd name="csY1" fmla="*/ 1197548 h 2321925"/>
              <a:gd name="csX2" fmla="*/ 50653 w 1157426"/>
              <a:gd name="csY2" fmla="*/ 2167607 h 2321925"/>
              <a:gd name="csX3" fmla="*/ 758319 w 1157426"/>
              <a:gd name="csY3" fmla="*/ 2239169 h 2321925"/>
              <a:gd name="csX4" fmla="*/ 853734 w 1157426"/>
              <a:gd name="csY4" fmla="*/ 1364525 h 2321925"/>
              <a:gd name="csX5" fmla="*/ 1155884 w 1157426"/>
              <a:gd name="csY5" fmla="*/ 211586 h 2321925"/>
              <a:gd name="csX6" fmla="*/ 710611 w 1157426"/>
              <a:gd name="csY6" fmla="*/ 4852 h 2321925"/>
              <a:gd name="csX7" fmla="*/ 503877 w 1157426"/>
              <a:gd name="csY7" fmla="*/ 291099 h 23219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157426" h="2321925">
                <a:moveTo>
                  <a:pt x="503877" y="291099"/>
                </a:moveTo>
                <a:cubicBezTo>
                  <a:pt x="403161" y="489882"/>
                  <a:pt x="181849" y="884797"/>
                  <a:pt x="106312" y="1197548"/>
                </a:cubicBezTo>
                <a:cubicBezTo>
                  <a:pt x="30775" y="1510299"/>
                  <a:pt x="-58015" y="1994004"/>
                  <a:pt x="50653" y="2167607"/>
                </a:cubicBezTo>
                <a:cubicBezTo>
                  <a:pt x="159321" y="2341210"/>
                  <a:pt x="624472" y="2373016"/>
                  <a:pt x="758319" y="2239169"/>
                </a:cubicBezTo>
                <a:cubicBezTo>
                  <a:pt x="892166" y="2105322"/>
                  <a:pt x="787473" y="1702456"/>
                  <a:pt x="853734" y="1364525"/>
                </a:cubicBezTo>
                <a:cubicBezTo>
                  <a:pt x="919995" y="1026595"/>
                  <a:pt x="1179738" y="438198"/>
                  <a:pt x="1155884" y="211586"/>
                </a:cubicBezTo>
                <a:cubicBezTo>
                  <a:pt x="1132030" y="-15026"/>
                  <a:pt x="821929" y="-7075"/>
                  <a:pt x="710611" y="4852"/>
                </a:cubicBezTo>
                <a:cubicBezTo>
                  <a:pt x="599293" y="16779"/>
                  <a:pt x="604593" y="92316"/>
                  <a:pt x="503877" y="291099"/>
                </a:cubicBezTo>
                <a:close/>
              </a:path>
            </a:pathLst>
          </a:cu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Free-form: Shape 35">
            <a:extLst>
              <a:ext uri="{FF2B5EF4-FFF2-40B4-BE49-F238E27FC236}">
                <a16:creationId xmlns:a16="http://schemas.microsoft.com/office/drawing/2014/main" id="{F7AAB470-36A2-44FA-674F-A24BEB2CE339}"/>
              </a:ext>
            </a:extLst>
          </p:cNvPr>
          <p:cNvSpPr/>
          <p:nvPr/>
        </p:nvSpPr>
        <p:spPr>
          <a:xfrm>
            <a:off x="2178020" y="2568777"/>
            <a:ext cx="869257" cy="2181326"/>
          </a:xfrm>
          <a:custGeom>
            <a:avLst/>
            <a:gdLst>
              <a:gd name="csX0" fmla="*/ 286884 w 869257"/>
              <a:gd name="csY0" fmla="*/ 102861 h 2181326"/>
              <a:gd name="csX1" fmla="*/ 637 w 869257"/>
              <a:gd name="csY1" fmla="*/ 174423 h 2181326"/>
              <a:gd name="csX2" fmla="*/ 358446 w 869257"/>
              <a:gd name="csY2" fmla="*/ 1136531 h 2181326"/>
              <a:gd name="csX3" fmla="*/ 557229 w 869257"/>
              <a:gd name="csY3" fmla="*/ 1804440 h 2181326"/>
              <a:gd name="csX4" fmla="*/ 549277 w 869257"/>
              <a:gd name="csY4" fmla="*/ 2090687 h 2181326"/>
              <a:gd name="csX5" fmla="*/ 763963 w 869257"/>
              <a:gd name="csY5" fmla="*/ 2114541 h 2181326"/>
              <a:gd name="csX6" fmla="*/ 843476 w 869257"/>
              <a:gd name="csY6" fmla="*/ 1263752 h 2181326"/>
              <a:gd name="csX7" fmla="*/ 286884 w 869257"/>
              <a:gd name="csY7" fmla="*/ 102861 h 21813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869257" h="2181326">
                <a:moveTo>
                  <a:pt x="286884" y="102861"/>
                </a:moveTo>
                <a:cubicBezTo>
                  <a:pt x="146411" y="-78694"/>
                  <a:pt x="-11290" y="2145"/>
                  <a:pt x="637" y="174423"/>
                </a:cubicBezTo>
                <a:cubicBezTo>
                  <a:pt x="12564" y="346701"/>
                  <a:pt x="265681" y="864862"/>
                  <a:pt x="358446" y="1136531"/>
                </a:cubicBezTo>
                <a:cubicBezTo>
                  <a:pt x="451211" y="1408200"/>
                  <a:pt x="525424" y="1645414"/>
                  <a:pt x="557229" y="1804440"/>
                </a:cubicBezTo>
                <a:cubicBezTo>
                  <a:pt x="589034" y="1963466"/>
                  <a:pt x="514821" y="2039004"/>
                  <a:pt x="549277" y="2090687"/>
                </a:cubicBezTo>
                <a:cubicBezTo>
                  <a:pt x="583733" y="2142370"/>
                  <a:pt x="714930" y="2252364"/>
                  <a:pt x="763963" y="2114541"/>
                </a:cubicBezTo>
                <a:cubicBezTo>
                  <a:pt x="812996" y="1976718"/>
                  <a:pt x="917688" y="1603008"/>
                  <a:pt x="843476" y="1263752"/>
                </a:cubicBezTo>
                <a:cubicBezTo>
                  <a:pt x="769264" y="924496"/>
                  <a:pt x="427357" y="284416"/>
                  <a:pt x="286884" y="102861"/>
                </a:cubicBezTo>
                <a:close/>
              </a:path>
            </a:pathLst>
          </a:cu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Free-form: Shape 36">
            <a:extLst>
              <a:ext uri="{FF2B5EF4-FFF2-40B4-BE49-F238E27FC236}">
                <a16:creationId xmlns:a16="http://schemas.microsoft.com/office/drawing/2014/main" id="{580EC591-1E1E-71D6-6B48-9D0A3BD77176}"/>
              </a:ext>
            </a:extLst>
          </p:cNvPr>
          <p:cNvSpPr/>
          <p:nvPr/>
        </p:nvSpPr>
        <p:spPr>
          <a:xfrm>
            <a:off x="2726453" y="4651692"/>
            <a:ext cx="1844365" cy="1845429"/>
          </a:xfrm>
          <a:custGeom>
            <a:avLst/>
            <a:gdLst>
              <a:gd name="csX0" fmla="*/ 247335 w 1844365"/>
              <a:gd name="csY0" fmla="*/ 47529 h 1845429"/>
              <a:gd name="csX1" fmla="*/ 8796 w 1844365"/>
              <a:gd name="csY1" fmla="*/ 47529 h 1845429"/>
              <a:gd name="csX2" fmla="*/ 72406 w 1844365"/>
              <a:gd name="csY2" fmla="*/ 564364 h 1845429"/>
              <a:gd name="csX3" fmla="*/ 271189 w 1844365"/>
              <a:gd name="csY3" fmla="*/ 969880 h 1845429"/>
              <a:gd name="csX4" fmla="*/ 700559 w 1844365"/>
              <a:gd name="csY4" fmla="*/ 1319738 h 1845429"/>
              <a:gd name="csX5" fmla="*/ 1273053 w 1844365"/>
              <a:gd name="csY5" fmla="*/ 1590082 h 1845429"/>
              <a:gd name="csX6" fmla="*/ 1718326 w 1844365"/>
              <a:gd name="csY6" fmla="*/ 1844524 h 1845429"/>
              <a:gd name="csX7" fmla="*/ 1750131 w 1844365"/>
              <a:gd name="csY7" fmla="*/ 1637790 h 1845429"/>
              <a:gd name="csX8" fmla="*/ 581290 w 1844365"/>
              <a:gd name="csY8" fmla="*/ 810854 h 1845429"/>
              <a:gd name="csX9" fmla="*/ 342750 w 1844365"/>
              <a:gd name="csY9" fmla="*/ 262214 h 1845429"/>
              <a:gd name="csX10" fmla="*/ 247335 w 1844365"/>
              <a:gd name="csY10" fmla="*/ 47529 h 18454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844365" h="1845429">
                <a:moveTo>
                  <a:pt x="247335" y="47529"/>
                </a:moveTo>
                <a:cubicBezTo>
                  <a:pt x="191676" y="11748"/>
                  <a:pt x="37951" y="-38610"/>
                  <a:pt x="8796" y="47529"/>
                </a:cubicBezTo>
                <a:cubicBezTo>
                  <a:pt x="-20359" y="133668"/>
                  <a:pt x="28674" y="410639"/>
                  <a:pt x="72406" y="564364"/>
                </a:cubicBezTo>
                <a:cubicBezTo>
                  <a:pt x="116138" y="718089"/>
                  <a:pt x="166497" y="843984"/>
                  <a:pt x="271189" y="969880"/>
                </a:cubicBezTo>
                <a:cubicBezTo>
                  <a:pt x="375881" y="1095776"/>
                  <a:pt x="533582" y="1216371"/>
                  <a:pt x="700559" y="1319738"/>
                </a:cubicBezTo>
                <a:cubicBezTo>
                  <a:pt x="867536" y="1423105"/>
                  <a:pt x="1103425" y="1502618"/>
                  <a:pt x="1273053" y="1590082"/>
                </a:cubicBezTo>
                <a:cubicBezTo>
                  <a:pt x="1442681" y="1677546"/>
                  <a:pt x="1638813" y="1836573"/>
                  <a:pt x="1718326" y="1844524"/>
                </a:cubicBezTo>
                <a:cubicBezTo>
                  <a:pt x="1797839" y="1852475"/>
                  <a:pt x="1939637" y="1810068"/>
                  <a:pt x="1750131" y="1637790"/>
                </a:cubicBezTo>
                <a:cubicBezTo>
                  <a:pt x="1560625" y="1465512"/>
                  <a:pt x="815854" y="1040117"/>
                  <a:pt x="581290" y="810854"/>
                </a:cubicBezTo>
                <a:cubicBezTo>
                  <a:pt x="346727" y="581591"/>
                  <a:pt x="397084" y="388110"/>
                  <a:pt x="342750" y="262214"/>
                </a:cubicBezTo>
                <a:cubicBezTo>
                  <a:pt x="288416" y="136318"/>
                  <a:pt x="302994" y="83310"/>
                  <a:pt x="247335" y="47529"/>
                </a:cubicBezTo>
                <a:close/>
              </a:path>
            </a:pathLst>
          </a:cu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Arrow: Right 20">
            <a:extLst>
              <a:ext uri="{FF2B5EF4-FFF2-40B4-BE49-F238E27FC236}">
                <a16:creationId xmlns:a16="http://schemas.microsoft.com/office/drawing/2014/main" id="{66DBAF2D-93D4-49EF-CFDC-93AFD3179345}"/>
              </a:ext>
            </a:extLst>
          </p:cNvPr>
          <p:cNvSpPr/>
          <p:nvPr/>
        </p:nvSpPr>
        <p:spPr>
          <a:xfrm flipH="1">
            <a:off x="628154" y="1121134"/>
            <a:ext cx="834886" cy="438804"/>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CA" sz="1200"/>
              <a:t>NORTH</a:t>
            </a:r>
          </a:p>
        </p:txBody>
      </p:sp>
      <p:graphicFrame>
        <p:nvGraphicFramePr>
          <p:cNvPr id="51" name="Table 50">
            <a:extLst>
              <a:ext uri="{FF2B5EF4-FFF2-40B4-BE49-F238E27FC236}">
                <a16:creationId xmlns:a16="http://schemas.microsoft.com/office/drawing/2014/main" id="{0A06C944-BB13-4669-D9E5-0DD01433759F}"/>
              </a:ext>
            </a:extLst>
          </p:cNvPr>
          <p:cNvGraphicFramePr>
            <a:graphicFrameLocks noGrp="1"/>
          </p:cNvGraphicFramePr>
          <p:nvPr>
            <p:extLst>
              <p:ext uri="{D42A27DB-BD31-4B8C-83A1-F6EECF244321}">
                <p14:modId xmlns:p14="http://schemas.microsoft.com/office/powerpoint/2010/main" val="1655081184"/>
              </p:ext>
            </p:extLst>
          </p:nvPr>
        </p:nvGraphicFramePr>
        <p:xfrm>
          <a:off x="3235162" y="78913"/>
          <a:ext cx="5542438" cy="2966720"/>
        </p:xfrm>
        <a:graphic>
          <a:graphicData uri="http://schemas.openxmlformats.org/drawingml/2006/table">
            <a:tbl>
              <a:tblPr firstRow="1" bandRow="1">
                <a:tableStyleId>{5C22544A-7EE6-4342-B048-85BDC9FD1C3A}</a:tableStyleId>
              </a:tblPr>
              <a:tblGrid>
                <a:gridCol w="4007836">
                  <a:extLst>
                    <a:ext uri="{9D8B030D-6E8A-4147-A177-3AD203B41FA5}">
                      <a16:colId xmlns:a16="http://schemas.microsoft.com/office/drawing/2014/main" val="4109381788"/>
                    </a:ext>
                  </a:extLst>
                </a:gridCol>
                <a:gridCol w="763325">
                  <a:extLst>
                    <a:ext uri="{9D8B030D-6E8A-4147-A177-3AD203B41FA5}">
                      <a16:colId xmlns:a16="http://schemas.microsoft.com/office/drawing/2014/main" val="480485957"/>
                    </a:ext>
                  </a:extLst>
                </a:gridCol>
                <a:gridCol w="771277">
                  <a:extLst>
                    <a:ext uri="{9D8B030D-6E8A-4147-A177-3AD203B41FA5}">
                      <a16:colId xmlns:a16="http://schemas.microsoft.com/office/drawing/2014/main" val="3649603620"/>
                    </a:ext>
                  </a:extLst>
                </a:gridCol>
              </a:tblGrid>
              <a:tr h="370840">
                <a:tc>
                  <a:txBody>
                    <a:bodyPr/>
                    <a:lstStyle/>
                    <a:p>
                      <a:r>
                        <a:rPr lang="en-CA"/>
                        <a:t>Overall Install Progress (2068 items)</a:t>
                      </a:r>
                    </a:p>
                  </a:txBody>
                  <a:tcPr/>
                </a:tc>
                <a:tc>
                  <a:txBody>
                    <a:bodyPr/>
                    <a:lstStyle/>
                    <a:p>
                      <a:r>
                        <a:rPr lang="en-CA"/>
                        <a:t>BL4N</a:t>
                      </a:r>
                    </a:p>
                  </a:txBody>
                  <a:tcPr/>
                </a:tc>
                <a:tc>
                  <a:txBody>
                    <a:bodyPr/>
                    <a:lstStyle/>
                    <a:p>
                      <a:r>
                        <a:rPr lang="en-CA"/>
                        <a:t>EHBT</a:t>
                      </a:r>
                    </a:p>
                  </a:txBody>
                  <a:tcPr/>
                </a:tc>
                <a:extLst>
                  <a:ext uri="{0D108BD9-81ED-4DB2-BD59-A6C34878D82A}">
                    <a16:rowId xmlns:a16="http://schemas.microsoft.com/office/drawing/2014/main" val="548539059"/>
                  </a:ext>
                </a:extLst>
              </a:tr>
              <a:tr h="370840">
                <a:tc>
                  <a:txBody>
                    <a:bodyPr/>
                    <a:lstStyle/>
                    <a:p>
                      <a:r>
                        <a:rPr lang="en-CA"/>
                        <a:t>Stands</a:t>
                      </a:r>
                    </a:p>
                  </a:txBody>
                  <a:tcPr/>
                </a:tc>
                <a:tc>
                  <a:txBody>
                    <a:bodyPr/>
                    <a:lstStyle/>
                    <a:p>
                      <a:pPr algn="ctr"/>
                      <a:r>
                        <a:rPr lang="en-CA">
                          <a:solidFill>
                            <a:srgbClr val="00B050"/>
                          </a:solidFill>
                        </a:rPr>
                        <a:t>86%</a:t>
                      </a:r>
                    </a:p>
                  </a:txBody>
                  <a:tcPr/>
                </a:tc>
                <a:tc>
                  <a:txBody>
                    <a:bodyPr/>
                    <a:lstStyle/>
                    <a:p>
                      <a:pPr algn="ctr"/>
                      <a:r>
                        <a:rPr lang="en-CA">
                          <a:solidFill>
                            <a:srgbClr val="00B050"/>
                          </a:solidFill>
                        </a:rPr>
                        <a:t>86%</a:t>
                      </a:r>
                    </a:p>
                  </a:txBody>
                  <a:tcPr/>
                </a:tc>
                <a:extLst>
                  <a:ext uri="{0D108BD9-81ED-4DB2-BD59-A6C34878D82A}">
                    <a16:rowId xmlns:a16="http://schemas.microsoft.com/office/drawing/2014/main" val="3375914268"/>
                  </a:ext>
                </a:extLst>
              </a:tr>
              <a:tr h="370840">
                <a:tc>
                  <a:txBody>
                    <a:bodyPr/>
                    <a:lstStyle/>
                    <a:p>
                      <a:r>
                        <a:rPr lang="en-CA"/>
                        <a:t>Magnets</a:t>
                      </a:r>
                    </a:p>
                  </a:txBody>
                  <a:tcPr/>
                </a:tc>
                <a:tc>
                  <a:txBody>
                    <a:bodyPr/>
                    <a:lstStyle/>
                    <a:p>
                      <a:pPr algn="ctr"/>
                      <a:r>
                        <a:rPr lang="en-CA">
                          <a:solidFill>
                            <a:srgbClr val="00B050"/>
                          </a:solidFill>
                        </a:rPr>
                        <a:t>84%</a:t>
                      </a:r>
                    </a:p>
                  </a:txBody>
                  <a:tcPr/>
                </a:tc>
                <a:tc>
                  <a:txBody>
                    <a:bodyPr/>
                    <a:lstStyle/>
                    <a:p>
                      <a:pPr algn="ctr"/>
                      <a:r>
                        <a:rPr lang="en-CA">
                          <a:solidFill>
                            <a:srgbClr val="00B050"/>
                          </a:solidFill>
                        </a:rPr>
                        <a:t>96%</a:t>
                      </a:r>
                    </a:p>
                  </a:txBody>
                  <a:tcPr/>
                </a:tc>
                <a:extLst>
                  <a:ext uri="{0D108BD9-81ED-4DB2-BD59-A6C34878D82A}">
                    <a16:rowId xmlns:a16="http://schemas.microsoft.com/office/drawing/2014/main" val="740521328"/>
                  </a:ext>
                </a:extLst>
              </a:tr>
              <a:tr h="370840">
                <a:tc>
                  <a:txBody>
                    <a:bodyPr/>
                    <a:lstStyle/>
                    <a:p>
                      <a:r>
                        <a:rPr lang="en-CA"/>
                        <a:t>Diagnostics / Vacuum</a:t>
                      </a:r>
                    </a:p>
                  </a:txBody>
                  <a:tcPr/>
                </a:tc>
                <a:tc>
                  <a:txBody>
                    <a:bodyPr/>
                    <a:lstStyle/>
                    <a:p>
                      <a:pPr algn="ctr"/>
                      <a:r>
                        <a:rPr lang="en-CA">
                          <a:solidFill>
                            <a:srgbClr val="FF0000"/>
                          </a:solidFill>
                        </a:rPr>
                        <a:t>0%</a:t>
                      </a:r>
                    </a:p>
                  </a:txBody>
                  <a:tcPr/>
                </a:tc>
                <a:tc>
                  <a:txBody>
                    <a:bodyPr/>
                    <a:lstStyle/>
                    <a:p>
                      <a:pPr algn="ctr"/>
                      <a:r>
                        <a:rPr lang="en-CA">
                          <a:solidFill>
                            <a:srgbClr val="FF0000"/>
                          </a:solidFill>
                        </a:rPr>
                        <a:t>2%</a:t>
                      </a:r>
                    </a:p>
                  </a:txBody>
                  <a:tcPr/>
                </a:tc>
                <a:extLst>
                  <a:ext uri="{0D108BD9-81ED-4DB2-BD59-A6C34878D82A}">
                    <a16:rowId xmlns:a16="http://schemas.microsoft.com/office/drawing/2014/main" val="1434381213"/>
                  </a:ext>
                </a:extLst>
              </a:tr>
              <a:tr h="370840">
                <a:tc>
                  <a:txBody>
                    <a:bodyPr/>
                    <a:lstStyle/>
                    <a:p>
                      <a:r>
                        <a:rPr lang="en-CA"/>
                        <a:t>Beampipes</a:t>
                      </a:r>
                    </a:p>
                  </a:txBody>
                  <a:tcPr/>
                </a:tc>
                <a:tc>
                  <a:txBody>
                    <a:bodyPr/>
                    <a:lstStyle/>
                    <a:p>
                      <a:pPr algn="ctr"/>
                      <a:r>
                        <a:rPr lang="en-CA"/>
                        <a:t>42%</a:t>
                      </a:r>
                    </a:p>
                  </a:txBody>
                  <a:tcPr/>
                </a:tc>
                <a:tc>
                  <a:txBody>
                    <a:bodyPr/>
                    <a:lstStyle/>
                    <a:p>
                      <a:pPr algn="ctr"/>
                      <a:r>
                        <a:rPr lang="en-CA">
                          <a:solidFill>
                            <a:srgbClr val="FF0000"/>
                          </a:solidFill>
                        </a:rPr>
                        <a:t>0%</a:t>
                      </a:r>
                    </a:p>
                  </a:txBody>
                  <a:tcPr/>
                </a:tc>
                <a:extLst>
                  <a:ext uri="{0D108BD9-81ED-4DB2-BD59-A6C34878D82A}">
                    <a16:rowId xmlns:a16="http://schemas.microsoft.com/office/drawing/2014/main" val="2985816717"/>
                  </a:ext>
                </a:extLst>
              </a:tr>
              <a:tr h="370840">
                <a:tc>
                  <a:txBody>
                    <a:bodyPr/>
                    <a:lstStyle/>
                    <a:p>
                      <a:r>
                        <a:rPr lang="en-CA"/>
                        <a:t>Mech services pipes run &amp; connected</a:t>
                      </a:r>
                    </a:p>
                  </a:txBody>
                  <a:tcPr/>
                </a:tc>
                <a:tc>
                  <a:txBody>
                    <a:bodyPr/>
                    <a:lstStyle/>
                    <a:p>
                      <a:pPr algn="ctr"/>
                      <a:r>
                        <a:rPr lang="en-CA"/>
                        <a:t>26%</a:t>
                      </a:r>
                    </a:p>
                  </a:txBody>
                  <a:tcPr/>
                </a:tc>
                <a:tc>
                  <a:txBody>
                    <a:bodyPr/>
                    <a:lstStyle/>
                    <a:p>
                      <a:pPr algn="ctr"/>
                      <a:r>
                        <a:rPr lang="en-CA">
                          <a:solidFill>
                            <a:srgbClr val="FF0000"/>
                          </a:solidFill>
                        </a:rPr>
                        <a:t>0%</a:t>
                      </a:r>
                    </a:p>
                  </a:txBody>
                  <a:tcPr/>
                </a:tc>
                <a:extLst>
                  <a:ext uri="{0D108BD9-81ED-4DB2-BD59-A6C34878D82A}">
                    <a16:rowId xmlns:a16="http://schemas.microsoft.com/office/drawing/2014/main" val="3135650776"/>
                  </a:ext>
                </a:extLst>
              </a:tr>
              <a:tr h="370840">
                <a:tc>
                  <a:txBody>
                    <a:bodyPr/>
                    <a:lstStyle/>
                    <a:p>
                      <a:r>
                        <a:rPr lang="en-CA"/>
                        <a:t>Power Cables pulled &amp; connected</a:t>
                      </a:r>
                    </a:p>
                  </a:txBody>
                  <a:tcPr/>
                </a:tc>
                <a:tc gridSpan="2">
                  <a:txBody>
                    <a:bodyPr/>
                    <a:lstStyle/>
                    <a:p>
                      <a:pPr algn="ctr"/>
                      <a:r>
                        <a:rPr lang="en-CA"/>
                        <a:t>36%</a:t>
                      </a:r>
                    </a:p>
                  </a:txBody>
                  <a:tcPr/>
                </a:tc>
                <a:tc hMerge="1">
                  <a:txBody>
                    <a:bodyPr/>
                    <a:lstStyle/>
                    <a:p>
                      <a:endParaRPr/>
                    </a:p>
                  </a:txBody>
                  <a:tcPr/>
                </a:tc>
                <a:extLst>
                  <a:ext uri="{0D108BD9-81ED-4DB2-BD59-A6C34878D82A}">
                    <a16:rowId xmlns:a16="http://schemas.microsoft.com/office/drawing/2014/main" val="1687114401"/>
                  </a:ext>
                </a:extLst>
              </a:tr>
              <a:tr h="370840">
                <a:tc>
                  <a:txBody>
                    <a:bodyPr/>
                    <a:lstStyle/>
                    <a:p>
                      <a:r>
                        <a:rPr lang="en-CA"/>
                        <a:t>Signal Cables devices connected</a:t>
                      </a:r>
                    </a:p>
                  </a:txBody>
                  <a:tcPr/>
                </a:tc>
                <a:tc gridSpan="2">
                  <a:txBody>
                    <a:bodyPr/>
                    <a:lstStyle/>
                    <a:p>
                      <a:pPr algn="ctr"/>
                      <a:r>
                        <a:rPr lang="en-CA"/>
                        <a:t>29%</a:t>
                      </a:r>
                    </a:p>
                  </a:txBody>
                  <a:tcPr/>
                </a:tc>
                <a:tc hMerge="1">
                  <a:txBody>
                    <a:bodyPr/>
                    <a:lstStyle/>
                    <a:p>
                      <a:endParaRPr/>
                    </a:p>
                  </a:txBody>
                  <a:tcPr/>
                </a:tc>
                <a:extLst>
                  <a:ext uri="{0D108BD9-81ED-4DB2-BD59-A6C34878D82A}">
                    <a16:rowId xmlns:a16="http://schemas.microsoft.com/office/drawing/2014/main" val="116551750"/>
                  </a:ext>
                </a:extLst>
              </a:tr>
            </a:tbl>
          </a:graphicData>
        </a:graphic>
      </p:graphicFrame>
      <p:pic>
        <p:nvPicPr>
          <p:cNvPr id="55" name="Picture 54">
            <a:extLst>
              <a:ext uri="{FF2B5EF4-FFF2-40B4-BE49-F238E27FC236}">
                <a16:creationId xmlns:a16="http://schemas.microsoft.com/office/drawing/2014/main" id="{2F31FFCA-CE57-7FE2-6EDE-9139AA665D4C}"/>
              </a:ext>
            </a:extLst>
          </p:cNvPr>
          <p:cNvPicPr>
            <a:picLocks noChangeAspect="1"/>
          </p:cNvPicPr>
          <p:nvPr/>
        </p:nvPicPr>
        <p:blipFill>
          <a:blip r:embed="rId4"/>
          <a:stretch>
            <a:fillRect/>
          </a:stretch>
        </p:blipFill>
        <p:spPr>
          <a:xfrm>
            <a:off x="3927808" y="3127054"/>
            <a:ext cx="4157145" cy="273211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089257546"/>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4F226B6B-0DEC-18FA-10D9-7F6EAA848856}"/>
              </a:ext>
            </a:extLst>
          </p:cNvPr>
          <p:cNvPicPr>
            <a:picLocks noChangeAspect="1"/>
          </p:cNvPicPr>
          <p:nvPr/>
        </p:nvPicPr>
        <p:blipFill>
          <a:blip r:embed="rId2"/>
          <a:stretch>
            <a:fillRect/>
          </a:stretch>
        </p:blipFill>
        <p:spPr>
          <a:xfrm>
            <a:off x="6320" y="590387"/>
            <a:ext cx="8708994" cy="5815161"/>
          </a:xfrm>
          <a:prstGeom prst="rect">
            <a:avLst/>
          </a:prstGeom>
        </p:spPr>
      </p:pic>
      <p:sp>
        <p:nvSpPr>
          <p:cNvPr id="2" name="Title 1">
            <a:extLst>
              <a:ext uri="{FF2B5EF4-FFF2-40B4-BE49-F238E27FC236}">
                <a16:creationId xmlns:a16="http://schemas.microsoft.com/office/drawing/2014/main" id="{9D6278A3-2917-351E-E6E7-1B8F25A7A43B}"/>
              </a:ext>
            </a:extLst>
          </p:cNvPr>
          <p:cNvSpPr>
            <a:spLocks noGrp="1"/>
          </p:cNvSpPr>
          <p:nvPr>
            <p:ph type="title"/>
          </p:nvPr>
        </p:nvSpPr>
        <p:spPr/>
        <p:txBody>
          <a:bodyPr/>
          <a:lstStyle/>
          <a:p>
            <a:r>
              <a:rPr lang="en-CA"/>
              <a:t>Installation Progress &amp; Forecast</a:t>
            </a:r>
          </a:p>
        </p:txBody>
      </p:sp>
      <p:sp>
        <p:nvSpPr>
          <p:cNvPr id="3" name="Text Placeholder 2">
            <a:extLst>
              <a:ext uri="{FF2B5EF4-FFF2-40B4-BE49-F238E27FC236}">
                <a16:creationId xmlns:a16="http://schemas.microsoft.com/office/drawing/2014/main" id="{791573EB-7798-42D9-5EF0-261FA7B77BC4}"/>
              </a:ext>
            </a:extLst>
          </p:cNvPr>
          <p:cNvSpPr>
            <a:spLocks noGrp="1"/>
          </p:cNvSpPr>
          <p:nvPr>
            <p:ph type="body" sz="quarter" idx="10"/>
          </p:nvPr>
        </p:nvSpPr>
        <p:spPr>
          <a:xfrm>
            <a:off x="8937266" y="1066800"/>
            <a:ext cx="3148717" cy="2287806"/>
          </a:xfrm>
        </p:spPr>
        <p:txBody>
          <a:bodyPr/>
          <a:lstStyle/>
          <a:p>
            <a:pPr marL="0" indent="0">
              <a:buNone/>
            </a:pPr>
            <a:r>
              <a:rPr lang="en-CA" sz="1400" b="1"/>
              <a:t>Overall: </a:t>
            </a:r>
            <a:r>
              <a:rPr lang="en-CA" sz="1400"/>
              <a:t>39% of 2068 items installed.  </a:t>
            </a:r>
          </a:p>
          <a:p>
            <a:pPr marL="0" indent="0">
              <a:buNone/>
            </a:pPr>
            <a:r>
              <a:rPr lang="en-CA" sz="1400" b="1"/>
              <a:t>Disclaimer! </a:t>
            </a:r>
            <a:r>
              <a:rPr lang="en-CA" sz="1400"/>
              <a:t>This is not proportional to time required to install each item.  (E.g. cables make up 57% of all items here)  Not everything is included here either.</a:t>
            </a:r>
          </a:p>
          <a:p>
            <a:pPr marL="0" indent="0">
              <a:buNone/>
            </a:pPr>
            <a:r>
              <a:rPr lang="en-CA" sz="1400" b="1"/>
              <a:t>Delays added 8 weeks </a:t>
            </a:r>
            <a:r>
              <a:rPr lang="en-CA" sz="1400"/>
              <a:t>due to fire safety closures, tunnel dust requiring cleaning, BL4N magnet bender move, and ARIEL building settlement requiring new scans and re-aligning EHBT,</a:t>
            </a:r>
          </a:p>
        </p:txBody>
      </p:sp>
      <p:sp>
        <p:nvSpPr>
          <p:cNvPr id="21" name="TextBox 20">
            <a:extLst>
              <a:ext uri="{FF2B5EF4-FFF2-40B4-BE49-F238E27FC236}">
                <a16:creationId xmlns:a16="http://schemas.microsoft.com/office/drawing/2014/main" id="{23410EA9-10C4-BBAD-A628-B4C26091E883}"/>
              </a:ext>
            </a:extLst>
          </p:cNvPr>
          <p:cNvSpPr txBox="1"/>
          <p:nvPr/>
        </p:nvSpPr>
        <p:spPr>
          <a:xfrm>
            <a:off x="5342816" y="4510487"/>
            <a:ext cx="2292895" cy="52322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CA" sz="1400"/>
              <a:t>All cables pulled.  Lower shielding installed.</a:t>
            </a:r>
          </a:p>
        </p:txBody>
      </p:sp>
      <p:sp>
        <p:nvSpPr>
          <p:cNvPr id="22" name="TextBox 21">
            <a:extLst>
              <a:ext uri="{FF2B5EF4-FFF2-40B4-BE49-F238E27FC236}">
                <a16:creationId xmlns:a16="http://schemas.microsoft.com/office/drawing/2014/main" id="{BAA4631E-5F57-E9B0-CC38-3F63C5879FF4}"/>
              </a:ext>
            </a:extLst>
          </p:cNvPr>
          <p:cNvSpPr txBox="1"/>
          <p:nvPr/>
        </p:nvSpPr>
        <p:spPr>
          <a:xfrm>
            <a:off x="5767272" y="3487739"/>
            <a:ext cx="2292896" cy="73866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CA" sz="1400"/>
              <a:t>All Mech services connected.</a:t>
            </a:r>
          </a:p>
          <a:p>
            <a:r>
              <a:rPr lang="en-CA" sz="1400"/>
              <a:t>All magnets installed.</a:t>
            </a:r>
          </a:p>
          <a:p>
            <a:r>
              <a:rPr lang="en-CA" sz="1400"/>
              <a:t>Tunnel cleaning started</a:t>
            </a:r>
          </a:p>
        </p:txBody>
      </p:sp>
      <p:cxnSp>
        <p:nvCxnSpPr>
          <p:cNvPr id="24" name="Straight Arrow Connector 23">
            <a:extLst>
              <a:ext uri="{FF2B5EF4-FFF2-40B4-BE49-F238E27FC236}">
                <a16:creationId xmlns:a16="http://schemas.microsoft.com/office/drawing/2014/main" id="{12F3C6F8-919B-967F-CE99-9C91B629764E}"/>
              </a:ext>
            </a:extLst>
          </p:cNvPr>
          <p:cNvCxnSpPr>
            <a:cxnSpLocks/>
            <a:stCxn id="21" idx="1"/>
          </p:cNvCxnSpPr>
          <p:nvPr/>
        </p:nvCxnSpPr>
        <p:spPr>
          <a:xfrm flipV="1">
            <a:off x="5342816" y="3655905"/>
            <a:ext cx="0" cy="1116192"/>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5" name="Straight Arrow Connector 24">
            <a:extLst>
              <a:ext uri="{FF2B5EF4-FFF2-40B4-BE49-F238E27FC236}">
                <a16:creationId xmlns:a16="http://schemas.microsoft.com/office/drawing/2014/main" id="{4D48DC58-5863-F133-D23D-324185B563C0}"/>
              </a:ext>
            </a:extLst>
          </p:cNvPr>
          <p:cNvCxnSpPr>
            <a:cxnSpLocks/>
            <a:stCxn id="22" idx="1"/>
          </p:cNvCxnSpPr>
          <p:nvPr/>
        </p:nvCxnSpPr>
        <p:spPr>
          <a:xfrm flipH="1" flipV="1">
            <a:off x="5767271" y="3188635"/>
            <a:ext cx="1" cy="66843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30" name="TextBox 29">
            <a:extLst>
              <a:ext uri="{FF2B5EF4-FFF2-40B4-BE49-F238E27FC236}">
                <a16:creationId xmlns:a16="http://schemas.microsoft.com/office/drawing/2014/main" id="{F46376CA-CEB3-D314-BF60-A6FD3EFD717E}"/>
              </a:ext>
            </a:extLst>
          </p:cNvPr>
          <p:cNvSpPr txBox="1"/>
          <p:nvPr/>
        </p:nvSpPr>
        <p:spPr>
          <a:xfrm>
            <a:off x="6308338" y="2403678"/>
            <a:ext cx="1930140" cy="95410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CA" sz="1400"/>
              <a:t>All diagnostics, vacuum, beampipe installed.</a:t>
            </a:r>
          </a:p>
          <a:p>
            <a:r>
              <a:rPr lang="en-CA" sz="1400"/>
              <a:t>All shielding installed.</a:t>
            </a:r>
          </a:p>
          <a:p>
            <a:r>
              <a:rPr lang="en-CA" sz="1400"/>
              <a:t>All cables connected.</a:t>
            </a:r>
          </a:p>
        </p:txBody>
      </p:sp>
      <p:cxnSp>
        <p:nvCxnSpPr>
          <p:cNvPr id="31" name="Straight Arrow Connector 30">
            <a:extLst>
              <a:ext uri="{FF2B5EF4-FFF2-40B4-BE49-F238E27FC236}">
                <a16:creationId xmlns:a16="http://schemas.microsoft.com/office/drawing/2014/main" id="{3AA9509E-5D5A-0BEE-A8B0-C4B946808931}"/>
              </a:ext>
            </a:extLst>
          </p:cNvPr>
          <p:cNvCxnSpPr>
            <a:cxnSpLocks/>
            <a:stCxn id="30" idx="1"/>
          </p:cNvCxnSpPr>
          <p:nvPr/>
        </p:nvCxnSpPr>
        <p:spPr>
          <a:xfrm flipV="1">
            <a:off x="6308338" y="1455089"/>
            <a:ext cx="0" cy="1425643"/>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39" name="TextBox 38">
            <a:extLst>
              <a:ext uri="{FF2B5EF4-FFF2-40B4-BE49-F238E27FC236}">
                <a16:creationId xmlns:a16="http://schemas.microsoft.com/office/drawing/2014/main" id="{866065BC-213B-8069-9150-4825797EEFD8}"/>
              </a:ext>
            </a:extLst>
          </p:cNvPr>
          <p:cNvSpPr txBox="1"/>
          <p:nvPr/>
        </p:nvSpPr>
        <p:spPr>
          <a:xfrm>
            <a:off x="637039" y="3379129"/>
            <a:ext cx="1580290" cy="73866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CA" sz="1400"/>
              <a:t>Start of current installation efforts (previous ASSC)</a:t>
            </a:r>
          </a:p>
        </p:txBody>
      </p:sp>
      <p:cxnSp>
        <p:nvCxnSpPr>
          <p:cNvPr id="40" name="Straight Arrow Connector 39">
            <a:extLst>
              <a:ext uri="{FF2B5EF4-FFF2-40B4-BE49-F238E27FC236}">
                <a16:creationId xmlns:a16="http://schemas.microsoft.com/office/drawing/2014/main" id="{8A766C78-5E0C-7766-2A24-02328B495CE0}"/>
              </a:ext>
            </a:extLst>
          </p:cNvPr>
          <p:cNvCxnSpPr>
            <a:cxnSpLocks/>
            <a:stCxn id="39" idx="1"/>
          </p:cNvCxnSpPr>
          <p:nvPr/>
        </p:nvCxnSpPr>
        <p:spPr>
          <a:xfrm flipH="1">
            <a:off x="637038" y="3748461"/>
            <a:ext cx="1" cy="861261"/>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43" name="TextBox 42">
            <a:extLst>
              <a:ext uri="{FF2B5EF4-FFF2-40B4-BE49-F238E27FC236}">
                <a16:creationId xmlns:a16="http://schemas.microsoft.com/office/drawing/2014/main" id="{B76EF0E5-6340-0BDD-B7EA-B6ABD995AA0E}"/>
              </a:ext>
            </a:extLst>
          </p:cNvPr>
          <p:cNvSpPr txBox="1"/>
          <p:nvPr/>
        </p:nvSpPr>
        <p:spPr>
          <a:xfrm>
            <a:off x="3934840" y="4417635"/>
            <a:ext cx="911000" cy="52322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CA" sz="1400"/>
              <a:t>Quarterly Check-in</a:t>
            </a:r>
          </a:p>
        </p:txBody>
      </p:sp>
      <p:cxnSp>
        <p:nvCxnSpPr>
          <p:cNvPr id="44" name="Straight Arrow Connector 43">
            <a:extLst>
              <a:ext uri="{FF2B5EF4-FFF2-40B4-BE49-F238E27FC236}">
                <a16:creationId xmlns:a16="http://schemas.microsoft.com/office/drawing/2014/main" id="{CB908C05-C45A-B68C-70C1-B58D4BBFE79A}"/>
              </a:ext>
            </a:extLst>
          </p:cNvPr>
          <p:cNvCxnSpPr>
            <a:cxnSpLocks/>
            <a:stCxn id="43" idx="3"/>
          </p:cNvCxnSpPr>
          <p:nvPr/>
        </p:nvCxnSpPr>
        <p:spPr>
          <a:xfrm flipV="1">
            <a:off x="4845840" y="4121868"/>
            <a:ext cx="0" cy="557377"/>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13" name="TextBox 12">
            <a:extLst>
              <a:ext uri="{FF2B5EF4-FFF2-40B4-BE49-F238E27FC236}">
                <a16:creationId xmlns:a16="http://schemas.microsoft.com/office/drawing/2014/main" id="{C9F8B86E-7CF9-275B-95A6-B0B692435BA1}"/>
              </a:ext>
            </a:extLst>
          </p:cNvPr>
          <p:cNvSpPr txBox="1"/>
          <p:nvPr/>
        </p:nvSpPr>
        <p:spPr>
          <a:xfrm>
            <a:off x="4434729" y="2818174"/>
            <a:ext cx="703378" cy="30777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CA" sz="1400" b="1"/>
              <a:t>Today</a:t>
            </a:r>
          </a:p>
        </p:txBody>
      </p:sp>
      <p:cxnSp>
        <p:nvCxnSpPr>
          <p:cNvPr id="14" name="Straight Arrow Connector 13">
            <a:extLst>
              <a:ext uri="{FF2B5EF4-FFF2-40B4-BE49-F238E27FC236}">
                <a16:creationId xmlns:a16="http://schemas.microsoft.com/office/drawing/2014/main" id="{66A5FE14-9AEF-23EE-8903-6A9A90150B5D}"/>
              </a:ext>
            </a:extLst>
          </p:cNvPr>
          <p:cNvCxnSpPr>
            <a:cxnSpLocks/>
            <a:stCxn id="13" idx="3"/>
          </p:cNvCxnSpPr>
          <p:nvPr/>
        </p:nvCxnSpPr>
        <p:spPr>
          <a:xfrm>
            <a:off x="5138107" y="2972063"/>
            <a:ext cx="0" cy="422459"/>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26" name="TextBox 25">
            <a:extLst>
              <a:ext uri="{FF2B5EF4-FFF2-40B4-BE49-F238E27FC236}">
                <a16:creationId xmlns:a16="http://schemas.microsoft.com/office/drawing/2014/main" id="{C4B48872-1542-8F91-3EC9-9042603110BA}"/>
              </a:ext>
            </a:extLst>
          </p:cNvPr>
          <p:cNvSpPr txBox="1"/>
          <p:nvPr/>
        </p:nvSpPr>
        <p:spPr>
          <a:xfrm>
            <a:off x="6610364" y="1692612"/>
            <a:ext cx="1449802" cy="52322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CA" sz="1400"/>
              <a:t>MPS and Safety Systems installed</a:t>
            </a:r>
          </a:p>
        </p:txBody>
      </p:sp>
      <p:cxnSp>
        <p:nvCxnSpPr>
          <p:cNvPr id="27" name="Straight Arrow Connector 26">
            <a:extLst>
              <a:ext uri="{FF2B5EF4-FFF2-40B4-BE49-F238E27FC236}">
                <a16:creationId xmlns:a16="http://schemas.microsoft.com/office/drawing/2014/main" id="{3CA1CB15-C58E-7E15-E7B0-AE7C15E6A512}"/>
              </a:ext>
            </a:extLst>
          </p:cNvPr>
          <p:cNvCxnSpPr>
            <a:cxnSpLocks/>
            <a:stCxn id="26" idx="1"/>
          </p:cNvCxnSpPr>
          <p:nvPr/>
        </p:nvCxnSpPr>
        <p:spPr>
          <a:xfrm flipH="1" flipV="1">
            <a:off x="6610363" y="1264559"/>
            <a:ext cx="1" cy="689663"/>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pic>
        <p:nvPicPr>
          <p:cNvPr id="33" name="Picture 32">
            <a:extLst>
              <a:ext uri="{FF2B5EF4-FFF2-40B4-BE49-F238E27FC236}">
                <a16:creationId xmlns:a16="http://schemas.microsoft.com/office/drawing/2014/main" id="{9AD49E27-019A-0820-2EF5-0253846E1B69}"/>
              </a:ext>
            </a:extLst>
          </p:cNvPr>
          <p:cNvPicPr>
            <a:picLocks noChangeAspect="1"/>
          </p:cNvPicPr>
          <p:nvPr/>
        </p:nvPicPr>
        <p:blipFill>
          <a:blip r:embed="rId3"/>
          <a:stretch>
            <a:fillRect/>
          </a:stretch>
        </p:blipFill>
        <p:spPr>
          <a:xfrm>
            <a:off x="8774360" y="4580187"/>
            <a:ext cx="3311623" cy="21764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05895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1" grpId="0" animBg="1"/>
      <p:bldP spid="22" grpId="0" animBg="1"/>
      <p:bldP spid="30" grpId="0" animBg="1"/>
      <p:bldP spid="43" grpId="0" animBg="1"/>
      <p:bldP spid="13"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440761FF-B5D0-2C38-B2C3-A6649C5B66B9}"/>
            </a:ext>
          </a:extLst>
        </p:cNvPr>
        <p:cNvGrpSpPr/>
        <p:nvPr/>
      </p:nvGrpSpPr>
      <p:grpSpPr>
        <a:xfrm>
          <a:off x="0" y="0"/>
          <a:ext cx="0" cy="0"/>
          <a:chOff x="0" y="0"/>
          <a:chExt cx="0" cy="0"/>
        </a:xfrm>
      </p:grpSpPr>
      <p:graphicFrame>
        <p:nvGraphicFramePr>
          <p:cNvPr id="232" name="Table 231">
            <a:extLst>
              <a:ext uri="{FF2B5EF4-FFF2-40B4-BE49-F238E27FC236}">
                <a16:creationId xmlns:a16="http://schemas.microsoft.com/office/drawing/2014/main" id="{9551C758-FD24-3890-ABF3-FB0EB528709D}"/>
              </a:ext>
            </a:extLst>
          </p:cNvPr>
          <p:cNvGraphicFramePr>
            <a:graphicFrameLocks noGrp="1"/>
          </p:cNvGraphicFramePr>
          <p:nvPr>
            <p:extLst>
              <p:ext uri="{D42A27DB-BD31-4B8C-83A1-F6EECF244321}">
                <p14:modId xmlns:p14="http://schemas.microsoft.com/office/powerpoint/2010/main" val="677573165"/>
              </p:ext>
            </p:extLst>
          </p:nvPr>
        </p:nvGraphicFramePr>
        <p:xfrm>
          <a:off x="148148" y="779228"/>
          <a:ext cx="11926691" cy="5923722"/>
        </p:xfrm>
        <a:graphic>
          <a:graphicData uri="http://schemas.openxmlformats.org/drawingml/2006/table">
            <a:tbl>
              <a:tblPr firstRow="1" bandRow="1">
                <a:tableStyleId>{5940675A-B579-460E-94D1-54222C63F5DA}</a:tableStyleId>
              </a:tblPr>
              <a:tblGrid>
                <a:gridCol w="2490190">
                  <a:extLst>
                    <a:ext uri="{9D8B030D-6E8A-4147-A177-3AD203B41FA5}">
                      <a16:colId xmlns:a16="http://schemas.microsoft.com/office/drawing/2014/main" val="3589228657"/>
                    </a:ext>
                  </a:extLst>
                </a:gridCol>
                <a:gridCol w="2659310">
                  <a:extLst>
                    <a:ext uri="{9D8B030D-6E8A-4147-A177-3AD203B41FA5}">
                      <a16:colId xmlns:a16="http://schemas.microsoft.com/office/drawing/2014/main" val="1463480466"/>
                    </a:ext>
                  </a:extLst>
                </a:gridCol>
                <a:gridCol w="2470558">
                  <a:extLst>
                    <a:ext uri="{9D8B030D-6E8A-4147-A177-3AD203B41FA5}">
                      <a16:colId xmlns:a16="http://schemas.microsoft.com/office/drawing/2014/main" val="966037066"/>
                    </a:ext>
                  </a:extLst>
                </a:gridCol>
                <a:gridCol w="1182847">
                  <a:extLst>
                    <a:ext uri="{9D8B030D-6E8A-4147-A177-3AD203B41FA5}">
                      <a16:colId xmlns:a16="http://schemas.microsoft.com/office/drawing/2014/main" val="141606710"/>
                    </a:ext>
                  </a:extLst>
                </a:gridCol>
                <a:gridCol w="1119930">
                  <a:extLst>
                    <a:ext uri="{9D8B030D-6E8A-4147-A177-3AD203B41FA5}">
                      <a16:colId xmlns:a16="http://schemas.microsoft.com/office/drawing/2014/main" val="1137984338"/>
                    </a:ext>
                  </a:extLst>
                </a:gridCol>
                <a:gridCol w="1098958">
                  <a:extLst>
                    <a:ext uri="{9D8B030D-6E8A-4147-A177-3AD203B41FA5}">
                      <a16:colId xmlns:a16="http://schemas.microsoft.com/office/drawing/2014/main" val="733879094"/>
                    </a:ext>
                  </a:extLst>
                </a:gridCol>
                <a:gridCol w="904898">
                  <a:extLst>
                    <a:ext uri="{9D8B030D-6E8A-4147-A177-3AD203B41FA5}">
                      <a16:colId xmlns:a16="http://schemas.microsoft.com/office/drawing/2014/main" val="3823096865"/>
                    </a:ext>
                  </a:extLst>
                </a:gridCol>
              </a:tblGrid>
              <a:tr h="380367">
                <a:tc>
                  <a:txBody>
                    <a:bodyPr/>
                    <a:lstStyle/>
                    <a:p>
                      <a:r>
                        <a:rPr lang="en-CA"/>
                        <a:t>October</a:t>
                      </a:r>
                    </a:p>
                  </a:txBody>
                  <a:tcPr>
                    <a:solidFill>
                      <a:schemeClr val="bg1"/>
                    </a:solidFill>
                  </a:tcPr>
                </a:tc>
                <a:tc>
                  <a:txBody>
                    <a:bodyPr/>
                    <a:lstStyle/>
                    <a:p>
                      <a:r>
                        <a:rPr lang="en-CA"/>
                        <a:t>November</a:t>
                      </a:r>
                    </a:p>
                  </a:txBody>
                  <a:tcPr>
                    <a:solidFill>
                      <a:schemeClr val="bg1"/>
                    </a:solidFill>
                  </a:tcPr>
                </a:tc>
                <a:tc>
                  <a:txBody>
                    <a:bodyPr/>
                    <a:lstStyle/>
                    <a:p>
                      <a:r>
                        <a:rPr lang="en-CA"/>
                        <a:t>December</a:t>
                      </a:r>
                    </a:p>
                  </a:txBody>
                  <a:tcPr>
                    <a:solidFill>
                      <a:schemeClr val="bg1"/>
                    </a:solidFill>
                  </a:tcPr>
                </a:tc>
                <a:tc>
                  <a:txBody>
                    <a:bodyPr/>
                    <a:lstStyle/>
                    <a:p>
                      <a:r>
                        <a:rPr lang="en-CA"/>
                        <a:t>January</a:t>
                      </a:r>
                    </a:p>
                  </a:txBody>
                  <a:tcPr>
                    <a:solidFill>
                      <a:schemeClr val="bg1"/>
                    </a:solidFill>
                  </a:tcPr>
                </a:tc>
                <a:tc>
                  <a:txBody>
                    <a:bodyPr/>
                    <a:lstStyle/>
                    <a:p>
                      <a:r>
                        <a:rPr lang="en-CA"/>
                        <a:t>February</a:t>
                      </a:r>
                    </a:p>
                  </a:txBody>
                  <a:tcPr>
                    <a:solidFill>
                      <a:schemeClr val="bg1"/>
                    </a:solidFill>
                  </a:tcPr>
                </a:tc>
                <a:tc>
                  <a:txBody>
                    <a:bodyPr/>
                    <a:lstStyle/>
                    <a:p>
                      <a:r>
                        <a:rPr lang="en-CA"/>
                        <a:t>March </a:t>
                      </a:r>
                    </a:p>
                  </a:txBody>
                  <a:tcPr>
                    <a:solidFill>
                      <a:schemeClr val="bg1"/>
                    </a:solidFill>
                  </a:tcPr>
                </a:tc>
                <a:tc>
                  <a:txBody>
                    <a:bodyPr/>
                    <a:lstStyle/>
                    <a:p>
                      <a:r>
                        <a:rPr lang="en-CA"/>
                        <a:t>April</a:t>
                      </a:r>
                    </a:p>
                  </a:txBody>
                  <a:tcPr>
                    <a:solidFill>
                      <a:schemeClr val="bg1"/>
                    </a:solidFill>
                  </a:tcPr>
                </a:tc>
                <a:extLst>
                  <a:ext uri="{0D108BD9-81ED-4DB2-BD59-A6C34878D82A}">
                    <a16:rowId xmlns:a16="http://schemas.microsoft.com/office/drawing/2014/main" val="1434650046"/>
                  </a:ext>
                </a:extLst>
              </a:tr>
              <a:tr h="5543355">
                <a:tc>
                  <a:txBody>
                    <a:bodyPr/>
                    <a:lstStyle/>
                    <a:p>
                      <a:endParaRPr lang="en-CA"/>
                    </a:p>
                  </a:txBody>
                  <a:tcPr>
                    <a:solidFill>
                      <a:schemeClr val="bg1"/>
                    </a:solidFill>
                  </a:tcPr>
                </a:tc>
                <a:tc>
                  <a:txBody>
                    <a:bodyPr/>
                    <a:lstStyle/>
                    <a:p>
                      <a:endParaRPr lang="en-CA"/>
                    </a:p>
                  </a:txBody>
                  <a:tcPr>
                    <a:solidFill>
                      <a:schemeClr val="bg1"/>
                    </a:solidFill>
                  </a:tcPr>
                </a:tc>
                <a:tc>
                  <a:txBody>
                    <a:bodyPr/>
                    <a:lstStyle/>
                    <a:p>
                      <a:endParaRPr lang="en-CA"/>
                    </a:p>
                  </a:txBody>
                  <a:tcPr>
                    <a:solidFill>
                      <a:schemeClr val="bg1"/>
                    </a:solidFill>
                  </a:tcPr>
                </a:tc>
                <a:tc>
                  <a:txBody>
                    <a:bodyPr/>
                    <a:lstStyle/>
                    <a:p>
                      <a:endParaRPr lang="en-CA"/>
                    </a:p>
                  </a:txBody>
                  <a:tcPr>
                    <a:solidFill>
                      <a:schemeClr val="bg1"/>
                    </a:solidFill>
                  </a:tcPr>
                </a:tc>
                <a:tc>
                  <a:txBody>
                    <a:bodyPr/>
                    <a:lstStyle/>
                    <a:p>
                      <a:endParaRPr lang="en-CA"/>
                    </a:p>
                  </a:txBody>
                  <a:tcPr>
                    <a:solidFill>
                      <a:schemeClr val="bg1"/>
                    </a:solidFill>
                  </a:tcPr>
                </a:tc>
                <a:tc>
                  <a:txBody>
                    <a:bodyPr/>
                    <a:lstStyle/>
                    <a:p>
                      <a:endParaRPr lang="en-CA"/>
                    </a:p>
                  </a:txBody>
                  <a:tcPr>
                    <a:solidFill>
                      <a:schemeClr val="bg1"/>
                    </a:solidFill>
                  </a:tcPr>
                </a:tc>
                <a:tc>
                  <a:txBody>
                    <a:bodyPr/>
                    <a:lstStyle/>
                    <a:p>
                      <a:endParaRPr lang="en-CA"/>
                    </a:p>
                  </a:txBody>
                  <a:tcPr>
                    <a:solidFill>
                      <a:schemeClr val="bg1"/>
                    </a:solidFill>
                  </a:tcPr>
                </a:tc>
                <a:extLst>
                  <a:ext uri="{0D108BD9-81ED-4DB2-BD59-A6C34878D82A}">
                    <a16:rowId xmlns:a16="http://schemas.microsoft.com/office/drawing/2014/main" val="1701478481"/>
                  </a:ext>
                </a:extLst>
              </a:tr>
            </a:tbl>
          </a:graphicData>
        </a:graphic>
      </p:graphicFrame>
      <p:sp>
        <p:nvSpPr>
          <p:cNvPr id="335" name="Rectangle 334">
            <a:extLst>
              <a:ext uri="{FF2B5EF4-FFF2-40B4-BE49-F238E27FC236}">
                <a16:creationId xmlns:a16="http://schemas.microsoft.com/office/drawing/2014/main" id="{94A49465-12C7-7CDC-5040-54AC015338E9}"/>
              </a:ext>
            </a:extLst>
          </p:cNvPr>
          <p:cNvSpPr/>
          <p:nvPr/>
        </p:nvSpPr>
        <p:spPr>
          <a:xfrm>
            <a:off x="6783696" y="1186338"/>
            <a:ext cx="1036890" cy="5489108"/>
          </a:xfrm>
          <a:prstGeom prst="rect">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a:t>Holiday closure</a:t>
            </a:r>
          </a:p>
          <a:p>
            <a:pPr algn="ctr"/>
            <a:endParaRPr lang="en-CA"/>
          </a:p>
          <a:p>
            <a:pPr algn="ctr"/>
            <a:endParaRPr lang="en-CA"/>
          </a:p>
          <a:p>
            <a:pPr algn="ctr"/>
            <a:endParaRPr lang="en-CA"/>
          </a:p>
          <a:p>
            <a:pPr algn="ctr"/>
            <a:endParaRPr lang="en-CA"/>
          </a:p>
          <a:p>
            <a:pPr algn="ctr"/>
            <a:endParaRPr lang="en-CA"/>
          </a:p>
          <a:p>
            <a:pPr algn="ctr"/>
            <a:endParaRPr lang="en-CA"/>
          </a:p>
          <a:p>
            <a:pPr algn="ctr"/>
            <a:endParaRPr lang="en-CA"/>
          </a:p>
          <a:p>
            <a:pPr algn="ctr"/>
            <a:endParaRPr lang="en-CA"/>
          </a:p>
          <a:p>
            <a:pPr algn="ctr"/>
            <a:endParaRPr lang="en-CA"/>
          </a:p>
          <a:p>
            <a:pPr algn="ctr"/>
            <a:endParaRPr lang="en-CA"/>
          </a:p>
          <a:p>
            <a:pPr algn="ctr"/>
            <a:endParaRPr lang="en-CA"/>
          </a:p>
          <a:p>
            <a:pPr algn="ctr"/>
            <a:endParaRPr lang="en-CA"/>
          </a:p>
          <a:p>
            <a:pPr algn="ctr"/>
            <a:endParaRPr lang="en-CA"/>
          </a:p>
          <a:p>
            <a:pPr algn="ctr"/>
            <a:endParaRPr lang="en-CA"/>
          </a:p>
          <a:p>
            <a:pPr algn="ctr"/>
            <a:endParaRPr lang="en-CA"/>
          </a:p>
          <a:p>
            <a:pPr algn="ctr"/>
            <a:endParaRPr lang="en-CA"/>
          </a:p>
        </p:txBody>
      </p:sp>
      <p:sp>
        <p:nvSpPr>
          <p:cNvPr id="32" name="Rectangle: Rounded Corners 31">
            <a:extLst>
              <a:ext uri="{FF2B5EF4-FFF2-40B4-BE49-F238E27FC236}">
                <a16:creationId xmlns:a16="http://schemas.microsoft.com/office/drawing/2014/main" id="{EB7CDBB1-88F0-2E7D-CB86-02E883884420}"/>
              </a:ext>
            </a:extLst>
          </p:cNvPr>
          <p:cNvSpPr/>
          <p:nvPr/>
        </p:nvSpPr>
        <p:spPr>
          <a:xfrm>
            <a:off x="0" y="1186338"/>
            <a:ext cx="1512729" cy="44132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a:t>Install Stands</a:t>
            </a:r>
          </a:p>
          <a:p>
            <a:pPr algn="ctr"/>
            <a:r>
              <a:rPr lang="en-CA" sz="1400">
                <a:solidFill>
                  <a:srgbClr val="FFFF00"/>
                </a:solidFill>
              </a:rPr>
              <a:t>Oct 23 </a:t>
            </a:r>
            <a:r>
              <a:rPr lang="en-CA" sz="1400"/>
              <a:t>[86%]</a:t>
            </a:r>
          </a:p>
        </p:txBody>
      </p:sp>
      <p:sp>
        <p:nvSpPr>
          <p:cNvPr id="33" name="Rectangle: Rounded Corners 32">
            <a:extLst>
              <a:ext uri="{FF2B5EF4-FFF2-40B4-BE49-F238E27FC236}">
                <a16:creationId xmlns:a16="http://schemas.microsoft.com/office/drawing/2014/main" id="{5DF9A47A-5FD8-E0B9-B104-2A75C25A481C}"/>
              </a:ext>
            </a:extLst>
          </p:cNvPr>
          <p:cNvSpPr/>
          <p:nvPr/>
        </p:nvSpPr>
        <p:spPr>
          <a:xfrm>
            <a:off x="1" y="1792373"/>
            <a:ext cx="1516924" cy="44132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a:t>Install Magnets</a:t>
            </a:r>
          </a:p>
          <a:p>
            <a:pPr algn="ctr"/>
            <a:r>
              <a:rPr lang="en-CA" sz="1400">
                <a:solidFill>
                  <a:srgbClr val="FFFF00"/>
                </a:solidFill>
              </a:rPr>
              <a:t>Oct 23 </a:t>
            </a:r>
            <a:r>
              <a:rPr lang="en-CA" sz="1400"/>
              <a:t>[88%]</a:t>
            </a:r>
          </a:p>
        </p:txBody>
      </p:sp>
      <p:sp>
        <p:nvSpPr>
          <p:cNvPr id="34" name="Rectangle: Rounded Corners 33">
            <a:extLst>
              <a:ext uri="{FF2B5EF4-FFF2-40B4-BE49-F238E27FC236}">
                <a16:creationId xmlns:a16="http://schemas.microsoft.com/office/drawing/2014/main" id="{80346F4D-B4FE-F90A-B9C8-FA69E9EB35C8}"/>
              </a:ext>
            </a:extLst>
          </p:cNvPr>
          <p:cNvSpPr/>
          <p:nvPr/>
        </p:nvSpPr>
        <p:spPr>
          <a:xfrm>
            <a:off x="22092" y="2561102"/>
            <a:ext cx="6730540" cy="441328"/>
          </a:xfrm>
          <a:prstGeom prst="round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CA" sz="1400"/>
              <a:t>Install mech services</a:t>
            </a:r>
          </a:p>
          <a:p>
            <a:pPr algn="ctr"/>
            <a:r>
              <a:rPr lang="en-CA" sz="1400">
                <a:solidFill>
                  <a:srgbClr val="FFFF00"/>
                </a:solidFill>
              </a:rPr>
              <a:t>Dec 18 </a:t>
            </a:r>
            <a:r>
              <a:rPr lang="en-CA" sz="1400"/>
              <a:t>[65%]</a:t>
            </a:r>
          </a:p>
        </p:txBody>
      </p:sp>
      <p:sp>
        <p:nvSpPr>
          <p:cNvPr id="36" name="Rectangle: Rounded Corners 35">
            <a:extLst>
              <a:ext uri="{FF2B5EF4-FFF2-40B4-BE49-F238E27FC236}">
                <a16:creationId xmlns:a16="http://schemas.microsoft.com/office/drawing/2014/main" id="{3242603D-8F1D-5241-9D7E-ABBA15F610B2}"/>
              </a:ext>
            </a:extLst>
          </p:cNvPr>
          <p:cNvSpPr/>
          <p:nvPr/>
        </p:nvSpPr>
        <p:spPr>
          <a:xfrm>
            <a:off x="2284498" y="5792216"/>
            <a:ext cx="2306219" cy="42121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CA" sz="1400"/>
              <a:t>Connect Magnets to power</a:t>
            </a:r>
          </a:p>
          <a:p>
            <a:pPr algn="ctr"/>
            <a:r>
              <a:rPr lang="en-CA" sz="1400">
                <a:solidFill>
                  <a:srgbClr val="FFFF00"/>
                </a:solidFill>
              </a:rPr>
              <a:t>Nov 20 </a:t>
            </a:r>
            <a:r>
              <a:rPr lang="en-CA" sz="1400"/>
              <a:t>[0%]</a:t>
            </a:r>
          </a:p>
        </p:txBody>
      </p:sp>
      <p:sp>
        <p:nvSpPr>
          <p:cNvPr id="37" name="Rectangle: Rounded Corners 36">
            <a:extLst>
              <a:ext uri="{FF2B5EF4-FFF2-40B4-BE49-F238E27FC236}">
                <a16:creationId xmlns:a16="http://schemas.microsoft.com/office/drawing/2014/main" id="{1CE08A26-8BA2-41BD-128B-20BF09543E72}"/>
              </a:ext>
            </a:extLst>
          </p:cNvPr>
          <p:cNvSpPr/>
          <p:nvPr/>
        </p:nvSpPr>
        <p:spPr>
          <a:xfrm>
            <a:off x="2663687" y="3688532"/>
            <a:ext cx="2545179" cy="62020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a:t>Install diagnostics &amp; beampipes &amp; final alignment</a:t>
            </a:r>
          </a:p>
          <a:p>
            <a:pPr algn="ctr"/>
            <a:r>
              <a:rPr lang="en-CA" sz="1400">
                <a:solidFill>
                  <a:srgbClr val="FFFF00"/>
                </a:solidFill>
              </a:rPr>
              <a:t>Nov 27 </a:t>
            </a:r>
            <a:r>
              <a:rPr lang="en-CA" sz="1400"/>
              <a:t>[1%]</a:t>
            </a:r>
          </a:p>
        </p:txBody>
      </p:sp>
      <p:sp>
        <p:nvSpPr>
          <p:cNvPr id="38" name="Rectangle: Rounded Corners 37">
            <a:extLst>
              <a:ext uri="{FF2B5EF4-FFF2-40B4-BE49-F238E27FC236}">
                <a16:creationId xmlns:a16="http://schemas.microsoft.com/office/drawing/2014/main" id="{5FCF592E-329D-C373-31C7-ED1D29E7A836}"/>
              </a:ext>
            </a:extLst>
          </p:cNvPr>
          <p:cNvSpPr/>
          <p:nvPr/>
        </p:nvSpPr>
        <p:spPr>
          <a:xfrm>
            <a:off x="4341412" y="4448858"/>
            <a:ext cx="2411220" cy="42121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a:t>Install vacuum devices</a:t>
            </a:r>
          </a:p>
          <a:p>
            <a:pPr algn="ctr"/>
            <a:r>
              <a:rPr lang="en-CA" sz="1400">
                <a:solidFill>
                  <a:srgbClr val="FFFF00"/>
                </a:solidFill>
              </a:rPr>
              <a:t>Dec 18 </a:t>
            </a:r>
            <a:r>
              <a:rPr lang="en-CA" sz="1400"/>
              <a:t>[0%]</a:t>
            </a:r>
          </a:p>
        </p:txBody>
      </p:sp>
      <p:sp>
        <p:nvSpPr>
          <p:cNvPr id="39" name="Rectangle: Rounded Corners 38">
            <a:extLst>
              <a:ext uri="{FF2B5EF4-FFF2-40B4-BE49-F238E27FC236}">
                <a16:creationId xmlns:a16="http://schemas.microsoft.com/office/drawing/2014/main" id="{4F306370-5AC6-E28B-BFDF-3C1845ECF753}"/>
              </a:ext>
            </a:extLst>
          </p:cNvPr>
          <p:cNvSpPr/>
          <p:nvPr/>
        </p:nvSpPr>
        <p:spPr>
          <a:xfrm>
            <a:off x="4689659" y="5170967"/>
            <a:ext cx="3552523" cy="421215"/>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CA" sz="1400"/>
              <a:t>Connect signal cables</a:t>
            </a:r>
          </a:p>
          <a:p>
            <a:pPr algn="ctr"/>
            <a:r>
              <a:rPr lang="en-CA" sz="1400">
                <a:solidFill>
                  <a:srgbClr val="FFFF00"/>
                </a:solidFill>
              </a:rPr>
              <a:t>Jan 15 </a:t>
            </a:r>
            <a:r>
              <a:rPr lang="en-CA" sz="1400"/>
              <a:t>[9%]</a:t>
            </a:r>
          </a:p>
        </p:txBody>
      </p:sp>
      <p:sp>
        <p:nvSpPr>
          <p:cNvPr id="41" name="Rectangle: Rounded Corners 40">
            <a:extLst>
              <a:ext uri="{FF2B5EF4-FFF2-40B4-BE49-F238E27FC236}">
                <a16:creationId xmlns:a16="http://schemas.microsoft.com/office/drawing/2014/main" id="{944FEC2B-DE17-F755-BA5A-27648F279CB5}"/>
              </a:ext>
            </a:extLst>
          </p:cNvPr>
          <p:cNvSpPr/>
          <p:nvPr/>
        </p:nvSpPr>
        <p:spPr>
          <a:xfrm>
            <a:off x="0" y="5792217"/>
            <a:ext cx="2015000" cy="441327"/>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CA" sz="1400"/>
              <a:t>Pull power cables</a:t>
            </a:r>
          </a:p>
          <a:p>
            <a:pPr algn="ctr"/>
            <a:r>
              <a:rPr lang="en-CA" sz="1400">
                <a:solidFill>
                  <a:srgbClr val="FFFF00"/>
                </a:solidFill>
              </a:rPr>
              <a:t>Oct 23 </a:t>
            </a:r>
            <a:r>
              <a:rPr lang="en-CA" sz="1400"/>
              <a:t>[60%]</a:t>
            </a:r>
          </a:p>
        </p:txBody>
      </p:sp>
      <p:sp>
        <p:nvSpPr>
          <p:cNvPr id="42" name="Rectangle: Rounded Corners 41">
            <a:extLst>
              <a:ext uri="{FF2B5EF4-FFF2-40B4-BE49-F238E27FC236}">
                <a16:creationId xmlns:a16="http://schemas.microsoft.com/office/drawing/2014/main" id="{7BB3EEB1-0B3D-BF4C-C3AC-BC8FD05CE139}"/>
              </a:ext>
            </a:extLst>
          </p:cNvPr>
          <p:cNvSpPr/>
          <p:nvPr/>
        </p:nvSpPr>
        <p:spPr>
          <a:xfrm>
            <a:off x="2257384" y="5179994"/>
            <a:ext cx="2306219" cy="400926"/>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CA" sz="1400"/>
              <a:t>Pull signal cables</a:t>
            </a:r>
          </a:p>
          <a:p>
            <a:pPr algn="ctr"/>
            <a:r>
              <a:rPr lang="en-CA" sz="1400">
                <a:solidFill>
                  <a:srgbClr val="FFFF00"/>
                </a:solidFill>
              </a:rPr>
              <a:t>Nov 20 </a:t>
            </a:r>
            <a:r>
              <a:rPr lang="en-CA" sz="1400"/>
              <a:t>[36%]</a:t>
            </a:r>
          </a:p>
        </p:txBody>
      </p:sp>
      <p:sp>
        <p:nvSpPr>
          <p:cNvPr id="43" name="Rectangle: Rounded Corners 42">
            <a:extLst>
              <a:ext uri="{FF2B5EF4-FFF2-40B4-BE49-F238E27FC236}">
                <a16:creationId xmlns:a16="http://schemas.microsoft.com/office/drawing/2014/main" id="{9B9A61C0-B4AA-5C9A-0360-AFFD4B961DEA}"/>
              </a:ext>
            </a:extLst>
          </p:cNvPr>
          <p:cNvSpPr/>
          <p:nvPr/>
        </p:nvSpPr>
        <p:spPr>
          <a:xfrm>
            <a:off x="1512730" y="3115421"/>
            <a:ext cx="3077988" cy="441329"/>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CA" sz="1400"/>
              <a:t>Final Tunnel cleaning</a:t>
            </a:r>
          </a:p>
          <a:p>
            <a:pPr algn="ctr"/>
            <a:r>
              <a:rPr lang="en-CA" sz="1400">
                <a:solidFill>
                  <a:srgbClr val="FFFF00"/>
                </a:solidFill>
              </a:rPr>
              <a:t>Nov 20 </a:t>
            </a:r>
            <a:r>
              <a:rPr lang="en-CA" sz="1400"/>
              <a:t>[0%]</a:t>
            </a:r>
          </a:p>
        </p:txBody>
      </p:sp>
      <p:cxnSp>
        <p:nvCxnSpPr>
          <p:cNvPr id="44" name="Connector: Elbow 43">
            <a:extLst>
              <a:ext uri="{FF2B5EF4-FFF2-40B4-BE49-F238E27FC236}">
                <a16:creationId xmlns:a16="http://schemas.microsoft.com/office/drawing/2014/main" id="{7CB9F412-B6F9-76A8-8682-2FBEFA43961A}"/>
              </a:ext>
            </a:extLst>
          </p:cNvPr>
          <p:cNvCxnSpPr>
            <a:cxnSpLocks/>
            <a:stCxn id="32" idx="2"/>
            <a:endCxn id="33" idx="0"/>
          </p:cNvCxnSpPr>
          <p:nvPr/>
        </p:nvCxnSpPr>
        <p:spPr>
          <a:xfrm rot="16200000" flipH="1">
            <a:off x="675060" y="1708970"/>
            <a:ext cx="164708" cy="2098"/>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Connector: Elbow 44">
            <a:extLst>
              <a:ext uri="{FF2B5EF4-FFF2-40B4-BE49-F238E27FC236}">
                <a16:creationId xmlns:a16="http://schemas.microsoft.com/office/drawing/2014/main" id="{CE7B345A-B470-0433-5083-75A8B2B19943}"/>
              </a:ext>
            </a:extLst>
          </p:cNvPr>
          <p:cNvCxnSpPr>
            <a:cxnSpLocks/>
            <a:stCxn id="33" idx="2"/>
            <a:endCxn id="34" idx="0"/>
          </p:cNvCxnSpPr>
          <p:nvPr/>
        </p:nvCxnSpPr>
        <p:spPr>
          <a:xfrm rot="16200000" flipH="1">
            <a:off x="1909212" y="1082951"/>
            <a:ext cx="327401" cy="2628899"/>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nector: Elbow 47">
            <a:extLst>
              <a:ext uri="{FF2B5EF4-FFF2-40B4-BE49-F238E27FC236}">
                <a16:creationId xmlns:a16="http://schemas.microsoft.com/office/drawing/2014/main" id="{2BF57459-17F3-3246-8C1C-30F07BE542BF}"/>
              </a:ext>
            </a:extLst>
          </p:cNvPr>
          <p:cNvCxnSpPr>
            <a:cxnSpLocks/>
            <a:stCxn id="41" idx="3"/>
            <a:endCxn id="42" idx="1"/>
          </p:cNvCxnSpPr>
          <p:nvPr/>
        </p:nvCxnSpPr>
        <p:spPr>
          <a:xfrm flipV="1">
            <a:off x="2015000" y="5380457"/>
            <a:ext cx="242384" cy="632424"/>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Connector: Elbow 48">
            <a:extLst>
              <a:ext uri="{FF2B5EF4-FFF2-40B4-BE49-F238E27FC236}">
                <a16:creationId xmlns:a16="http://schemas.microsoft.com/office/drawing/2014/main" id="{BDE50BF8-3DA9-A789-E129-DF5C5C52DA0C}"/>
              </a:ext>
            </a:extLst>
          </p:cNvPr>
          <p:cNvCxnSpPr>
            <a:cxnSpLocks/>
            <a:stCxn id="42" idx="3"/>
            <a:endCxn id="39" idx="1"/>
          </p:cNvCxnSpPr>
          <p:nvPr/>
        </p:nvCxnSpPr>
        <p:spPr>
          <a:xfrm>
            <a:off x="4563603" y="5380457"/>
            <a:ext cx="126056" cy="111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Connector: Elbow 49">
            <a:extLst>
              <a:ext uri="{FF2B5EF4-FFF2-40B4-BE49-F238E27FC236}">
                <a16:creationId xmlns:a16="http://schemas.microsoft.com/office/drawing/2014/main" id="{E052E404-6BFB-6943-F69D-384C08FF8EFA}"/>
              </a:ext>
            </a:extLst>
          </p:cNvPr>
          <p:cNvCxnSpPr>
            <a:cxnSpLocks/>
            <a:stCxn id="41" idx="3"/>
            <a:endCxn id="36" idx="1"/>
          </p:cNvCxnSpPr>
          <p:nvPr/>
        </p:nvCxnSpPr>
        <p:spPr>
          <a:xfrm flipV="1">
            <a:off x="2015000" y="6002824"/>
            <a:ext cx="269498" cy="10057"/>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Connector: Elbow 50">
            <a:extLst>
              <a:ext uri="{FF2B5EF4-FFF2-40B4-BE49-F238E27FC236}">
                <a16:creationId xmlns:a16="http://schemas.microsoft.com/office/drawing/2014/main" id="{CD0C5C1F-9095-4CC1-95A1-84852FCACBF1}"/>
              </a:ext>
            </a:extLst>
          </p:cNvPr>
          <p:cNvCxnSpPr>
            <a:cxnSpLocks/>
            <a:stCxn id="43" idx="2"/>
            <a:endCxn id="37" idx="1"/>
          </p:cNvCxnSpPr>
          <p:nvPr/>
        </p:nvCxnSpPr>
        <p:spPr>
          <a:xfrm rot="5400000">
            <a:off x="2636765" y="3583673"/>
            <a:ext cx="441883" cy="388037"/>
          </a:xfrm>
          <a:prstGeom prst="bentConnector4">
            <a:avLst>
              <a:gd name="adj1" fmla="val 14911"/>
              <a:gd name="adj2" fmla="val 15891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CE43E425-2E83-A6AE-A198-7D8E2B3DAEF0}"/>
              </a:ext>
            </a:extLst>
          </p:cNvPr>
          <p:cNvCxnSpPr>
            <a:cxnSpLocks/>
            <a:stCxn id="37" idx="3"/>
            <a:endCxn id="38" idx="0"/>
          </p:cNvCxnSpPr>
          <p:nvPr/>
        </p:nvCxnSpPr>
        <p:spPr>
          <a:xfrm>
            <a:off x="5208866" y="3998633"/>
            <a:ext cx="338156" cy="450225"/>
          </a:xfrm>
          <a:prstGeom prst="bentConnector2">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53" name="Rectangle: Rounded Corners 52">
            <a:extLst>
              <a:ext uri="{FF2B5EF4-FFF2-40B4-BE49-F238E27FC236}">
                <a16:creationId xmlns:a16="http://schemas.microsoft.com/office/drawing/2014/main" id="{E56F9D50-C25C-BB3A-3B33-978B74284490}"/>
              </a:ext>
            </a:extLst>
          </p:cNvPr>
          <p:cNvSpPr/>
          <p:nvPr/>
        </p:nvSpPr>
        <p:spPr>
          <a:xfrm>
            <a:off x="5352353" y="5797425"/>
            <a:ext cx="5707911" cy="410496"/>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CA" sz="1400"/>
              <a:t>Controls functional testing</a:t>
            </a:r>
          </a:p>
          <a:p>
            <a:pPr algn="ctr"/>
            <a:r>
              <a:rPr lang="en-CA" sz="1400">
                <a:solidFill>
                  <a:srgbClr val="FFFF00"/>
                </a:solidFill>
              </a:rPr>
              <a:t>Mar 31 </a:t>
            </a:r>
            <a:r>
              <a:rPr lang="en-CA" sz="1400"/>
              <a:t>[0%]</a:t>
            </a:r>
          </a:p>
        </p:txBody>
      </p:sp>
      <p:cxnSp>
        <p:nvCxnSpPr>
          <p:cNvPr id="54" name="Connector: Elbow 53">
            <a:extLst>
              <a:ext uri="{FF2B5EF4-FFF2-40B4-BE49-F238E27FC236}">
                <a16:creationId xmlns:a16="http://schemas.microsoft.com/office/drawing/2014/main" id="{CF741592-BDC8-07FE-542B-6148B0B3D265}"/>
              </a:ext>
            </a:extLst>
          </p:cNvPr>
          <p:cNvCxnSpPr>
            <a:cxnSpLocks/>
            <a:stCxn id="34" idx="2"/>
            <a:endCxn id="43" idx="1"/>
          </p:cNvCxnSpPr>
          <p:nvPr/>
        </p:nvCxnSpPr>
        <p:spPr>
          <a:xfrm rot="5400000">
            <a:off x="2283218" y="2231942"/>
            <a:ext cx="333656" cy="1874632"/>
          </a:xfrm>
          <a:prstGeom prst="bentConnector4">
            <a:avLst>
              <a:gd name="adj1" fmla="val 16932"/>
              <a:gd name="adj2" fmla="val 112194"/>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Connector: Elbow 55">
            <a:extLst>
              <a:ext uri="{FF2B5EF4-FFF2-40B4-BE49-F238E27FC236}">
                <a16:creationId xmlns:a16="http://schemas.microsoft.com/office/drawing/2014/main" id="{509B470D-9D9D-211A-2CE8-8C325468DD8B}"/>
              </a:ext>
            </a:extLst>
          </p:cNvPr>
          <p:cNvCxnSpPr>
            <a:cxnSpLocks/>
            <a:stCxn id="36" idx="3"/>
            <a:endCxn id="53" idx="1"/>
          </p:cNvCxnSpPr>
          <p:nvPr/>
        </p:nvCxnSpPr>
        <p:spPr>
          <a:xfrm flipV="1">
            <a:off x="4590717" y="6002673"/>
            <a:ext cx="761636" cy="15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2D052012-6CDD-DA91-0309-CA28EF24FDEF}"/>
              </a:ext>
            </a:extLst>
          </p:cNvPr>
          <p:cNvCxnSpPr>
            <a:cxnSpLocks/>
            <a:stCxn id="38" idx="2"/>
            <a:endCxn id="39" idx="0"/>
          </p:cNvCxnSpPr>
          <p:nvPr/>
        </p:nvCxnSpPr>
        <p:spPr>
          <a:xfrm rot="16200000" flipH="1">
            <a:off x="5856024" y="4561070"/>
            <a:ext cx="300894" cy="918899"/>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onnector: Elbow 58">
            <a:extLst>
              <a:ext uri="{FF2B5EF4-FFF2-40B4-BE49-F238E27FC236}">
                <a16:creationId xmlns:a16="http://schemas.microsoft.com/office/drawing/2014/main" id="{8F825F18-EB88-176F-673B-0E08EB0113B8}"/>
              </a:ext>
            </a:extLst>
          </p:cNvPr>
          <p:cNvCxnSpPr>
            <a:cxnSpLocks/>
            <a:stCxn id="39" idx="2"/>
            <a:endCxn id="53" idx="1"/>
          </p:cNvCxnSpPr>
          <p:nvPr/>
        </p:nvCxnSpPr>
        <p:spPr>
          <a:xfrm rot="5400000">
            <a:off x="5703892" y="5240643"/>
            <a:ext cx="410491" cy="1113568"/>
          </a:xfrm>
          <a:prstGeom prst="bentConnector4">
            <a:avLst>
              <a:gd name="adj1" fmla="val 25000"/>
              <a:gd name="adj2" fmla="val 120529"/>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4" name="Rectangle: Rounded Corners 203">
            <a:extLst>
              <a:ext uri="{FF2B5EF4-FFF2-40B4-BE49-F238E27FC236}">
                <a16:creationId xmlns:a16="http://schemas.microsoft.com/office/drawing/2014/main" id="{98B66FFF-081E-7B3A-51D1-999845C8406A}"/>
              </a:ext>
            </a:extLst>
          </p:cNvPr>
          <p:cNvSpPr/>
          <p:nvPr/>
        </p:nvSpPr>
        <p:spPr>
          <a:xfrm>
            <a:off x="11225904" y="5789474"/>
            <a:ext cx="845117" cy="410496"/>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CA" sz="1400"/>
              <a:t>Gate 4A</a:t>
            </a:r>
          </a:p>
          <a:p>
            <a:pPr algn="ctr"/>
            <a:r>
              <a:rPr lang="en-CA" sz="1400">
                <a:solidFill>
                  <a:srgbClr val="FFFF00"/>
                </a:solidFill>
              </a:rPr>
              <a:t>Apr 9</a:t>
            </a:r>
            <a:endParaRPr lang="en-CA" sz="1400"/>
          </a:p>
        </p:txBody>
      </p:sp>
      <p:cxnSp>
        <p:nvCxnSpPr>
          <p:cNvPr id="205" name="Connector: Elbow 204">
            <a:extLst>
              <a:ext uri="{FF2B5EF4-FFF2-40B4-BE49-F238E27FC236}">
                <a16:creationId xmlns:a16="http://schemas.microsoft.com/office/drawing/2014/main" id="{234A0E7D-BE79-FF46-C243-05991A7BEF2C}"/>
              </a:ext>
            </a:extLst>
          </p:cNvPr>
          <p:cNvCxnSpPr>
            <a:cxnSpLocks/>
            <a:stCxn id="53" idx="3"/>
            <a:endCxn id="204" idx="1"/>
          </p:cNvCxnSpPr>
          <p:nvPr/>
        </p:nvCxnSpPr>
        <p:spPr>
          <a:xfrm flipV="1">
            <a:off x="11060264" y="5994722"/>
            <a:ext cx="165640" cy="7951"/>
          </a:xfrm>
          <a:prstGeom prst="bentConnector3">
            <a:avLst>
              <a:gd name="adj1" fmla="val 50000"/>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1" name="Rectangle: Rounded Corners 210">
            <a:extLst>
              <a:ext uri="{FF2B5EF4-FFF2-40B4-BE49-F238E27FC236}">
                <a16:creationId xmlns:a16="http://schemas.microsoft.com/office/drawing/2014/main" id="{059B626E-FE74-62ED-5DD2-AC252630A89C}"/>
              </a:ext>
            </a:extLst>
          </p:cNvPr>
          <p:cNvSpPr/>
          <p:nvPr/>
        </p:nvSpPr>
        <p:spPr>
          <a:xfrm>
            <a:off x="10853530" y="6369134"/>
            <a:ext cx="1323932" cy="273872"/>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CA" sz="1400"/>
              <a:t>Commissioning</a:t>
            </a:r>
          </a:p>
        </p:txBody>
      </p:sp>
      <p:cxnSp>
        <p:nvCxnSpPr>
          <p:cNvPr id="212" name="Connector: Elbow 211">
            <a:extLst>
              <a:ext uri="{FF2B5EF4-FFF2-40B4-BE49-F238E27FC236}">
                <a16:creationId xmlns:a16="http://schemas.microsoft.com/office/drawing/2014/main" id="{23504780-25C4-EB63-6547-C73A326C013F}"/>
              </a:ext>
            </a:extLst>
          </p:cNvPr>
          <p:cNvCxnSpPr>
            <a:cxnSpLocks/>
            <a:stCxn id="204" idx="2"/>
            <a:endCxn id="211" idx="1"/>
          </p:cNvCxnSpPr>
          <p:nvPr/>
        </p:nvCxnSpPr>
        <p:spPr>
          <a:xfrm rot="5400000">
            <a:off x="11097947" y="5955554"/>
            <a:ext cx="306100" cy="794933"/>
          </a:xfrm>
          <a:prstGeom prst="bentConnector4">
            <a:avLst>
              <a:gd name="adj1" fmla="val 27632"/>
              <a:gd name="adj2" fmla="val 128757"/>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68" name="Title 1">
            <a:extLst>
              <a:ext uri="{FF2B5EF4-FFF2-40B4-BE49-F238E27FC236}">
                <a16:creationId xmlns:a16="http://schemas.microsoft.com/office/drawing/2014/main" id="{906DC3B1-2026-AF72-EEC5-E494E4833A16}"/>
              </a:ext>
            </a:extLst>
          </p:cNvPr>
          <p:cNvSpPr txBox="1">
            <a:spLocks/>
          </p:cNvSpPr>
          <p:nvPr/>
        </p:nvSpPr>
        <p:spPr>
          <a:xfrm>
            <a:off x="536594" y="351930"/>
            <a:ext cx="11135356" cy="350306"/>
          </a:xfrm>
          <a:prstGeom prst="rect">
            <a:avLst/>
          </a:prstGeom>
        </p:spPr>
        <p:txBody>
          <a:bodyPr lIns="91440" tIns="45720" rIns="91440" bIns="45720" anchor="t"/>
          <a:lstStyle>
            <a:lvl1pPr algn="r">
              <a:lnSpc>
                <a:spcPct val="90000"/>
              </a:lnSpc>
              <a:spcBef>
                <a:spcPts val="1000"/>
              </a:spcBef>
              <a:buNone/>
              <a:defRPr sz="2400" b="0">
                <a:solidFill>
                  <a:srgbClr val="00B0F0"/>
                </a:solidFill>
                <a:ea typeface="+mj-ea"/>
                <a:cs typeface="+mj-cs"/>
              </a:defRPr>
            </a:lvl1pPr>
          </a:lstStyle>
          <a:p>
            <a:r>
              <a:rPr lang="en-US"/>
              <a:t>Major Schedule Sequence to Gate-4A readiness </a:t>
            </a:r>
          </a:p>
        </p:txBody>
      </p:sp>
      <p:sp>
        <p:nvSpPr>
          <p:cNvPr id="394" name="TextBox 393">
            <a:extLst>
              <a:ext uri="{FF2B5EF4-FFF2-40B4-BE49-F238E27FC236}">
                <a16:creationId xmlns:a16="http://schemas.microsoft.com/office/drawing/2014/main" id="{11DF9976-58D7-9AC0-778A-E3C3F5BABC7D}"/>
              </a:ext>
            </a:extLst>
          </p:cNvPr>
          <p:cNvSpPr txBox="1"/>
          <p:nvPr/>
        </p:nvSpPr>
        <p:spPr>
          <a:xfrm>
            <a:off x="8579048" y="1219066"/>
            <a:ext cx="3456439" cy="95410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285750" indent="-285750">
              <a:buFont typeface="Arial" panose="020B0604020202020204" pitchFamily="34" charset="0"/>
              <a:buChar char="•"/>
            </a:pPr>
            <a:r>
              <a:rPr lang="en-CA" sz="1400"/>
              <a:t>This sequence repeats in each of the 8 beamline work zones we’ve designated</a:t>
            </a:r>
          </a:p>
          <a:p>
            <a:pPr marL="285750" indent="-285750">
              <a:buFont typeface="Arial" panose="020B0604020202020204" pitchFamily="34" charset="0"/>
              <a:buChar char="•"/>
            </a:pPr>
            <a:r>
              <a:rPr lang="en-CA" sz="1400"/>
              <a:t>Dates are for the last work zone to reach completion and subject to change!</a:t>
            </a:r>
          </a:p>
        </p:txBody>
      </p:sp>
      <p:sp>
        <p:nvSpPr>
          <p:cNvPr id="515" name="Rectangle: Rounded Corners 514">
            <a:extLst>
              <a:ext uri="{FF2B5EF4-FFF2-40B4-BE49-F238E27FC236}">
                <a16:creationId xmlns:a16="http://schemas.microsoft.com/office/drawing/2014/main" id="{6CA50A39-4AB1-7557-3027-5D6C34A47492}"/>
              </a:ext>
            </a:extLst>
          </p:cNvPr>
          <p:cNvSpPr/>
          <p:nvPr/>
        </p:nvSpPr>
        <p:spPr>
          <a:xfrm>
            <a:off x="4590717" y="2077000"/>
            <a:ext cx="3856178" cy="42121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a:t>Install MPS</a:t>
            </a:r>
          </a:p>
          <a:p>
            <a:pPr algn="ctr"/>
            <a:r>
              <a:rPr lang="en-CA" sz="1400">
                <a:solidFill>
                  <a:srgbClr val="FFFF00"/>
                </a:solidFill>
              </a:rPr>
              <a:t>Jan 15 </a:t>
            </a:r>
            <a:r>
              <a:rPr lang="en-CA" sz="1400"/>
              <a:t>[0%]</a:t>
            </a:r>
          </a:p>
        </p:txBody>
      </p:sp>
      <p:sp>
        <p:nvSpPr>
          <p:cNvPr id="516" name="Rectangle: Rounded Corners 515">
            <a:extLst>
              <a:ext uri="{FF2B5EF4-FFF2-40B4-BE49-F238E27FC236}">
                <a16:creationId xmlns:a16="http://schemas.microsoft.com/office/drawing/2014/main" id="{491D7E9D-B303-8D4B-F9D7-75E0B4395952}"/>
              </a:ext>
            </a:extLst>
          </p:cNvPr>
          <p:cNvSpPr/>
          <p:nvPr/>
        </p:nvSpPr>
        <p:spPr>
          <a:xfrm>
            <a:off x="7867884" y="3072352"/>
            <a:ext cx="3223023" cy="42121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1400"/>
              <a:t>Start Installing Safety Systems</a:t>
            </a:r>
          </a:p>
          <a:p>
            <a:pPr algn="ctr"/>
            <a:r>
              <a:rPr lang="en-CA" sz="1400">
                <a:solidFill>
                  <a:srgbClr val="FFFF00"/>
                </a:solidFill>
              </a:rPr>
              <a:t>Mar 31 </a:t>
            </a:r>
            <a:r>
              <a:rPr lang="en-CA" sz="1400"/>
              <a:t>[0%]</a:t>
            </a:r>
          </a:p>
        </p:txBody>
      </p:sp>
      <p:cxnSp>
        <p:nvCxnSpPr>
          <p:cNvPr id="517" name="Connector: Elbow 516">
            <a:extLst>
              <a:ext uri="{FF2B5EF4-FFF2-40B4-BE49-F238E27FC236}">
                <a16:creationId xmlns:a16="http://schemas.microsoft.com/office/drawing/2014/main" id="{3331026C-F6B4-2E08-542E-E90674FE9101}"/>
              </a:ext>
            </a:extLst>
          </p:cNvPr>
          <p:cNvCxnSpPr>
            <a:cxnSpLocks/>
            <a:stCxn id="516" idx="3"/>
            <a:endCxn id="204" idx="0"/>
          </p:cNvCxnSpPr>
          <p:nvPr/>
        </p:nvCxnSpPr>
        <p:spPr>
          <a:xfrm>
            <a:off x="11090907" y="3282960"/>
            <a:ext cx="557556" cy="2506514"/>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0" name="Connector: Elbow 519">
            <a:extLst>
              <a:ext uri="{FF2B5EF4-FFF2-40B4-BE49-F238E27FC236}">
                <a16:creationId xmlns:a16="http://schemas.microsoft.com/office/drawing/2014/main" id="{4B6006AF-F7E4-1653-D343-D454A3BCD658}"/>
              </a:ext>
            </a:extLst>
          </p:cNvPr>
          <p:cNvCxnSpPr>
            <a:cxnSpLocks/>
            <a:stCxn id="515" idx="3"/>
            <a:endCxn id="204" idx="0"/>
          </p:cNvCxnSpPr>
          <p:nvPr/>
        </p:nvCxnSpPr>
        <p:spPr>
          <a:xfrm>
            <a:off x="8446895" y="2287608"/>
            <a:ext cx="3201568" cy="350186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111598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42843-73FC-BC24-04F0-0112AD138B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CFA1A-85F0-5B0D-42BA-450239403D87}"/>
              </a:ext>
            </a:extLst>
          </p:cNvPr>
          <p:cNvSpPr>
            <a:spLocks noGrp="1"/>
          </p:cNvSpPr>
          <p:nvPr>
            <p:ph type="title"/>
          </p:nvPr>
        </p:nvSpPr>
        <p:spPr/>
        <p:txBody>
          <a:bodyPr lIns="91440" tIns="45720" rIns="91440" bIns="45720" anchor="t"/>
          <a:lstStyle/>
          <a:p>
            <a:r>
              <a:rPr lang="en-US">
                <a:ea typeface="Calibri"/>
                <a:cs typeface="Calibri"/>
              </a:rPr>
              <a:t>Remaining Designs for LS26</a:t>
            </a:r>
            <a:endParaRPr lang="en-US"/>
          </a:p>
        </p:txBody>
      </p:sp>
      <p:sp>
        <p:nvSpPr>
          <p:cNvPr id="3" name="Text Placeholder 2">
            <a:extLst>
              <a:ext uri="{FF2B5EF4-FFF2-40B4-BE49-F238E27FC236}">
                <a16:creationId xmlns:a16="http://schemas.microsoft.com/office/drawing/2014/main" id="{2C56A348-891D-94E1-7BC6-57F175819EF0}"/>
              </a:ext>
            </a:extLst>
          </p:cNvPr>
          <p:cNvSpPr>
            <a:spLocks noGrp="1"/>
          </p:cNvSpPr>
          <p:nvPr>
            <p:ph type="body" sz="quarter" idx="10"/>
          </p:nvPr>
        </p:nvSpPr>
        <p:spPr>
          <a:xfrm>
            <a:off x="597911" y="709612"/>
            <a:ext cx="11145476" cy="369332"/>
          </a:xfrm>
        </p:spPr>
        <p:txBody>
          <a:bodyPr wrap="square" lIns="91440" tIns="45720" rIns="91440" bIns="45720" anchor="t">
            <a:spAutoFit/>
          </a:bodyPr>
          <a:lstStyle/>
          <a:p>
            <a:r>
              <a:rPr lang="en-US">
                <a:latin typeface="Calibri"/>
                <a:ea typeface="Calibri"/>
                <a:cs typeface="Calibri"/>
              </a:rPr>
              <a:t>All critical components for installation have been released &amp; fabricated</a:t>
            </a:r>
          </a:p>
        </p:txBody>
      </p:sp>
      <p:graphicFrame>
        <p:nvGraphicFramePr>
          <p:cNvPr id="4" name="Table 3">
            <a:extLst>
              <a:ext uri="{FF2B5EF4-FFF2-40B4-BE49-F238E27FC236}">
                <a16:creationId xmlns:a16="http://schemas.microsoft.com/office/drawing/2014/main" id="{CD0F6D0A-135D-8166-909B-2AB47E1FB9F4}"/>
              </a:ext>
            </a:extLst>
          </p:cNvPr>
          <p:cNvGraphicFramePr>
            <a:graphicFrameLocks noGrp="1"/>
          </p:cNvGraphicFramePr>
          <p:nvPr>
            <p:extLst>
              <p:ext uri="{D42A27DB-BD31-4B8C-83A1-F6EECF244321}">
                <p14:modId xmlns:p14="http://schemas.microsoft.com/office/powerpoint/2010/main" val="3156480382"/>
              </p:ext>
            </p:extLst>
          </p:nvPr>
        </p:nvGraphicFramePr>
        <p:xfrm>
          <a:off x="764959" y="1144890"/>
          <a:ext cx="10662081" cy="5120640"/>
        </p:xfrm>
        <a:graphic>
          <a:graphicData uri="http://schemas.openxmlformats.org/drawingml/2006/table">
            <a:tbl>
              <a:tblPr firstRow="1" bandRow="1">
                <a:tableStyleId>{5C22544A-7EE6-4342-B048-85BDC9FD1C3A}</a:tableStyleId>
              </a:tblPr>
              <a:tblGrid>
                <a:gridCol w="3831542">
                  <a:extLst>
                    <a:ext uri="{9D8B030D-6E8A-4147-A177-3AD203B41FA5}">
                      <a16:colId xmlns:a16="http://schemas.microsoft.com/office/drawing/2014/main" val="2428953308"/>
                    </a:ext>
                  </a:extLst>
                </a:gridCol>
                <a:gridCol w="1716066">
                  <a:extLst>
                    <a:ext uri="{9D8B030D-6E8A-4147-A177-3AD203B41FA5}">
                      <a16:colId xmlns:a16="http://schemas.microsoft.com/office/drawing/2014/main" val="3963513557"/>
                    </a:ext>
                  </a:extLst>
                </a:gridCol>
                <a:gridCol w="1716066">
                  <a:extLst>
                    <a:ext uri="{9D8B030D-6E8A-4147-A177-3AD203B41FA5}">
                      <a16:colId xmlns:a16="http://schemas.microsoft.com/office/drawing/2014/main" val="814562690"/>
                    </a:ext>
                  </a:extLst>
                </a:gridCol>
                <a:gridCol w="3398407">
                  <a:extLst>
                    <a:ext uri="{9D8B030D-6E8A-4147-A177-3AD203B41FA5}">
                      <a16:colId xmlns:a16="http://schemas.microsoft.com/office/drawing/2014/main" val="3666236604"/>
                    </a:ext>
                  </a:extLst>
                </a:gridCol>
              </a:tblGrid>
              <a:tr h="370840">
                <a:tc>
                  <a:txBody>
                    <a:bodyPr/>
                    <a:lstStyle/>
                    <a:p>
                      <a:r>
                        <a:rPr lang="en-CA"/>
                        <a:t>Outstanding Designs</a:t>
                      </a:r>
                    </a:p>
                  </a:txBody>
                  <a:tcPr/>
                </a:tc>
                <a:tc>
                  <a:txBody>
                    <a:bodyPr/>
                    <a:lstStyle/>
                    <a:p>
                      <a:r>
                        <a:rPr lang="en-CA"/>
                        <a:t>Size of task</a:t>
                      </a:r>
                    </a:p>
                  </a:txBody>
                  <a:tcPr/>
                </a:tc>
                <a:tc>
                  <a:txBody>
                    <a:bodyPr/>
                    <a:lstStyle/>
                    <a:p>
                      <a:r>
                        <a:rPr lang="en-CA"/>
                        <a:t>Number of People Involved</a:t>
                      </a:r>
                    </a:p>
                  </a:txBody>
                  <a:tcPr/>
                </a:tc>
                <a:tc>
                  <a:txBody>
                    <a:bodyPr/>
                    <a:lstStyle/>
                    <a:p>
                      <a:r>
                        <a:rPr lang="en-CA"/>
                        <a:t>Status</a:t>
                      </a:r>
                    </a:p>
                  </a:txBody>
                  <a:tcPr/>
                </a:tc>
                <a:extLst>
                  <a:ext uri="{0D108BD9-81ED-4DB2-BD59-A6C34878D82A}">
                    <a16:rowId xmlns:a16="http://schemas.microsoft.com/office/drawing/2014/main" val="35558594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Magnet covers</a:t>
                      </a:r>
                    </a:p>
                    <a:p>
                      <a:endParaRPr lang="en-CA"/>
                    </a:p>
                  </a:txBody>
                  <a:tcPr/>
                </a:tc>
                <a:tc>
                  <a:txBody>
                    <a:bodyPr/>
                    <a:lstStyle/>
                    <a:p>
                      <a:r>
                        <a:rPr lang="en-CA"/>
                        <a:t>Small</a:t>
                      </a:r>
                    </a:p>
                  </a:txBody>
                  <a:tcPr/>
                </a:tc>
                <a:tc>
                  <a:txBody>
                    <a:bodyPr/>
                    <a:lstStyle/>
                    <a:p>
                      <a:r>
                        <a:rPr lang="en-CA"/>
                        <a:t>1</a:t>
                      </a:r>
                    </a:p>
                  </a:txBody>
                  <a:tcPr/>
                </a:tc>
                <a:tc>
                  <a:txBody>
                    <a:bodyPr/>
                    <a:lstStyle/>
                    <a:p>
                      <a:r>
                        <a:rPr lang="en-US">
                          <a:latin typeface="+mn-lt"/>
                          <a:ea typeface="Calibri"/>
                          <a:cs typeface="Calibri"/>
                        </a:rPr>
                        <a:t>Detailed &amp; to be released by ECO ~1 week</a:t>
                      </a:r>
                      <a:endParaRPr lang="en-CA"/>
                    </a:p>
                  </a:txBody>
                  <a:tcPr/>
                </a:tc>
                <a:extLst>
                  <a:ext uri="{0D108BD9-81ED-4DB2-BD59-A6C34878D82A}">
                    <a16:rowId xmlns:a16="http://schemas.microsoft.com/office/drawing/2014/main" val="25782654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Concrete shield plugs</a:t>
                      </a:r>
                    </a:p>
                    <a:p>
                      <a:endParaRPr lang="en-CA"/>
                    </a:p>
                  </a:txBody>
                  <a:tcPr/>
                </a:tc>
                <a:tc>
                  <a:txBody>
                    <a:bodyPr/>
                    <a:lstStyle/>
                    <a:p>
                      <a:r>
                        <a:rPr lang="en-CA"/>
                        <a:t>Small</a:t>
                      </a:r>
                    </a:p>
                  </a:txBody>
                  <a:tcPr/>
                </a:tc>
                <a:tc>
                  <a:txBody>
                    <a:bodyPr/>
                    <a:lstStyle/>
                    <a:p>
                      <a:r>
                        <a:rPr lang="en-CA"/>
                        <a:t>1</a:t>
                      </a:r>
                    </a:p>
                  </a:txBody>
                  <a:tcPr/>
                </a:tc>
                <a:tc>
                  <a:txBody>
                    <a:bodyPr/>
                    <a:lstStyle/>
                    <a:p>
                      <a:r>
                        <a:rPr lang="en-US">
                          <a:latin typeface="+mn-lt"/>
                          <a:ea typeface="Calibri"/>
                          <a:cs typeface="Calibri"/>
                        </a:rPr>
                        <a:t>Detailed &amp; to be released by ECO ~1 week</a:t>
                      </a:r>
                      <a:endParaRPr lang="en-CA"/>
                    </a:p>
                  </a:txBody>
                  <a:tcPr/>
                </a:tc>
                <a:extLst>
                  <a:ext uri="{0D108BD9-81ED-4DB2-BD59-A6C34878D82A}">
                    <a16:rowId xmlns:a16="http://schemas.microsoft.com/office/drawing/2014/main" val="20288942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MPS system mounting</a:t>
                      </a:r>
                    </a:p>
                    <a:p>
                      <a:endParaRPr lang="en-CA"/>
                    </a:p>
                  </a:txBody>
                  <a:tcPr/>
                </a:tc>
                <a:tc>
                  <a:txBody>
                    <a:bodyPr/>
                    <a:lstStyle/>
                    <a:p>
                      <a:r>
                        <a:rPr lang="en-CA"/>
                        <a:t>Medium</a:t>
                      </a:r>
                    </a:p>
                  </a:txBody>
                  <a:tcPr/>
                </a:tc>
                <a:tc>
                  <a:txBody>
                    <a:bodyPr/>
                    <a:lstStyle/>
                    <a:p>
                      <a:r>
                        <a:rPr lang="en-CA"/>
                        <a:t>3</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Developing simple concept which can be installed at later date</a:t>
                      </a:r>
                    </a:p>
                  </a:txBody>
                  <a:tcPr/>
                </a:tc>
                <a:extLst>
                  <a:ext uri="{0D108BD9-81ED-4DB2-BD59-A6C34878D82A}">
                    <a16:rowId xmlns:a16="http://schemas.microsoft.com/office/drawing/2014/main" val="42859317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Seismic restraints for steel blocks</a:t>
                      </a:r>
                    </a:p>
                    <a:p>
                      <a:endParaRPr lang="en-CA"/>
                    </a:p>
                  </a:txBody>
                  <a:tcPr/>
                </a:tc>
                <a:tc>
                  <a:txBody>
                    <a:bodyPr/>
                    <a:lstStyle/>
                    <a:p>
                      <a:r>
                        <a:rPr lang="en-CA"/>
                        <a:t>Small</a:t>
                      </a:r>
                    </a:p>
                  </a:txBody>
                  <a:tcPr/>
                </a:tc>
                <a:tc>
                  <a:txBody>
                    <a:bodyPr/>
                    <a:lstStyle/>
                    <a:p>
                      <a:r>
                        <a:rPr lang="en-CA"/>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Waiting for structural engineering drawings</a:t>
                      </a:r>
                      <a:endParaRPr lang="en-CA"/>
                    </a:p>
                  </a:txBody>
                  <a:tcPr/>
                </a:tc>
                <a:extLst>
                  <a:ext uri="{0D108BD9-81ED-4DB2-BD59-A6C34878D82A}">
                    <a16:rowId xmlns:a16="http://schemas.microsoft.com/office/drawing/2014/main" val="389267186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Redesign of stands for ease of Exclusion Area lock up procedures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Small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mn-lt"/>
                          <a:ea typeface="Calibri"/>
                          <a:cs typeface="Calibri"/>
                        </a:rPr>
                        <a:t>1</a:t>
                      </a:r>
                    </a:p>
                  </a:txBody>
                  <a:tcPr/>
                </a:tc>
                <a:tc>
                  <a:txBody>
                    <a:bodyPr/>
                    <a:lstStyle/>
                    <a:p>
                      <a:r>
                        <a:rPr lang="en-CA"/>
                        <a:t>Needs follow-up consult with operators for concepts</a:t>
                      </a:r>
                    </a:p>
                  </a:txBody>
                  <a:tcPr/>
                </a:tc>
                <a:extLst>
                  <a:ext uri="{0D108BD9-81ED-4DB2-BD59-A6C34878D82A}">
                    <a16:rowId xmlns:a16="http://schemas.microsoft.com/office/drawing/2014/main" val="422771833"/>
                  </a:ext>
                </a:extLst>
              </a:tr>
              <a:tr h="370840">
                <a:tc>
                  <a:txBody>
                    <a:bodyPr/>
                    <a:lstStyle/>
                    <a:p>
                      <a:r>
                        <a:rPr lang="en-CA"/>
                        <a:t>Conduit routing for Safety Systems</a:t>
                      </a:r>
                    </a:p>
                  </a:txBody>
                  <a:tcPr/>
                </a:tc>
                <a:tc>
                  <a:txBody>
                    <a:bodyPr/>
                    <a:lstStyle/>
                    <a:p>
                      <a:r>
                        <a:rPr lang="en-CA"/>
                        <a:t>Medium</a:t>
                      </a:r>
                    </a:p>
                  </a:txBody>
                  <a:tcPr/>
                </a:tc>
                <a:tc>
                  <a:txBody>
                    <a:bodyPr/>
                    <a:lstStyle/>
                    <a:p>
                      <a:r>
                        <a:rPr lang="en-CA"/>
                        <a:t>2</a:t>
                      </a:r>
                    </a:p>
                  </a:txBody>
                  <a:tcPr/>
                </a:tc>
                <a:tc>
                  <a:txBody>
                    <a:bodyPr/>
                    <a:lstStyle/>
                    <a:p>
                      <a:r>
                        <a:rPr lang="en-CA"/>
                        <a:t>Waiting for Electrical Services drawings.</a:t>
                      </a:r>
                    </a:p>
                  </a:txBody>
                  <a:tcPr/>
                </a:tc>
                <a:extLst>
                  <a:ext uri="{0D108BD9-81ED-4DB2-BD59-A6C34878D82A}">
                    <a16:rowId xmlns:a16="http://schemas.microsoft.com/office/drawing/2014/main" val="3618388852"/>
                  </a:ext>
                </a:extLst>
              </a:tr>
              <a:tr h="370840">
                <a:tc>
                  <a:txBody>
                    <a:bodyPr/>
                    <a:lstStyle/>
                    <a:p>
                      <a:r>
                        <a:rPr lang="en-CA"/>
                        <a:t>Cable tray redesign in Cyclotron Vault</a:t>
                      </a:r>
                    </a:p>
                  </a:txBody>
                  <a:tcPr/>
                </a:tc>
                <a:tc>
                  <a:txBody>
                    <a:bodyPr/>
                    <a:lstStyle/>
                    <a:p>
                      <a:r>
                        <a:rPr lang="en-CA"/>
                        <a:t>Small</a:t>
                      </a:r>
                    </a:p>
                  </a:txBody>
                  <a:tcPr/>
                </a:tc>
                <a:tc>
                  <a:txBody>
                    <a:bodyPr/>
                    <a:lstStyle/>
                    <a:p>
                      <a:r>
                        <a:rPr lang="en-CA"/>
                        <a:t>1</a:t>
                      </a:r>
                    </a:p>
                  </a:txBody>
                  <a:tcPr/>
                </a:tc>
                <a:tc>
                  <a:txBody>
                    <a:bodyPr/>
                    <a:lstStyle/>
                    <a:p>
                      <a:r>
                        <a:rPr lang="en-CA"/>
                        <a:t>Project team needs to write instructions for electrical Services</a:t>
                      </a:r>
                    </a:p>
                  </a:txBody>
                  <a:tcPr/>
                </a:tc>
                <a:extLst>
                  <a:ext uri="{0D108BD9-81ED-4DB2-BD59-A6C34878D82A}">
                    <a16:rowId xmlns:a16="http://schemas.microsoft.com/office/drawing/2014/main" val="3049984936"/>
                  </a:ext>
                </a:extLst>
              </a:tr>
            </a:tbl>
          </a:graphicData>
        </a:graphic>
      </p:graphicFrame>
    </p:spTree>
    <p:extLst>
      <p:ext uri="{BB962C8B-B14F-4D97-AF65-F5344CB8AC3E}">
        <p14:creationId xmlns:p14="http://schemas.microsoft.com/office/powerpoint/2010/main" val="968888093"/>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AD3D1E-5BB6-EC9C-FBF3-0F71928006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0F14DD-92F6-DAD5-BA99-A0F7CB76F3F2}"/>
              </a:ext>
            </a:extLst>
          </p:cNvPr>
          <p:cNvSpPr>
            <a:spLocks noGrp="1"/>
          </p:cNvSpPr>
          <p:nvPr>
            <p:ph type="title"/>
          </p:nvPr>
        </p:nvSpPr>
        <p:spPr/>
        <p:txBody>
          <a:bodyPr lIns="91440" tIns="45720" rIns="91440" bIns="45720" anchor="t"/>
          <a:lstStyle/>
          <a:p>
            <a:r>
              <a:rPr lang="en-US">
                <a:ea typeface="Calibri"/>
                <a:cs typeface="Calibri"/>
              </a:rPr>
              <a:t>Gate 3 Affirmation</a:t>
            </a:r>
            <a:endParaRPr lang="en-US"/>
          </a:p>
        </p:txBody>
      </p:sp>
      <p:sp>
        <p:nvSpPr>
          <p:cNvPr id="3" name="Text Placeholder 2">
            <a:extLst>
              <a:ext uri="{FF2B5EF4-FFF2-40B4-BE49-F238E27FC236}">
                <a16:creationId xmlns:a16="http://schemas.microsoft.com/office/drawing/2014/main" id="{A4347C0E-A813-FE17-125A-BF6E19EB91CB}"/>
              </a:ext>
            </a:extLst>
          </p:cNvPr>
          <p:cNvSpPr>
            <a:spLocks noGrp="1"/>
          </p:cNvSpPr>
          <p:nvPr>
            <p:ph type="body" sz="quarter" idx="10"/>
          </p:nvPr>
        </p:nvSpPr>
        <p:spPr>
          <a:xfrm>
            <a:off x="526473" y="1066800"/>
            <a:ext cx="11145476" cy="646331"/>
          </a:xfrm>
        </p:spPr>
        <p:txBody>
          <a:bodyPr wrap="square" lIns="91440" tIns="45720" rIns="91440" bIns="45720" anchor="t">
            <a:spAutoFit/>
          </a:bodyPr>
          <a:lstStyle/>
          <a:p>
            <a:r>
              <a:rPr lang="en-US">
                <a:highlight>
                  <a:srgbClr val="FFFF00"/>
                </a:highlight>
              </a:rPr>
              <a:t>Show how ready the project is to fulfill the gate review requirements. For some WBS this might include gate 2 or be a gate 3 re-affirmation.</a:t>
            </a:r>
            <a:endParaRPr lang="en-US">
              <a:solidFill>
                <a:srgbClr val="FF0000"/>
              </a:solidFill>
              <a:highlight>
                <a:srgbClr val="FFFF00"/>
              </a:highlight>
              <a:ea typeface="Calibri"/>
              <a:cs typeface="Calibri"/>
            </a:endParaRPr>
          </a:p>
        </p:txBody>
      </p:sp>
      <p:graphicFrame>
        <p:nvGraphicFramePr>
          <p:cNvPr id="4" name="Table 3">
            <a:extLst>
              <a:ext uri="{FF2B5EF4-FFF2-40B4-BE49-F238E27FC236}">
                <a16:creationId xmlns:a16="http://schemas.microsoft.com/office/drawing/2014/main" id="{79E56A9A-298C-54DB-062F-257FF22B7545}"/>
              </a:ext>
            </a:extLst>
          </p:cNvPr>
          <p:cNvGraphicFramePr>
            <a:graphicFrameLocks noGrp="1"/>
          </p:cNvGraphicFramePr>
          <p:nvPr>
            <p:extLst>
              <p:ext uri="{D42A27DB-BD31-4B8C-83A1-F6EECF244321}">
                <p14:modId xmlns:p14="http://schemas.microsoft.com/office/powerpoint/2010/main" val="4056557772"/>
              </p:ext>
            </p:extLst>
          </p:nvPr>
        </p:nvGraphicFramePr>
        <p:xfrm>
          <a:off x="520051" y="677248"/>
          <a:ext cx="11052190" cy="5486159"/>
        </p:xfrm>
        <a:graphic>
          <a:graphicData uri="http://schemas.openxmlformats.org/drawingml/2006/table">
            <a:tbl>
              <a:tblPr firstRow="1" bandRow="1">
                <a:tableStyleId>{5C22544A-7EE6-4342-B048-85BDC9FD1C3A}</a:tableStyleId>
              </a:tblPr>
              <a:tblGrid>
                <a:gridCol w="6518312">
                  <a:extLst>
                    <a:ext uri="{9D8B030D-6E8A-4147-A177-3AD203B41FA5}">
                      <a16:colId xmlns:a16="http://schemas.microsoft.com/office/drawing/2014/main" val="3320556555"/>
                    </a:ext>
                  </a:extLst>
                </a:gridCol>
                <a:gridCol w="1698771">
                  <a:extLst>
                    <a:ext uri="{9D8B030D-6E8A-4147-A177-3AD203B41FA5}">
                      <a16:colId xmlns:a16="http://schemas.microsoft.com/office/drawing/2014/main" val="1190209073"/>
                    </a:ext>
                  </a:extLst>
                </a:gridCol>
                <a:gridCol w="2835107">
                  <a:extLst>
                    <a:ext uri="{9D8B030D-6E8A-4147-A177-3AD203B41FA5}">
                      <a16:colId xmlns:a16="http://schemas.microsoft.com/office/drawing/2014/main" val="623806358"/>
                    </a:ext>
                  </a:extLst>
                </a:gridCol>
              </a:tblGrid>
              <a:tr h="467360">
                <a:tc>
                  <a:txBody>
                    <a:bodyPr/>
                    <a:lstStyle/>
                    <a:p>
                      <a:r>
                        <a:rPr lang="en-CA" sz="1600"/>
                        <a:t>Task</a:t>
                      </a:r>
                    </a:p>
                  </a:txBody>
                  <a:tcPr/>
                </a:tc>
                <a:tc>
                  <a:txBody>
                    <a:bodyPr/>
                    <a:lstStyle/>
                    <a:p>
                      <a:r>
                        <a:rPr lang="en-CA" sz="1600"/>
                        <a:t>Current Status (Yes/No/Partial%)</a:t>
                      </a:r>
                    </a:p>
                  </a:txBody>
                  <a:tcPr/>
                </a:tc>
                <a:tc>
                  <a:txBody>
                    <a:bodyPr/>
                    <a:lstStyle/>
                    <a:p>
                      <a:r>
                        <a:rPr lang="en-CA" sz="1600"/>
                        <a:t>Comment</a:t>
                      </a:r>
                    </a:p>
                  </a:txBody>
                  <a:tcPr/>
                </a:tc>
                <a:extLst>
                  <a:ext uri="{0D108BD9-81ED-4DB2-BD59-A6C34878D82A}">
                    <a16:rowId xmlns:a16="http://schemas.microsoft.com/office/drawing/2014/main" val="261242331"/>
                  </a:ext>
                </a:extLst>
              </a:tr>
              <a:tr h="328817">
                <a:tc>
                  <a:txBody>
                    <a:bodyPr/>
                    <a:lstStyle/>
                    <a:p>
                      <a:r>
                        <a:rPr lang="en-CA" sz="1400">
                          <a:latin typeface="+mn-lt"/>
                        </a:rPr>
                        <a:t>All released documents up-to-date?</a:t>
                      </a:r>
                    </a:p>
                  </a:txBody>
                  <a:tcPr/>
                </a:tc>
                <a:tc>
                  <a:txBody>
                    <a:bodyPr/>
                    <a:lstStyle/>
                    <a:p>
                      <a:r>
                        <a:rPr lang="en-CA" sz="1400">
                          <a:highlight>
                            <a:srgbClr val="00FF00"/>
                          </a:highlight>
                          <a:latin typeface="+mn-lt"/>
                        </a:rPr>
                        <a:t>100%</a:t>
                      </a:r>
                    </a:p>
                  </a:txBody>
                  <a:tcPr/>
                </a:tc>
                <a:tc>
                  <a:txBody>
                    <a:bodyPr/>
                    <a:lstStyle/>
                    <a:p>
                      <a:endParaRPr lang="en-CA" sz="1100">
                        <a:latin typeface="+mn-lt"/>
                      </a:endParaRPr>
                    </a:p>
                  </a:txBody>
                  <a:tcPr/>
                </a:tc>
                <a:extLst>
                  <a:ext uri="{0D108BD9-81ED-4DB2-BD59-A6C34878D82A}">
                    <a16:rowId xmlns:a16="http://schemas.microsoft.com/office/drawing/2014/main" val="1238590167"/>
                  </a:ext>
                </a:extLst>
              </a:tr>
              <a:tr h="560944">
                <a:tc>
                  <a:txBody>
                    <a:bodyPr/>
                    <a:lstStyle/>
                    <a:p>
                      <a:r>
                        <a:rPr lang="en-CA" sz="1400">
                          <a:latin typeface="+mn-lt"/>
                        </a:rPr>
                        <a:t>Commissioning plan </a:t>
                      </a:r>
                      <a:r>
                        <a:rPr lang="en-CA" sz="1400">
                          <a:highlight>
                            <a:srgbClr val="FFFF00"/>
                          </a:highlight>
                          <a:latin typeface="+mn-lt"/>
                        </a:rPr>
                        <a:t>drafted</a:t>
                      </a:r>
                      <a:r>
                        <a:rPr lang="en-CA" sz="1400">
                          <a:latin typeface="+mn-lt"/>
                        </a:rPr>
                        <a:t>?</a:t>
                      </a:r>
                    </a:p>
                    <a:p>
                      <a:r>
                        <a:rPr lang="en-US" sz="1200" i="1" kern="1200">
                          <a:solidFill>
                            <a:schemeClr val="dk1"/>
                          </a:solidFill>
                          <a:latin typeface="+mn-lt"/>
                          <a:ea typeface="+mn-ea"/>
                          <a:cs typeface="+mn-cs"/>
                        </a:rPr>
                        <a:t>Note: Different types of projects have different criteria and terminology for ‘commissioning’ </a:t>
                      </a:r>
                      <a:endParaRPr lang="en-CA" sz="1200" i="1" kern="1200">
                        <a:solidFill>
                          <a:schemeClr val="dk1"/>
                        </a:solidFill>
                        <a:latin typeface="+mn-lt"/>
                        <a:ea typeface="+mn-ea"/>
                        <a:cs typeface="+mn-cs"/>
                      </a:endParaRPr>
                    </a:p>
                  </a:txBody>
                  <a:tcPr/>
                </a:tc>
                <a:tc>
                  <a:txBody>
                    <a:bodyPr/>
                    <a:lstStyle/>
                    <a:p>
                      <a:r>
                        <a:rPr lang="en-CA" sz="1400">
                          <a:solidFill>
                            <a:schemeClr val="tx1"/>
                          </a:solidFill>
                          <a:highlight>
                            <a:srgbClr val="00FFFF"/>
                          </a:highlight>
                          <a:latin typeface="+mn-lt"/>
                        </a:rPr>
                        <a:t>50%</a:t>
                      </a:r>
                    </a:p>
                  </a:txBody>
                  <a:tcPr/>
                </a:tc>
                <a:tc>
                  <a:txBody>
                    <a:bodyPr/>
                    <a:lstStyle/>
                    <a:p>
                      <a:pPr marL="0" indent="0" algn="l" fontAlgn="base">
                        <a:buNone/>
                      </a:pPr>
                      <a:r>
                        <a:rPr lang="en-CA" sz="1100" b="0" i="0">
                          <a:solidFill>
                            <a:srgbClr val="000000"/>
                          </a:solidFill>
                          <a:effectLst/>
                        </a:rPr>
                        <a:t>EHBT and BL4N currently being drafted and to be circulated for review in a week</a:t>
                      </a:r>
                    </a:p>
                  </a:txBody>
                  <a:tcPr/>
                </a:tc>
                <a:extLst>
                  <a:ext uri="{0D108BD9-81ED-4DB2-BD59-A6C34878D82A}">
                    <a16:rowId xmlns:a16="http://schemas.microsoft.com/office/drawing/2014/main" val="222190533"/>
                  </a:ext>
                </a:extLst>
              </a:tr>
              <a:tr h="34692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latin typeface="+mn-lt"/>
                        </a:rPr>
                        <a:t>Drawings, diagrams or schematics released by ECO?</a:t>
                      </a:r>
                      <a:endParaRPr lang="en-CA" sz="1400">
                        <a:effectLst/>
                        <a:latin typeface="+mn-lt"/>
                        <a:ea typeface="Times New Roman" panose="02020603050405020304" pitchFamily="18" charset="0"/>
                      </a:endParaRPr>
                    </a:p>
                  </a:txBody>
                  <a:tcPr/>
                </a:tc>
                <a:tc>
                  <a:txBody>
                    <a:bodyPr/>
                    <a:lstStyle/>
                    <a:p>
                      <a:r>
                        <a:rPr lang="en-CA" sz="1400">
                          <a:highlight>
                            <a:srgbClr val="00FFFF"/>
                          </a:highlight>
                          <a:latin typeface="+mn-lt"/>
                        </a:rPr>
                        <a:t>99%</a:t>
                      </a:r>
                    </a:p>
                  </a:txBody>
                  <a:tcPr/>
                </a:tc>
                <a:tc>
                  <a:txBody>
                    <a:bodyPr/>
                    <a:lstStyle/>
                    <a:p>
                      <a:r>
                        <a:rPr lang="en-CA" sz="1100">
                          <a:latin typeface="+mn-lt"/>
                        </a:rPr>
                        <a:t>Overall design is complete.  A few designs have been added</a:t>
                      </a:r>
                    </a:p>
                  </a:txBody>
                  <a:tcPr/>
                </a:tc>
                <a:extLst>
                  <a:ext uri="{0D108BD9-81ED-4DB2-BD59-A6C34878D82A}">
                    <a16:rowId xmlns:a16="http://schemas.microsoft.com/office/drawing/2014/main" val="2557811378"/>
                  </a:ext>
                </a:extLst>
              </a:tr>
              <a:tr h="35457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latin typeface="+mn-lt"/>
                        </a:rPr>
                        <a:t>All Requirements Specification documents released to </a:t>
                      </a:r>
                      <a:r>
                        <a:rPr lang="en-US" sz="1400" err="1">
                          <a:effectLst/>
                          <a:latin typeface="+mn-lt"/>
                        </a:rPr>
                        <a:t>Docushare</a:t>
                      </a:r>
                      <a:r>
                        <a:rPr lang="en-US" sz="1400">
                          <a:effectLst/>
                          <a:latin typeface="+mn-lt"/>
                        </a:rPr>
                        <a:t>?</a:t>
                      </a:r>
                      <a:endParaRPr lang="en-CA" sz="1400">
                        <a:effectLst/>
                        <a:latin typeface="+mn-lt"/>
                        <a:ea typeface="Times New Roman" panose="02020603050405020304" pitchFamily="18" charset="0"/>
                      </a:endParaRPr>
                    </a:p>
                  </a:txBody>
                  <a:tcPr/>
                </a:tc>
                <a:tc>
                  <a:txBody>
                    <a:bodyPr/>
                    <a:lstStyle/>
                    <a:p>
                      <a:r>
                        <a:rPr lang="en-CA" sz="1400">
                          <a:highlight>
                            <a:srgbClr val="00FF00"/>
                          </a:highlight>
                          <a:latin typeface="+mn-lt"/>
                        </a:rPr>
                        <a:t>100%</a:t>
                      </a:r>
                    </a:p>
                  </a:txBody>
                  <a:tcPr/>
                </a:tc>
                <a:tc>
                  <a:txBody>
                    <a:bodyPr/>
                    <a:lstStyle/>
                    <a:p>
                      <a:endParaRPr lang="en-CA" sz="1100">
                        <a:latin typeface="+mn-lt"/>
                      </a:endParaRPr>
                    </a:p>
                  </a:txBody>
                  <a:tcPr/>
                </a:tc>
                <a:extLst>
                  <a:ext uri="{0D108BD9-81ED-4DB2-BD59-A6C34878D82A}">
                    <a16:rowId xmlns:a16="http://schemas.microsoft.com/office/drawing/2014/main" val="3070879705"/>
                  </a:ext>
                </a:extLst>
              </a:tr>
              <a:tr h="3622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latin typeface="+mn-lt"/>
                        </a:rPr>
                        <a:t>Schedule critical path understood?</a:t>
                      </a:r>
                      <a:endParaRPr lang="en-CA" sz="1400">
                        <a:effectLst/>
                        <a:latin typeface="+mn-lt"/>
                        <a:ea typeface="Times New Roman" panose="02020603050405020304" pitchFamily="18" charset="0"/>
                      </a:endParaRPr>
                    </a:p>
                  </a:txBody>
                  <a:tcPr/>
                </a:tc>
                <a:tc>
                  <a:txBody>
                    <a:bodyPr/>
                    <a:lstStyle/>
                    <a:p>
                      <a:r>
                        <a:rPr lang="en-CA" sz="1400">
                          <a:solidFill>
                            <a:schemeClr val="tx1"/>
                          </a:solidFill>
                          <a:highlight>
                            <a:srgbClr val="00FF00"/>
                          </a:highlight>
                          <a:latin typeface="+mn-lt"/>
                        </a:rPr>
                        <a:t>Yes</a:t>
                      </a:r>
                    </a:p>
                  </a:txBody>
                  <a:tcPr/>
                </a:tc>
                <a:tc>
                  <a:txBody>
                    <a:bodyPr/>
                    <a:lstStyle/>
                    <a:p>
                      <a:endParaRPr lang="en-CA" sz="1100">
                        <a:latin typeface="+mn-lt"/>
                      </a:endParaRPr>
                    </a:p>
                  </a:txBody>
                  <a:tcPr/>
                </a:tc>
                <a:extLst>
                  <a:ext uri="{0D108BD9-81ED-4DB2-BD59-A6C34878D82A}">
                    <a16:rowId xmlns:a16="http://schemas.microsoft.com/office/drawing/2014/main" val="64122323"/>
                  </a:ext>
                </a:extLst>
              </a:tr>
              <a:tr h="3494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latin typeface="+mn-lt"/>
                        </a:rPr>
                        <a:t>Budget by fiscal year is updated and remaining funds enough to cover projected costs?</a:t>
                      </a:r>
                      <a:endParaRPr lang="en-CA" sz="1400">
                        <a:effectLst/>
                        <a:latin typeface="+mn-lt"/>
                        <a:ea typeface="Times New Roman" panose="02020603050405020304" pitchFamily="18" charset="0"/>
                      </a:endParaRPr>
                    </a:p>
                  </a:txBody>
                  <a:tcPr/>
                </a:tc>
                <a:tc>
                  <a:txBody>
                    <a:bodyPr/>
                    <a:lstStyle/>
                    <a:p>
                      <a:r>
                        <a:rPr lang="en-CA" sz="1400">
                          <a:highlight>
                            <a:srgbClr val="00FFFF"/>
                          </a:highlight>
                          <a:latin typeface="+mn-lt"/>
                        </a:rPr>
                        <a:t>Insufficient</a:t>
                      </a:r>
                    </a:p>
                  </a:txBody>
                  <a:tcPr/>
                </a:tc>
                <a:tc>
                  <a:txBody>
                    <a:bodyPr/>
                    <a:lstStyle/>
                    <a:p>
                      <a:r>
                        <a:rPr lang="en-CA" sz="1100">
                          <a:latin typeface="+mn-lt"/>
                        </a:rPr>
                        <a:t>Request made for ~$200k last week</a:t>
                      </a:r>
                    </a:p>
                  </a:txBody>
                  <a:tcPr/>
                </a:tc>
                <a:extLst>
                  <a:ext uri="{0D108BD9-81ED-4DB2-BD59-A6C34878D82A}">
                    <a16:rowId xmlns:a16="http://schemas.microsoft.com/office/drawing/2014/main" val="1768172369"/>
                  </a:ext>
                </a:extLst>
              </a:tr>
              <a:tr h="7624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rPr>
                        <a:t>Have you sent to the Procurement Department a list of all major items </a:t>
                      </a:r>
                      <a:r>
                        <a:rPr lang="en-US" sz="1400">
                          <a:effectLst/>
                          <a:highlight>
                            <a:srgbClr val="FFFF00"/>
                          </a:highlight>
                        </a:rPr>
                        <a:t>(&gt;$75k) </a:t>
                      </a:r>
                      <a:r>
                        <a:rPr lang="en-US" sz="1400">
                          <a:effectLst/>
                        </a:rPr>
                        <a:t>to be purchased, with a timeframe, and agree with them on a procurement strategy for each? </a:t>
                      </a:r>
                      <a:endParaRPr lang="en-CA" sz="1400">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CA" sz="1200" i="1">
                          <a:effectLst/>
                          <a:latin typeface="+mn-lt"/>
                          <a:ea typeface="Times New Roman" panose="02020603050405020304" pitchFamily="18" charset="0"/>
                        </a:rPr>
                        <a:t>Note: </a:t>
                      </a:r>
                      <a:r>
                        <a:rPr lang="en-CA" sz="1200" i="1" kern="1200">
                          <a:solidFill>
                            <a:schemeClr val="dk1"/>
                          </a:solidFill>
                          <a:effectLst/>
                          <a:latin typeface="+mn-lt"/>
                          <a:ea typeface="Times New Roman" panose="02020603050405020304" pitchFamily="18" charset="0"/>
                          <a:cs typeface="+mn-cs"/>
                        </a:rPr>
                        <a:t>List major in next 6 months</a:t>
                      </a:r>
                    </a:p>
                  </a:txBody>
                  <a:tcPr/>
                </a:tc>
                <a:tc>
                  <a:txBody>
                    <a:bodyPr/>
                    <a:lstStyle/>
                    <a:p>
                      <a:r>
                        <a:rPr lang="en-CA" sz="1400">
                          <a:highlight>
                            <a:srgbClr val="00FF00"/>
                          </a:highlight>
                          <a:latin typeface="+mn-lt"/>
                        </a:rPr>
                        <a:t>Yes</a:t>
                      </a:r>
                    </a:p>
                  </a:txBody>
                  <a:tcPr/>
                </a:tc>
                <a:tc>
                  <a:txBody>
                    <a:bodyPr/>
                    <a:lstStyle/>
                    <a:p>
                      <a:r>
                        <a:rPr lang="en-CA" sz="1100">
                          <a:latin typeface="+mn-lt"/>
                        </a:rPr>
                        <a:t>All major purchases complete</a:t>
                      </a:r>
                    </a:p>
                  </a:txBody>
                  <a:tcPr/>
                </a:tc>
                <a:extLst>
                  <a:ext uri="{0D108BD9-81ED-4DB2-BD59-A6C34878D82A}">
                    <a16:rowId xmlns:a16="http://schemas.microsoft.com/office/drawing/2014/main" val="3274040554"/>
                  </a:ext>
                </a:extLst>
              </a:tr>
              <a:tr h="3321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Top risks identified, with credible mitigation actions?</a:t>
                      </a:r>
                      <a:endParaRPr lang="en-CA" sz="1400" kern="1200">
                        <a:solidFill>
                          <a:schemeClr val="dk1"/>
                        </a:solidFill>
                        <a:effectLst/>
                        <a:latin typeface="+mn-lt"/>
                        <a:ea typeface="+mn-ea"/>
                        <a:cs typeface="+mn-cs"/>
                      </a:endParaRPr>
                    </a:p>
                  </a:txBody>
                  <a:tcPr/>
                </a:tc>
                <a:tc>
                  <a:txBody>
                    <a:bodyPr/>
                    <a:lstStyle/>
                    <a:p>
                      <a:r>
                        <a:rPr lang="en-CA" sz="1400">
                          <a:highlight>
                            <a:srgbClr val="00FF00"/>
                          </a:highlight>
                          <a:latin typeface="+mn-lt"/>
                        </a:rPr>
                        <a:t>Yes</a:t>
                      </a:r>
                    </a:p>
                  </a:txBody>
                  <a:tcPr/>
                </a:tc>
                <a:tc>
                  <a:txBody>
                    <a:bodyPr/>
                    <a:lstStyle/>
                    <a:p>
                      <a:r>
                        <a:rPr lang="en-CA" sz="1100">
                          <a:latin typeface="+mn-lt"/>
                        </a:rPr>
                        <a:t>Mentioned in earlier slide</a:t>
                      </a:r>
                    </a:p>
                  </a:txBody>
                  <a:tcPr/>
                </a:tc>
                <a:extLst>
                  <a:ext uri="{0D108BD9-81ED-4DB2-BD59-A6C34878D82A}">
                    <a16:rowId xmlns:a16="http://schemas.microsoft.com/office/drawing/2014/main" val="1481222353"/>
                  </a:ext>
                </a:extLst>
              </a:tr>
              <a:tr h="3635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a:solidFill>
                            <a:schemeClr val="dk1"/>
                          </a:solidFill>
                          <a:effectLst/>
                          <a:latin typeface="+mn-lt"/>
                          <a:ea typeface="+mn-ea"/>
                          <a:cs typeface="+mn-cs"/>
                        </a:rPr>
                        <a:t>Integration and test plans reviewed by experts and project stakeholders (e.g. users)?</a:t>
                      </a:r>
                      <a:endParaRPr lang="en-CA" sz="1400" kern="1200">
                        <a:solidFill>
                          <a:schemeClr val="dk1"/>
                        </a:solidFill>
                        <a:effectLst/>
                        <a:latin typeface="+mn-lt"/>
                        <a:ea typeface="+mn-ea"/>
                        <a:cs typeface="+mn-cs"/>
                      </a:endParaRPr>
                    </a:p>
                  </a:txBody>
                  <a:tcPr/>
                </a:tc>
                <a:tc>
                  <a:txBody>
                    <a:bodyPr/>
                    <a:lstStyle/>
                    <a:p>
                      <a:r>
                        <a:rPr lang="en-CA" sz="1400">
                          <a:solidFill>
                            <a:schemeClr val="tx1"/>
                          </a:solidFill>
                          <a:highlight>
                            <a:srgbClr val="00FFFF"/>
                          </a:highlight>
                          <a:latin typeface="+mn-lt"/>
                        </a:rPr>
                        <a:t>75%</a:t>
                      </a:r>
                    </a:p>
                  </a:txBody>
                  <a:tcPr/>
                </a:tc>
                <a:tc>
                  <a:txBody>
                    <a:bodyPr/>
                    <a:lstStyle/>
                    <a:p>
                      <a:r>
                        <a:rPr lang="en-CA" sz="1100">
                          <a:latin typeface="+mn-lt"/>
                        </a:rPr>
                        <a:t>EHBT at approval stage</a:t>
                      </a:r>
                    </a:p>
                    <a:p>
                      <a:r>
                        <a:rPr lang="en-CA" sz="1100">
                          <a:latin typeface="+mn-lt"/>
                        </a:rPr>
                        <a:t>BL4N at review stage</a:t>
                      </a:r>
                    </a:p>
                  </a:txBody>
                  <a:tcPr/>
                </a:tc>
                <a:extLst>
                  <a:ext uri="{0D108BD9-81ED-4DB2-BD59-A6C34878D82A}">
                    <a16:rowId xmlns:a16="http://schemas.microsoft.com/office/drawing/2014/main" val="1014510576"/>
                  </a:ext>
                </a:extLst>
              </a:tr>
              <a:tr h="3264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rPr>
                        <a:t>Controls (EPICS, data acquisition, MPS, </a:t>
                      </a:r>
                      <a:r>
                        <a:rPr lang="en-US" sz="1400" err="1">
                          <a:effectLst/>
                        </a:rPr>
                        <a:t>etc</a:t>
                      </a:r>
                      <a:r>
                        <a:rPr lang="en-US" sz="1400">
                          <a:effectLst/>
                        </a:rPr>
                        <a:t>…) specified?</a:t>
                      </a:r>
                      <a:endParaRPr lang="en-CA" sz="1400">
                        <a:effectLst/>
                        <a:latin typeface="Times New Roman" panose="02020603050405020304" pitchFamily="18" charset="0"/>
                        <a:ea typeface="Times New Roman" panose="02020603050405020304" pitchFamily="18" charset="0"/>
                      </a:endParaRPr>
                    </a:p>
                  </a:txBody>
                  <a:tcPr/>
                </a:tc>
                <a:tc>
                  <a:txBody>
                    <a:bodyPr/>
                    <a:lstStyle/>
                    <a:p>
                      <a:r>
                        <a:rPr lang="en-CA" sz="1400">
                          <a:highlight>
                            <a:srgbClr val="00FF00"/>
                          </a:highlight>
                          <a:latin typeface="+mn-lt"/>
                        </a:rPr>
                        <a:t>Yes</a:t>
                      </a:r>
                    </a:p>
                  </a:txBody>
                  <a:tcPr/>
                </a:tc>
                <a:tc>
                  <a:txBody>
                    <a:bodyPr/>
                    <a:lstStyle/>
                    <a:p>
                      <a:r>
                        <a:rPr lang="en-US" sz="1100" b="0" i="0" kern="1200">
                          <a:solidFill>
                            <a:schemeClr val="dk1"/>
                          </a:solidFill>
                          <a:effectLst/>
                          <a:latin typeface="+mn-lt"/>
                          <a:ea typeface="+mn-ea"/>
                          <a:cs typeface="+mn-cs"/>
                        </a:rPr>
                        <a:t>Controls </a:t>
                      </a:r>
                      <a:r>
                        <a:rPr lang="en-CA" sz="1100" b="0" i="0" kern="1200">
                          <a:solidFill>
                            <a:schemeClr val="dk1"/>
                          </a:solidFill>
                          <a:effectLst/>
                          <a:latin typeface="+mn-lt"/>
                          <a:ea typeface="+mn-ea"/>
                          <a:cs typeface="+mn-cs"/>
                        </a:rPr>
                        <a:t>waiting for installs so they can move on to functional testing</a:t>
                      </a:r>
                      <a:r>
                        <a:rPr lang="en-CA" sz="1800" b="0" i="0" kern="1200">
                          <a:solidFill>
                            <a:schemeClr val="dk1"/>
                          </a:solidFill>
                          <a:effectLst/>
                          <a:latin typeface="+mn-lt"/>
                          <a:ea typeface="+mn-ea"/>
                          <a:cs typeface="+mn-cs"/>
                        </a:rPr>
                        <a:t>​</a:t>
                      </a:r>
                      <a:endParaRPr lang="en-CA" sz="1100">
                        <a:latin typeface="+mn-lt"/>
                      </a:endParaRPr>
                    </a:p>
                  </a:txBody>
                  <a:tcPr/>
                </a:tc>
                <a:extLst>
                  <a:ext uri="{0D108BD9-81ED-4DB2-BD59-A6C34878D82A}">
                    <a16:rowId xmlns:a16="http://schemas.microsoft.com/office/drawing/2014/main" val="2510796898"/>
                  </a:ext>
                </a:extLst>
              </a:tr>
              <a:tr h="3176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rPr>
                        <a:t>Summary of lessons to learn thus far, presented at Gate review?</a:t>
                      </a:r>
                      <a:endParaRPr lang="en-CA" sz="1400">
                        <a:effectLst/>
                        <a:latin typeface="Times New Roman" panose="02020603050405020304" pitchFamily="18" charset="0"/>
                        <a:ea typeface="Times New Roman" panose="02020603050405020304" pitchFamily="18" charset="0"/>
                      </a:endParaRPr>
                    </a:p>
                  </a:txBody>
                  <a:tcPr/>
                </a:tc>
                <a:tc>
                  <a:txBody>
                    <a:bodyPr/>
                    <a:lstStyle/>
                    <a:p>
                      <a:r>
                        <a:rPr lang="en-CA" sz="1400">
                          <a:highlight>
                            <a:srgbClr val="00FF00"/>
                          </a:highlight>
                          <a:latin typeface="+mn-lt"/>
                        </a:rPr>
                        <a:t>Yes</a:t>
                      </a:r>
                    </a:p>
                  </a:txBody>
                  <a:tcPr/>
                </a:tc>
                <a:tc>
                  <a:txBody>
                    <a:bodyPr/>
                    <a:lstStyle/>
                    <a:p>
                      <a:endParaRPr lang="en-CA" sz="1100">
                        <a:latin typeface="+mn-lt"/>
                      </a:endParaRPr>
                    </a:p>
                  </a:txBody>
                  <a:tcPr/>
                </a:tc>
                <a:extLst>
                  <a:ext uri="{0D108BD9-81ED-4DB2-BD59-A6C34878D82A}">
                    <a16:rowId xmlns:a16="http://schemas.microsoft.com/office/drawing/2014/main" val="3773827038"/>
                  </a:ext>
                </a:extLst>
              </a:tr>
            </a:tbl>
          </a:graphicData>
        </a:graphic>
      </p:graphicFrame>
    </p:spTree>
    <p:extLst>
      <p:ext uri="{BB962C8B-B14F-4D97-AF65-F5344CB8AC3E}">
        <p14:creationId xmlns:p14="http://schemas.microsoft.com/office/powerpoint/2010/main" val="34647518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25494-B687-3E12-D249-B6538BF9DA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BFC0D2-43D5-0553-0114-6185AF75595B}"/>
              </a:ext>
            </a:extLst>
          </p:cNvPr>
          <p:cNvSpPr>
            <a:spLocks noGrp="1"/>
          </p:cNvSpPr>
          <p:nvPr>
            <p:ph type="title"/>
          </p:nvPr>
        </p:nvSpPr>
        <p:spPr/>
        <p:txBody>
          <a:bodyPr/>
          <a:lstStyle/>
          <a:p>
            <a:r>
              <a:rPr lang="en-US"/>
              <a:t>Plans and Objectives for the Next 6 Months</a:t>
            </a:r>
          </a:p>
        </p:txBody>
      </p:sp>
      <p:graphicFrame>
        <p:nvGraphicFramePr>
          <p:cNvPr id="6" name="Table 5">
            <a:extLst>
              <a:ext uri="{FF2B5EF4-FFF2-40B4-BE49-F238E27FC236}">
                <a16:creationId xmlns:a16="http://schemas.microsoft.com/office/drawing/2014/main" id="{5866089F-054E-954C-E2D5-40E2A2D81C57}"/>
              </a:ext>
            </a:extLst>
          </p:cNvPr>
          <p:cNvGraphicFramePr>
            <a:graphicFrameLocks noGrp="1"/>
          </p:cNvGraphicFramePr>
          <p:nvPr>
            <p:extLst>
              <p:ext uri="{D42A27DB-BD31-4B8C-83A1-F6EECF244321}">
                <p14:modId xmlns:p14="http://schemas.microsoft.com/office/powerpoint/2010/main" val="1836404068"/>
              </p:ext>
            </p:extLst>
          </p:nvPr>
        </p:nvGraphicFramePr>
        <p:xfrm>
          <a:off x="351480" y="823251"/>
          <a:ext cx="11489039" cy="4366356"/>
        </p:xfrm>
        <a:graphic>
          <a:graphicData uri="http://schemas.openxmlformats.org/drawingml/2006/table">
            <a:tbl>
              <a:tblPr firstRow="1" bandRow="1">
                <a:tableStyleId>{5C22544A-7EE6-4342-B048-85BDC9FD1C3A}</a:tableStyleId>
              </a:tblPr>
              <a:tblGrid>
                <a:gridCol w="4611045">
                  <a:extLst>
                    <a:ext uri="{9D8B030D-6E8A-4147-A177-3AD203B41FA5}">
                      <a16:colId xmlns:a16="http://schemas.microsoft.com/office/drawing/2014/main" val="498459530"/>
                    </a:ext>
                  </a:extLst>
                </a:gridCol>
                <a:gridCol w="1571625">
                  <a:extLst>
                    <a:ext uri="{9D8B030D-6E8A-4147-A177-3AD203B41FA5}">
                      <a16:colId xmlns:a16="http://schemas.microsoft.com/office/drawing/2014/main" val="1803208746"/>
                    </a:ext>
                  </a:extLst>
                </a:gridCol>
                <a:gridCol w="5306369">
                  <a:extLst>
                    <a:ext uri="{9D8B030D-6E8A-4147-A177-3AD203B41FA5}">
                      <a16:colId xmlns:a16="http://schemas.microsoft.com/office/drawing/2014/main" val="3033487123"/>
                    </a:ext>
                  </a:extLst>
                </a:gridCol>
              </a:tblGrid>
              <a:tr h="370840">
                <a:tc>
                  <a:txBody>
                    <a:bodyPr/>
                    <a:lstStyle/>
                    <a:p>
                      <a:r>
                        <a:rPr lang="en-US" sz="1600"/>
                        <a:t>Items Planned</a:t>
                      </a:r>
                    </a:p>
                  </a:txBody>
                  <a:tcPr/>
                </a:tc>
                <a:tc>
                  <a:txBody>
                    <a:bodyPr/>
                    <a:lstStyle/>
                    <a:p>
                      <a:r>
                        <a:rPr lang="en-US" sz="1600"/>
                        <a:t>Oct 2026 Status</a:t>
                      </a:r>
                    </a:p>
                  </a:txBody>
                  <a:tcPr/>
                </a:tc>
                <a:tc>
                  <a:txBody>
                    <a:bodyPr/>
                    <a:lstStyle/>
                    <a:p>
                      <a:r>
                        <a:rPr lang="en-US" sz="1600"/>
                        <a:t>Comment</a:t>
                      </a:r>
                    </a:p>
                  </a:txBody>
                  <a:tcPr/>
                </a:tc>
                <a:extLst>
                  <a:ext uri="{0D108BD9-81ED-4DB2-BD59-A6C34878D82A}">
                    <a16:rowId xmlns:a16="http://schemas.microsoft.com/office/drawing/2014/main" val="2460097984"/>
                  </a:ext>
                </a:extLst>
              </a:tr>
              <a:tr h="370840">
                <a:tc>
                  <a:txBody>
                    <a:bodyPr/>
                    <a:lstStyle/>
                    <a:p>
                      <a:r>
                        <a:rPr lang="en-US" sz="1600">
                          <a:ea typeface="Calibri"/>
                          <a:cs typeface="Calibri"/>
                        </a:rPr>
                        <a:t>Completion of BL4N magnets and stands in Proton Cave/Pharaoh’s Tomb install</a:t>
                      </a:r>
                    </a:p>
                  </a:txBody>
                  <a:tcPr/>
                </a:tc>
                <a:tc>
                  <a:txBody>
                    <a:bodyPr/>
                    <a:lstStyle/>
                    <a:p>
                      <a:pPr lvl="0">
                        <a:buNone/>
                      </a:pPr>
                      <a:r>
                        <a:rPr lang="en-US" sz="1600" b="0" i="0" u="none" strike="noStrike" kern="1200" cap="none" spc="0" normalizeH="0" baseline="0" noProof="0">
                          <a:ln>
                            <a:noFill/>
                          </a:ln>
                          <a:solidFill>
                            <a:srgbClr val="000000"/>
                          </a:solidFill>
                          <a:effectLst/>
                          <a:highlight>
                            <a:srgbClr val="FFFF00"/>
                          </a:highlight>
                          <a:uLnTx/>
                          <a:uFillTx/>
                          <a:latin typeface="Calibri" panose="020F0502020204030204"/>
                        </a:rPr>
                        <a:t>40%</a:t>
                      </a:r>
                    </a:p>
                  </a:txBody>
                  <a:tcPr/>
                </a:tc>
                <a:tc>
                  <a:txBody>
                    <a:bodyPr/>
                    <a:lstStyle/>
                    <a:p>
                      <a:pPr lvl="0">
                        <a:buNone/>
                      </a:pPr>
                      <a:r>
                        <a:rPr lang="en-US" sz="1600" b="0" i="0" u="none" strike="noStrike" noProof="0">
                          <a:solidFill>
                            <a:srgbClr val="000000"/>
                          </a:solidFill>
                          <a:latin typeface="Calibri"/>
                        </a:rPr>
                        <a:t>Major work of pharaoh’s tomb done: collimator &amp; shielding. Preliminary install work for remainder underway</a:t>
                      </a:r>
                    </a:p>
                  </a:txBody>
                  <a:tcPr/>
                </a:tc>
                <a:extLst>
                  <a:ext uri="{0D108BD9-81ED-4DB2-BD59-A6C34878D82A}">
                    <a16:rowId xmlns:a16="http://schemas.microsoft.com/office/drawing/2014/main" val="424678926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mn-lt"/>
                          <a:ea typeface="Calibri"/>
                          <a:cs typeface="Calibri"/>
                        </a:rPr>
                        <a:t>All devices (EHBT/BL4N) aligned</a:t>
                      </a:r>
                    </a:p>
                  </a:txBody>
                  <a:tcPr/>
                </a:tc>
                <a:tc>
                  <a:txBody>
                    <a:bodyPr/>
                    <a:lstStyle/>
                    <a:p>
                      <a:pPr marL="0" marR="0" lvl="0" indent="0" algn="l">
                        <a:lnSpc>
                          <a:spcPct val="100000"/>
                        </a:lnSpc>
                        <a:spcBef>
                          <a:spcPts val="0"/>
                        </a:spcBef>
                        <a:spcAft>
                          <a:spcPts val="0"/>
                        </a:spcAft>
                        <a:buNone/>
                      </a:pPr>
                      <a:r>
                        <a:rPr lang="en-US" sz="1600" b="0" i="0" u="none" strike="noStrike" noProof="0">
                          <a:solidFill>
                            <a:srgbClr val="000000"/>
                          </a:solidFill>
                          <a:highlight>
                            <a:srgbClr val="FFFF00"/>
                          </a:highlight>
                          <a:latin typeface="Calibri"/>
                        </a:rPr>
                        <a:t>38%</a:t>
                      </a:r>
                    </a:p>
                  </a:txBody>
                  <a:tcPr/>
                </a:tc>
                <a:tc>
                  <a:txBody>
                    <a:bodyPr/>
                    <a:lstStyle/>
                    <a:p>
                      <a:r>
                        <a:rPr lang="en-US" sz="1600"/>
                        <a:t>All installed EHBT optics aligned, some BL4N devices aligned</a:t>
                      </a:r>
                    </a:p>
                  </a:txBody>
                  <a:tcPr/>
                </a:tc>
                <a:extLst>
                  <a:ext uri="{0D108BD9-81ED-4DB2-BD59-A6C34878D82A}">
                    <a16:rowId xmlns:a16="http://schemas.microsoft.com/office/drawing/2014/main" val="3820677394"/>
                  </a:ext>
                </a:extLst>
              </a:tr>
              <a:tr h="370840">
                <a:tc>
                  <a:txBody>
                    <a:bodyPr/>
                    <a:lstStyle/>
                    <a:p>
                      <a:r>
                        <a:rPr lang="en-US" sz="1600">
                          <a:ea typeface="Calibri"/>
                          <a:cs typeface="Calibri"/>
                        </a:rPr>
                        <a:t>All mechanical services installed and devices connected (EHBT/BL4N)</a:t>
                      </a:r>
                    </a:p>
                  </a:txBody>
                  <a:tcPr/>
                </a:tc>
                <a:tc>
                  <a:txBody>
                    <a:bodyPr/>
                    <a:lstStyle/>
                    <a:p>
                      <a:pPr marL="0" marR="0" lvl="0" indent="0" algn="l">
                        <a:lnSpc>
                          <a:spcPct val="100000"/>
                        </a:lnSpc>
                        <a:spcBef>
                          <a:spcPts val="0"/>
                        </a:spcBef>
                        <a:spcAft>
                          <a:spcPts val="0"/>
                        </a:spcAft>
                        <a:buNone/>
                      </a:pPr>
                      <a:r>
                        <a:rPr lang="en-US" sz="1600" b="0" i="0" u="none" strike="noStrike" kern="1200" cap="none" spc="0" normalizeH="0" baseline="0" noProof="0">
                          <a:ln>
                            <a:noFill/>
                          </a:ln>
                          <a:solidFill>
                            <a:srgbClr val="FF0000"/>
                          </a:solidFill>
                          <a:effectLst/>
                          <a:highlight>
                            <a:srgbClr val="FFFF00"/>
                          </a:highlight>
                          <a:uLnTx/>
                          <a:uFillTx/>
                          <a:latin typeface="Calibri" panose="020F0502020204030204"/>
                        </a:rPr>
                        <a:t>15%</a:t>
                      </a:r>
                    </a:p>
                  </a:txBody>
                  <a:tcPr/>
                </a:tc>
                <a:tc>
                  <a:txBody>
                    <a:bodyPr/>
                    <a:lstStyle/>
                    <a:p>
                      <a:r>
                        <a:rPr lang="en-US" sz="1600"/>
                        <a:t>42% of pipes have been installed.  No devices connected yet</a:t>
                      </a:r>
                    </a:p>
                  </a:txBody>
                  <a:tcPr/>
                </a:tc>
                <a:extLst>
                  <a:ext uri="{0D108BD9-81ED-4DB2-BD59-A6C34878D82A}">
                    <a16:rowId xmlns:a16="http://schemas.microsoft.com/office/drawing/2014/main" val="7543068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ea typeface="Calibri"/>
                          <a:cs typeface="Calibri"/>
                        </a:rPr>
                        <a:t>All devices (EHBT/BL4N) connected to power</a:t>
                      </a:r>
                    </a:p>
                  </a:txBody>
                  <a:tcPr/>
                </a:tc>
                <a:tc>
                  <a:txBody>
                    <a:bodyPr/>
                    <a:lstStyle/>
                    <a:p>
                      <a:pPr marL="0" marR="0" lvl="0" indent="0" algn="l">
                        <a:lnSpc>
                          <a:spcPct val="100000"/>
                        </a:lnSpc>
                        <a:spcBef>
                          <a:spcPts val="0"/>
                        </a:spcBef>
                        <a:spcAft>
                          <a:spcPts val="0"/>
                        </a:spcAft>
                        <a:buNone/>
                      </a:pPr>
                      <a:r>
                        <a:rPr lang="en-US" sz="1600" b="0" i="0" u="none" strike="noStrike" noProof="0">
                          <a:solidFill>
                            <a:srgbClr val="000000"/>
                          </a:solidFill>
                          <a:highlight>
                            <a:srgbClr val="FFFF00"/>
                          </a:highlight>
                          <a:latin typeface="Calibri"/>
                        </a:rPr>
                        <a:t>36%</a:t>
                      </a:r>
                    </a:p>
                  </a:txBody>
                  <a:tcPr/>
                </a:tc>
                <a:tc>
                  <a:txBody>
                    <a:bodyPr/>
                    <a:lstStyle/>
                    <a:p>
                      <a:r>
                        <a:rPr lang="en-US" sz="1600"/>
                        <a:t>North cables pulled and connected to power supplies, but not magnets.  South cables pulling started this week</a:t>
                      </a:r>
                    </a:p>
                  </a:txBody>
                  <a:tcPr/>
                </a:tc>
                <a:extLst>
                  <a:ext uri="{0D108BD9-81ED-4DB2-BD59-A6C34878D82A}">
                    <a16:rowId xmlns:a16="http://schemas.microsoft.com/office/drawing/2014/main" val="208836149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ea typeface="Calibri"/>
                          <a:cs typeface="Calibri"/>
                        </a:rPr>
                        <a:t>All devices (EHBT/BL4N) connected to signal cables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noProof="0">
                          <a:solidFill>
                            <a:srgbClr val="000000"/>
                          </a:solidFill>
                          <a:highlight>
                            <a:srgbClr val="FFFF00"/>
                          </a:highlight>
                          <a:latin typeface="+mn-lt"/>
                        </a:rPr>
                        <a:t>29%</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North cables pulled. South cables pulling planned for mid-October</a:t>
                      </a:r>
                    </a:p>
                  </a:txBody>
                  <a:tcPr/>
                </a:tc>
                <a:extLst>
                  <a:ext uri="{0D108BD9-81ED-4DB2-BD59-A6C34878D82A}">
                    <a16:rowId xmlns:a16="http://schemas.microsoft.com/office/drawing/2014/main" val="1842734503"/>
                  </a:ext>
                </a:extLst>
              </a:tr>
              <a:tr h="1854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ea typeface="Calibri"/>
                          <a:cs typeface="Calibri"/>
                        </a:rPr>
                        <a:t>All diagnostics/vacuum/beampipes (EHBT/BL4N) installed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cap="none" spc="0" normalizeH="0" baseline="0" noProof="0">
                          <a:ln>
                            <a:noFill/>
                          </a:ln>
                          <a:solidFill>
                            <a:srgbClr val="FF0000"/>
                          </a:solidFill>
                          <a:effectLst/>
                          <a:highlight>
                            <a:srgbClr val="FFFF00"/>
                          </a:highlight>
                          <a:uLnTx/>
                          <a:uFillTx/>
                          <a:latin typeface="+mn-lt"/>
                        </a:rPr>
                        <a:t>11%</a:t>
                      </a:r>
                    </a:p>
                  </a:txBody>
                  <a:tcPr/>
                </a:tc>
                <a:tc>
                  <a:txBody>
                    <a:bodyPr/>
                    <a:lstStyle/>
                    <a:p>
                      <a:pPr lvl="0">
                        <a:buNone/>
                      </a:pPr>
                      <a:r>
                        <a:rPr lang="en-US" sz="1600"/>
                        <a:t>99% Diagnostics, 100% Vacuum devices, and 99% beampipes ready for install</a:t>
                      </a:r>
                    </a:p>
                  </a:txBody>
                  <a:tcPr/>
                </a:tc>
                <a:extLst>
                  <a:ext uri="{0D108BD9-81ED-4DB2-BD59-A6C34878D82A}">
                    <a16:rowId xmlns:a16="http://schemas.microsoft.com/office/drawing/2014/main" val="2563505425"/>
                  </a:ext>
                </a:extLst>
              </a:tr>
              <a:tr h="3937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latin typeface="+mn-lt"/>
                          <a:ea typeface="Calibri"/>
                          <a:cs typeface="Calibri"/>
                        </a:rPr>
                        <a:t>MPS system complete &amp; installed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kern="1200" cap="none" spc="0" normalizeH="0" baseline="0" noProof="0">
                          <a:ln>
                            <a:noFill/>
                          </a:ln>
                          <a:solidFill>
                            <a:srgbClr val="FF0000"/>
                          </a:solidFill>
                          <a:effectLst/>
                          <a:highlight>
                            <a:srgbClr val="FFFF00"/>
                          </a:highlight>
                          <a:uLnTx/>
                          <a:uFillTx/>
                          <a:latin typeface="+mn-lt"/>
                        </a:rPr>
                        <a:t>10%</a:t>
                      </a:r>
                    </a:p>
                  </a:txBody>
                  <a:tcPr/>
                </a:tc>
                <a:tc>
                  <a:txBody>
                    <a:bodyPr/>
                    <a:lstStyle/>
                    <a:p>
                      <a:r>
                        <a:rPr lang="en-US" sz="1600"/>
                        <a:t>Some devices fabricated</a:t>
                      </a:r>
                    </a:p>
                  </a:txBody>
                  <a:tcPr/>
                </a:tc>
                <a:extLst>
                  <a:ext uri="{0D108BD9-81ED-4DB2-BD59-A6C34878D82A}">
                    <a16:rowId xmlns:a16="http://schemas.microsoft.com/office/drawing/2014/main" val="3176753689"/>
                  </a:ext>
                </a:extLst>
              </a:tr>
              <a:tr h="320040">
                <a:tc>
                  <a:txBody>
                    <a:bodyPr/>
                    <a:lstStyle/>
                    <a:p>
                      <a:pPr marL="0" marR="0" lvl="0" indent="0" algn="l" defTabSz="914400" rtl="0" eaLnBrk="1" fontAlgn="auto" latinLnBrk="0" hangingPunct="1">
                        <a:lnSpc>
                          <a:spcPct val="90000"/>
                        </a:lnSpc>
                        <a:spcBef>
                          <a:spcPts val="1000"/>
                        </a:spcBef>
                        <a:spcAft>
                          <a:spcPts val="0"/>
                        </a:spcAft>
                        <a:buClr>
                          <a:srgbClr val="000000"/>
                        </a:buClr>
                        <a:buSzTx/>
                        <a:buFontTx/>
                        <a:buNone/>
                        <a:tabLst/>
                        <a:defRPr/>
                      </a:pPr>
                      <a:r>
                        <a:rPr lang="en-US" sz="1600">
                          <a:latin typeface="+mn-lt"/>
                          <a:ea typeface="Calibri"/>
                          <a:cs typeface="Calibri"/>
                        </a:rPr>
                        <a:t>All Proton Cave Shielding installed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noProof="0">
                          <a:solidFill>
                            <a:srgbClr val="000000"/>
                          </a:solidFill>
                          <a:highlight>
                            <a:srgbClr val="FFFF00"/>
                          </a:highlight>
                          <a:latin typeface="+mn-lt"/>
                        </a:rPr>
                        <a:t>70%</a:t>
                      </a:r>
                    </a:p>
                  </a:txBody>
                  <a:tcPr/>
                </a:tc>
                <a:tc>
                  <a:txBody>
                    <a:bodyPr/>
                    <a:lstStyle/>
                    <a:p>
                      <a:pPr lvl="0">
                        <a:buNone/>
                      </a:pPr>
                      <a:r>
                        <a:rPr lang="en-US" sz="1600" b="0" i="0" u="none" strike="noStrike" noProof="0">
                          <a:solidFill>
                            <a:srgbClr val="000000"/>
                          </a:solidFill>
                          <a:latin typeface="Calibri"/>
                        </a:rPr>
                        <a:t>All shield blocks ready for install when schedule dictates</a:t>
                      </a:r>
                    </a:p>
                  </a:txBody>
                  <a:tcPr/>
                </a:tc>
                <a:extLst>
                  <a:ext uri="{0D108BD9-81ED-4DB2-BD59-A6C34878D82A}">
                    <a16:rowId xmlns:a16="http://schemas.microsoft.com/office/drawing/2014/main" val="1764799483"/>
                  </a:ext>
                </a:extLst>
              </a:tr>
            </a:tbl>
          </a:graphicData>
        </a:graphic>
      </p:graphicFrame>
    </p:spTree>
    <p:extLst>
      <p:ext uri="{BB962C8B-B14F-4D97-AF65-F5344CB8AC3E}">
        <p14:creationId xmlns:p14="http://schemas.microsoft.com/office/powerpoint/2010/main" val="1146549769"/>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132F1BD-709B-E843-9FFD-6E8D7AB0C6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353" r="10296"/>
          <a:stretch/>
        </p:blipFill>
        <p:spPr>
          <a:xfrm>
            <a:off x="4911932" y="-28878"/>
            <a:ext cx="8441604" cy="6917867"/>
          </a:xfrm>
          <a:prstGeom prst="rect">
            <a:avLst/>
          </a:prstGeom>
        </p:spPr>
      </p:pic>
      <p:sp>
        <p:nvSpPr>
          <p:cNvPr id="3" name="Rectangle 2">
            <a:extLst>
              <a:ext uri="{FF2B5EF4-FFF2-40B4-BE49-F238E27FC236}">
                <a16:creationId xmlns:a16="http://schemas.microsoft.com/office/drawing/2014/main" id="{F43D1020-BEAD-AE44-3FB6-50C81BDE9DCB}"/>
              </a:ext>
            </a:extLst>
          </p:cNvPr>
          <p:cNvSpPr/>
          <p:nvPr/>
        </p:nvSpPr>
        <p:spPr>
          <a:xfrm>
            <a:off x="0" y="-28878"/>
            <a:ext cx="6096000" cy="7093551"/>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
              <a:cs typeface=""/>
            </a:endParaRPr>
          </a:p>
        </p:txBody>
      </p:sp>
      <p:sp>
        <p:nvSpPr>
          <p:cNvPr id="5" name="TextBox 4">
            <a:extLst>
              <a:ext uri="{FF2B5EF4-FFF2-40B4-BE49-F238E27FC236}">
                <a16:creationId xmlns:a16="http://schemas.microsoft.com/office/drawing/2014/main" id="{426CFABF-CDF2-1C2E-52F2-F9A729EF5F52}"/>
              </a:ext>
            </a:extLst>
          </p:cNvPr>
          <p:cNvSpPr txBox="1"/>
          <p:nvPr/>
        </p:nvSpPr>
        <p:spPr>
          <a:xfrm rot="16200000">
            <a:off x="4086646" y="4771509"/>
            <a:ext cx="3514724" cy="503984"/>
          </a:xfrm>
          <a:prstGeom prst="rect">
            <a:avLst/>
          </a:prstGeom>
          <a:noFill/>
        </p:spPr>
        <p:txBody>
          <a:bodyPr wrap="square" rtlCol="0">
            <a:spAutoFit/>
          </a:bodyPr>
          <a:lstStyle/>
          <a:p>
            <a:pPr>
              <a:lnSpc>
                <a:spcPts val="1560"/>
              </a:lnSpc>
            </a:pPr>
            <a:r>
              <a:rPr lang="en-US" b="1">
                <a:solidFill>
                  <a:srgbClr val="00B0F0"/>
                </a:solidFill>
                <a:latin typeface="Arial" charset="0"/>
                <a:ea typeface="Arial" charset="0"/>
                <a:cs typeface="Arial" charset="0"/>
              </a:rPr>
              <a:t>Discovery,</a:t>
            </a:r>
          </a:p>
          <a:p>
            <a:pPr>
              <a:lnSpc>
                <a:spcPts val="1560"/>
              </a:lnSpc>
            </a:pPr>
            <a:r>
              <a:rPr lang="en-US" b="1">
                <a:solidFill>
                  <a:srgbClr val="00B0F0"/>
                </a:solidFill>
                <a:latin typeface="Arial" charset="0"/>
                <a:ea typeface="Arial" charset="0"/>
                <a:cs typeface="Arial" charset="0"/>
              </a:rPr>
              <a:t>accelerated</a:t>
            </a:r>
          </a:p>
        </p:txBody>
      </p:sp>
      <p:pic>
        <p:nvPicPr>
          <p:cNvPr id="22" name="Picture 21">
            <a:extLst>
              <a:ext uri="{FF2B5EF4-FFF2-40B4-BE49-F238E27FC236}">
                <a16:creationId xmlns:a16="http://schemas.microsoft.com/office/drawing/2014/main" id="{B7B8743E-43EB-7875-8A78-9B86454362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6970" y="5071250"/>
            <a:ext cx="411480" cy="411480"/>
          </a:xfrm>
          <a:prstGeom prst="rect">
            <a:avLst/>
          </a:prstGeom>
        </p:spPr>
      </p:pic>
      <p:pic>
        <p:nvPicPr>
          <p:cNvPr id="23" name="Picture 22">
            <a:extLst>
              <a:ext uri="{FF2B5EF4-FFF2-40B4-BE49-F238E27FC236}">
                <a16:creationId xmlns:a16="http://schemas.microsoft.com/office/drawing/2014/main" id="{2C17EF53-971A-97FD-8FAF-EC76764D98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58807" y="5074298"/>
            <a:ext cx="408432" cy="408432"/>
          </a:xfrm>
          <a:prstGeom prst="rect">
            <a:avLst/>
          </a:prstGeom>
        </p:spPr>
      </p:pic>
      <p:pic>
        <p:nvPicPr>
          <p:cNvPr id="24" name="Picture 23">
            <a:extLst>
              <a:ext uri="{FF2B5EF4-FFF2-40B4-BE49-F238E27FC236}">
                <a16:creationId xmlns:a16="http://schemas.microsoft.com/office/drawing/2014/main" id="{4CA4B3D7-5B01-4697-5E54-0EA63A732F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77596" y="5071250"/>
            <a:ext cx="411480" cy="411480"/>
          </a:xfrm>
          <a:prstGeom prst="rect">
            <a:avLst/>
          </a:prstGeom>
        </p:spPr>
      </p:pic>
      <p:pic>
        <p:nvPicPr>
          <p:cNvPr id="25" name="Picture 24">
            <a:extLst>
              <a:ext uri="{FF2B5EF4-FFF2-40B4-BE49-F238E27FC236}">
                <a16:creationId xmlns:a16="http://schemas.microsoft.com/office/drawing/2014/main" id="{891E1A82-5848-3D60-D5B2-7EDD1BA1B9F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99433" y="5071250"/>
            <a:ext cx="411480" cy="411480"/>
          </a:xfrm>
          <a:prstGeom prst="rect">
            <a:avLst/>
          </a:prstGeom>
        </p:spPr>
      </p:pic>
      <p:sp>
        <p:nvSpPr>
          <p:cNvPr id="26" name="Title 1">
            <a:extLst>
              <a:ext uri="{FF2B5EF4-FFF2-40B4-BE49-F238E27FC236}">
                <a16:creationId xmlns:a16="http://schemas.microsoft.com/office/drawing/2014/main" id="{66599AF2-489E-0AAB-0CE0-3F06D2902902}"/>
              </a:ext>
            </a:extLst>
          </p:cNvPr>
          <p:cNvSpPr txBox="1">
            <a:spLocks/>
          </p:cNvSpPr>
          <p:nvPr/>
        </p:nvSpPr>
        <p:spPr>
          <a:xfrm>
            <a:off x="1130016" y="2873040"/>
            <a:ext cx="3938833" cy="1581961"/>
          </a:xfrm>
          <a:prstGeom prst="rect">
            <a:avLst/>
          </a:prstGeom>
        </p:spPr>
        <p:txBody>
          <a:bodyPr anchor="t">
            <a:normAutofit/>
          </a:bodyPr>
          <a:lstStyle>
            <a:lvl1pPr algn="l" defTabSz="914411"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411"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Arial" charset="0"/>
                <a:cs typeface="Arial" charset="0"/>
              </a:rPr>
              <a:t>Thank you</a:t>
            </a:r>
            <a:br>
              <a:rPr kumimoji="0" lang="en-US" sz="3200" b="0" i="0" u="none" strike="noStrike" kern="1200" cap="none" spc="0" normalizeH="0" baseline="0" noProof="0">
                <a:ln>
                  <a:noFill/>
                </a:ln>
                <a:solidFill>
                  <a:srgbClr val="000000"/>
                </a:solidFill>
                <a:effectLst/>
                <a:uLnTx/>
                <a:uFillTx/>
                <a:latin typeface="Arial" charset="0"/>
                <a:cs typeface="Arial" charset="0"/>
              </a:rPr>
            </a:br>
            <a:r>
              <a:rPr kumimoji="0" lang="en-US" sz="3200" b="0" i="0" u="none" strike="noStrike" kern="1200" cap="none" spc="0" normalizeH="0" baseline="0" noProof="0">
                <a:ln>
                  <a:noFill/>
                </a:ln>
                <a:solidFill>
                  <a:srgbClr val="00B0F0"/>
                </a:solidFill>
                <a:effectLst/>
                <a:uLnTx/>
                <a:uFillTx/>
                <a:latin typeface="Arial" charset="0"/>
                <a:cs typeface="Arial" charset="0"/>
              </a:rPr>
              <a:t>Merci</a:t>
            </a:r>
            <a:endParaRPr kumimoji="0" lang="en-US" sz="3200" b="0" i="0" u="none" strike="noStrike" kern="1200" cap="none" spc="0" normalizeH="0" baseline="0" noProof="0">
              <a:ln>
                <a:noFill/>
              </a:ln>
              <a:solidFill>
                <a:srgbClr val="000000"/>
              </a:solidFill>
              <a:effectLst/>
              <a:uLnTx/>
              <a:uFillTx/>
              <a:latin typeface="Arial" charset="0"/>
              <a:cs typeface="Arial" charset="0"/>
            </a:endParaRPr>
          </a:p>
        </p:txBody>
      </p:sp>
      <p:sp>
        <p:nvSpPr>
          <p:cNvPr id="27" name="Text Placeholder 2">
            <a:extLst>
              <a:ext uri="{FF2B5EF4-FFF2-40B4-BE49-F238E27FC236}">
                <a16:creationId xmlns:a16="http://schemas.microsoft.com/office/drawing/2014/main" id="{05573725-FCAF-34D0-E085-FD7BC2C9BFFC}"/>
              </a:ext>
            </a:extLst>
          </p:cNvPr>
          <p:cNvSpPr txBox="1">
            <a:spLocks/>
          </p:cNvSpPr>
          <p:nvPr/>
        </p:nvSpPr>
        <p:spPr>
          <a:xfrm>
            <a:off x="1130261" y="4616740"/>
            <a:ext cx="3938587" cy="304113"/>
          </a:xfrm>
          <a:prstGeom prst="rect">
            <a:avLst/>
          </a:prstGeom>
        </p:spPr>
        <p:txBody>
          <a:bodyPr/>
          <a:lstStyle>
            <a:lvl1pPr marL="0" indent="0" algn="l" defTabSz="914411" rtl="0" eaLnBrk="1" latinLnBrk="0" hangingPunct="1">
              <a:lnSpc>
                <a:spcPct val="90000"/>
              </a:lnSpc>
              <a:spcBef>
                <a:spcPts val="1001"/>
              </a:spcBef>
              <a:buFontTx/>
              <a:buNone/>
              <a:defRPr sz="1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914400" indent="0" algn="l" defTabSz="914411" rtl="0" eaLnBrk="1" latinLnBrk="0" hangingPunct="1">
              <a:lnSpc>
                <a:spcPct val="90000"/>
              </a:lnSpc>
              <a:spcBef>
                <a:spcPts val="500"/>
              </a:spcBef>
              <a:buFontTx/>
              <a:buNone/>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9pPr>
          </a:lstStyle>
          <a:p>
            <a:pPr marL="0" marR="0" lvl="0" indent="0" algn="l" defTabSz="914411" rtl="0" eaLnBrk="1" fontAlgn="auto" latinLnBrk="0" hangingPunct="1">
              <a:lnSpc>
                <a:spcPct val="90000"/>
              </a:lnSpc>
              <a:spcBef>
                <a:spcPts val="1001"/>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Follow us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@TRIUMFLab</a:t>
            </a:r>
          </a:p>
        </p:txBody>
      </p:sp>
      <p:sp>
        <p:nvSpPr>
          <p:cNvPr id="28" name="Text Placeholder 3">
            <a:extLst>
              <a:ext uri="{FF2B5EF4-FFF2-40B4-BE49-F238E27FC236}">
                <a16:creationId xmlns:a16="http://schemas.microsoft.com/office/drawing/2014/main" id="{DE1CD4DC-B643-6654-696C-5A18C5712862}"/>
              </a:ext>
            </a:extLst>
          </p:cNvPr>
          <p:cNvSpPr txBox="1">
            <a:spLocks/>
          </p:cNvSpPr>
          <p:nvPr/>
        </p:nvSpPr>
        <p:spPr>
          <a:xfrm>
            <a:off x="1130016" y="4242120"/>
            <a:ext cx="3938587" cy="374620"/>
          </a:xfrm>
          <a:prstGeom prst="rect">
            <a:avLst/>
          </a:prstGeom>
        </p:spPr>
        <p:txBody>
          <a:bodyPr/>
          <a:lstStyle>
            <a:lvl1pPr marL="0" indent="0" algn="l" defTabSz="914411" rtl="0" eaLnBrk="1" latinLnBrk="0" hangingPunct="1">
              <a:lnSpc>
                <a:spcPct val="90000"/>
              </a:lnSpc>
              <a:spcBef>
                <a:spcPts val="1001"/>
              </a:spcBef>
              <a:buFontTx/>
              <a:buNone/>
              <a:defRPr sz="2000" b="1" kern="1200">
                <a:solidFill>
                  <a:srgbClr val="00B0F0"/>
                </a:solidFill>
                <a:latin typeface="+mn-lt"/>
                <a:ea typeface="+mn-ea"/>
                <a:cs typeface="+mn-cs"/>
              </a:defRPr>
            </a:lvl1pPr>
            <a:lvl2pPr marL="685809" indent="-228604" algn="l" defTabSz="914411"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914400" indent="0" algn="l" defTabSz="914411" rtl="0" eaLnBrk="1" latinLnBrk="0" hangingPunct="1">
              <a:lnSpc>
                <a:spcPct val="90000"/>
              </a:lnSpc>
              <a:spcBef>
                <a:spcPts val="500"/>
              </a:spcBef>
              <a:buFontTx/>
              <a:buNone/>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9pPr>
          </a:lstStyle>
          <a:p>
            <a:pPr marL="0" marR="0" lvl="0" indent="0" algn="l" defTabSz="914411" rtl="0" eaLnBrk="1" fontAlgn="auto" latinLnBrk="0" hangingPunct="1">
              <a:lnSpc>
                <a:spcPct val="90000"/>
              </a:lnSpc>
              <a:spcBef>
                <a:spcPts val="1001"/>
              </a:spcBef>
              <a:spcAft>
                <a:spcPts val="0"/>
              </a:spcAft>
              <a:buClrTx/>
              <a:buSzTx/>
              <a:buFontTx/>
              <a:buNone/>
              <a:tabLst/>
              <a:defRPr/>
            </a:pPr>
            <a:r>
              <a:rPr kumimoji="0" lang="en-US" sz="2000" b="1" i="0" u="none" strike="noStrike" kern="1200" cap="none" spc="0" normalizeH="0" baseline="0" noProof="0">
                <a:ln>
                  <a:noFill/>
                </a:ln>
                <a:solidFill>
                  <a:srgbClr val="00B0F0"/>
                </a:solidFill>
                <a:effectLst/>
                <a:uLnTx/>
                <a:uFillTx/>
                <a:latin typeface="Arial" panose="020B0604020202020204"/>
                <a:ea typeface="+mn-ea"/>
                <a:cs typeface="+mn-cs"/>
              </a:rPr>
              <a:t>www.triumf.ca</a:t>
            </a:r>
          </a:p>
        </p:txBody>
      </p:sp>
    </p:spTree>
    <p:extLst>
      <p:ext uri="{BB962C8B-B14F-4D97-AF65-F5344CB8AC3E}">
        <p14:creationId xmlns:p14="http://schemas.microsoft.com/office/powerpoint/2010/main" val="4227756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F5D2946-03A6-4BF0-92CB-9BFD33239FF7}">
  <we:reference id="4b785c87-866c-4bad-85d8-5d1ae467ac9a" version="3.1.0.0" store="EXCatalog" storeType="EXCatalog"/>
  <we:alternateReferences>
    <we:reference id="WA104381909" version="3.1.0.0" store="en-CA"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C2989382E91746962F0C859D7503F4" ma:contentTypeVersion="14" ma:contentTypeDescription="Create a new document." ma:contentTypeScope="" ma:versionID="280bc818a00337e3dfd90a7a870ad8f4">
  <xsd:schema xmlns:xsd="http://www.w3.org/2001/XMLSchema" xmlns:xs="http://www.w3.org/2001/XMLSchema" xmlns:p="http://schemas.microsoft.com/office/2006/metadata/properties" xmlns:ns2="dce16e73-9ace-4c75-91da-503e8264b7ea" xmlns:ns3="eda07789-38b1-46ee-8bcf-54016269a503" targetNamespace="http://schemas.microsoft.com/office/2006/metadata/properties" ma:root="true" ma:fieldsID="beec9bd2d011451d93bda488f06933f4" ns2:_="" ns3:_="">
    <xsd:import namespace="dce16e73-9ace-4c75-91da-503e8264b7ea"/>
    <xsd:import namespace="eda07789-38b1-46ee-8bcf-54016269a50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bjectDetectorVersions" minOccurs="0"/>
                <xsd:element ref="ns2:MediaServiceSearchPropertie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e16e73-9ace-4c75-91da-503e8264b7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ae3b54c-c226-4f74-9573-cd9558e4dc0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a07789-38b1-46ee-8bcf-54016269a50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01ab4e39-232e-4db6-8478-c775f95c62d5}" ma:internalName="TaxCatchAll" ma:showField="CatchAllData" ma:web="eda07789-38b1-46ee-8bcf-54016269a50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eda07789-38b1-46ee-8bcf-54016269a503">
      <UserInfo>
        <DisplayName>Peter Bayliss</DisplayName>
        <AccountId>12</AccountId>
        <AccountType/>
      </UserInfo>
      <UserInfo>
        <DisplayName>Sam McEwen</DisplayName>
        <AccountId>78</AccountId>
        <AccountType/>
      </UserInfo>
      <UserInfo>
        <DisplayName>Adam Newsome</DisplayName>
        <AccountId>20</AccountId>
        <AccountType/>
      </UserInfo>
      <UserInfo>
        <DisplayName>Luca Egoriti</DisplayName>
        <AccountId>194</AccountId>
        <AccountType/>
      </UserInfo>
      <UserInfo>
        <DisplayName>Trian Groumoutis</DisplayName>
        <AccountId>68</AccountId>
        <AccountType/>
      </UserInfo>
      <UserInfo>
        <DisplayName>Yuri Bylinskii</DisplayName>
        <AccountId>37</AccountId>
        <AccountType/>
      </UserInfo>
      <UserInfo>
        <DisplayName>Chad Fisher</DisplayName>
        <AccountId>33</AccountId>
        <AccountType/>
      </UserInfo>
      <UserInfo>
        <DisplayName>Asita Perera</DisplayName>
        <AccountId>21</AccountId>
        <AccountType/>
      </UserInfo>
      <UserInfo>
        <DisplayName>Alexander Gottberg</DisplayName>
        <AccountId>10</AccountId>
        <AccountType/>
      </UserInfo>
      <UserInfo>
        <DisplayName>Michael Vogel</DisplayName>
        <AccountId>92</AccountId>
        <AccountType/>
      </UserInfo>
    </SharedWithUsers>
    <TaxCatchAll xmlns="eda07789-38b1-46ee-8bcf-54016269a503" xsi:nil="true"/>
    <lcf76f155ced4ddcb4097134ff3c332f xmlns="dce16e73-9ace-4c75-91da-503e8264b7e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F22FD6E-DC23-4753-90AB-83564AE2DF76}">
  <ds:schemaRefs>
    <ds:schemaRef ds:uri="http://schemas.microsoft.com/sharepoint/v3/contenttype/forms"/>
  </ds:schemaRefs>
</ds:datastoreItem>
</file>

<file path=customXml/itemProps2.xml><?xml version="1.0" encoding="utf-8"?>
<ds:datastoreItem xmlns:ds="http://schemas.openxmlformats.org/officeDocument/2006/customXml" ds:itemID="{9F23753D-8367-4653-AE3A-7955607A6389}">
  <ds:schemaRefs>
    <ds:schemaRef ds:uri="dce16e73-9ace-4c75-91da-503e8264b7ea"/>
    <ds:schemaRef ds:uri="eda07789-38b1-46ee-8bcf-54016269a50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0EF0098-8D15-4C54-89BD-E641737C3864}">
  <ds:schemaRefs>
    <ds:schemaRef ds:uri="http://schemas.microsoft.com/office/2006/documentManagement/types"/>
    <ds:schemaRef ds:uri="http://purl.org/dc/elements/1.1/"/>
    <ds:schemaRef ds:uri="http://schemas.microsoft.com/office/infopath/2007/PartnerControls"/>
    <ds:schemaRef ds:uri="http://purl.org/dc/dcmitype/"/>
    <ds:schemaRef ds:uri="http://schemas.microsoft.com/office/2006/metadata/properties"/>
    <ds:schemaRef ds:uri="http://purl.org/dc/terms/"/>
    <ds:schemaRef ds:uri="http://schemas.openxmlformats.org/package/2006/metadata/core-properties"/>
    <ds:schemaRef ds:uri="eda07789-38b1-46ee-8bcf-54016269a503"/>
    <ds:schemaRef ds:uri="dce16e73-9ace-4c75-91da-503e8264b7ea"/>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2080</Words>
  <Application>Microsoft Office PowerPoint</Application>
  <PresentationFormat>Widescreen</PresentationFormat>
  <Paragraphs>349</Paragraphs>
  <Slides>17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Times New Roman</vt:lpstr>
      <vt:lpstr>Office Theme</vt:lpstr>
      <vt:lpstr>P179/P363 Overview BL4N / EHBT  ASSC Fall 2026</vt:lpstr>
      <vt:lpstr>PowerPoint Presentation</vt:lpstr>
      <vt:lpstr>Accomplishments since last ASSC meeting</vt:lpstr>
      <vt:lpstr>Accomplishments since last ASSC</vt:lpstr>
      <vt:lpstr>Accomplishments since last ASSC</vt:lpstr>
      <vt:lpstr>Accomplishments since last ASSC meeting</vt:lpstr>
      <vt:lpstr>Progress on Plans Presented at previous ASSC Meeting</vt:lpstr>
      <vt:lpstr>Plans and Objectives for the Next 6 Months</vt:lpstr>
      <vt:lpstr>Milestone Trend Analysis</vt:lpstr>
      <vt:lpstr>Major Risks, Issues, Concerns</vt:lpstr>
      <vt:lpstr>Installation Progress</vt:lpstr>
      <vt:lpstr>Installation Progress &amp; Forecast</vt:lpstr>
      <vt:lpstr>PowerPoint Presentation</vt:lpstr>
      <vt:lpstr>Remaining Designs for LS26</vt:lpstr>
      <vt:lpstr>Gate 3 Affirmation</vt:lpstr>
      <vt:lpstr>Plans and Objectives for the Next 6 Months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ALM  Nov. 27, 2020</dc:title>
  <dc:creator>Bob Laxdal</dc:creator>
  <cp:lastModifiedBy>Claire Pearce</cp:lastModifiedBy>
  <cp:revision>1</cp:revision>
  <dcterms:created xsi:type="dcterms:W3CDTF">2020-11-27T23:42:20Z</dcterms:created>
  <dcterms:modified xsi:type="dcterms:W3CDTF">2026-09-30T00:06:50Z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0x0101005BC2989382E91746962F0C859D7503F4</vt:lpwstr>
  </property>
  <property fmtid="{D5CDD505-2E9C-101B-9397-08002B2CF9AE}" pid="3" name="xd_Signature">
    <vt:bool>false</vt:bool>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MediaServiceImageTags">
    <vt:lpwstr/>
  </property>
</Properties>
</file>