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77" r:id="rId5"/>
    <p:sldId id="1895" r:id="rId6"/>
    <p:sldId id="441" r:id="rId7"/>
    <p:sldId id="1896" r:id="rId8"/>
    <p:sldId id="1909" r:id="rId9"/>
    <p:sldId id="1910" r:id="rId10"/>
    <p:sldId id="1897" r:id="rId11"/>
    <p:sldId id="1898" r:id="rId12"/>
    <p:sldId id="1904" r:id="rId13"/>
    <p:sldId id="1905" r:id="rId14"/>
    <p:sldId id="1906" r:id="rId15"/>
    <p:sldId id="1907" r:id="rId16"/>
    <p:sldId id="1911" r:id="rId17"/>
    <p:sldId id="1908" r:id="rId18"/>
    <p:sldId id="1901" r:id="rId19"/>
    <p:sldId id="1888" r:id="rId20"/>
    <p:sldId id="1889" r:id="rId21"/>
    <p:sldId id="1893" r:id="rId22"/>
    <p:sldId id="1912" r:id="rId23"/>
    <p:sldId id="1902" r:id="rId24"/>
    <p:sldId id="26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DBB32C-B9C0-B5D7-6D56-B522CE207608}" name="Alexander Gottberg" initials="AG" userId="S::gottberg@triumf.ca::78061ade-8422-47e0-b8e9-57f3b70c64a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liver Kester" initials="OK" lastIdx="4" clrIdx="0">
    <p:extLst>
      <p:ext uri="{19B8F6BF-5375-455C-9EA6-DF929625EA0E}">
        <p15:presenceInfo xmlns:p15="http://schemas.microsoft.com/office/powerpoint/2012/main" userId="S::okester@triumf.ca::b69a5804-67a3-46bb-93da-bc22b030f818" providerId="AD"/>
      </p:ext>
    </p:extLst>
  </p:cmAuthor>
  <p:cmAuthor id="2" name="Bob Laxdal" initials="BL" lastIdx="2" clrIdx="1">
    <p:extLst>
      <p:ext uri="{19B8F6BF-5375-455C-9EA6-DF929625EA0E}">
        <p15:presenceInfo xmlns:p15="http://schemas.microsoft.com/office/powerpoint/2012/main" userId="Bob Laxd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7D30D0-D388-4C55-99EA-394346A9B665}" v="40" dt="2026-09-28T15:59:11.2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32" y="35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ita Perera" userId="5aa8fc93-ec6b-4238-843a-c4b36185d5e1" providerId="ADAL" clId="{00AA00C5-7FC6-4545-8513-062EC0511E27}"/>
    <pc:docChg chg="undo custSel addSld delSld modSld">
      <pc:chgData name="Asita Perera" userId="5aa8fc93-ec6b-4238-843a-c4b36185d5e1" providerId="ADAL" clId="{00AA00C5-7FC6-4545-8513-062EC0511E27}" dt="2026-09-28T16:00:47.031" v="6784" actId="1076"/>
      <pc:docMkLst>
        <pc:docMk/>
      </pc:docMkLst>
      <pc:sldChg chg="modSp mod">
        <pc:chgData name="Asita Perera" userId="5aa8fc93-ec6b-4238-843a-c4b36185d5e1" providerId="ADAL" clId="{00AA00C5-7FC6-4545-8513-062EC0511E27}" dt="2026-09-18T22:26:04.120" v="41" actId="20577"/>
        <pc:sldMkLst>
          <pc:docMk/>
          <pc:sldMk cId="242708350" sldId="277"/>
        </pc:sldMkLst>
        <pc:spChg chg="mod">
          <ac:chgData name="Asita Perera" userId="5aa8fc93-ec6b-4238-843a-c4b36185d5e1" providerId="ADAL" clId="{00AA00C5-7FC6-4545-8513-062EC0511E27}" dt="2026-09-18T22:25:29.322" v="8" actId="27636"/>
          <ac:spMkLst>
            <pc:docMk/>
            <pc:sldMk cId="242708350" sldId="277"/>
            <ac:spMk id="2" creationId="{00000000-0000-0000-0000-000000000000}"/>
          </ac:spMkLst>
        </pc:spChg>
        <pc:spChg chg="mod">
          <ac:chgData name="Asita Perera" userId="5aa8fc93-ec6b-4238-843a-c4b36185d5e1" providerId="ADAL" clId="{00AA00C5-7FC6-4545-8513-062EC0511E27}" dt="2026-09-18T22:26:04.120" v="41" actId="20577"/>
          <ac:spMkLst>
            <pc:docMk/>
            <pc:sldMk cId="242708350" sldId="277"/>
            <ac:spMk id="3" creationId="{161574F2-FF7C-F4B8-A5EB-56F7CF9CFEE8}"/>
          </ac:spMkLst>
        </pc:spChg>
      </pc:sldChg>
      <pc:sldChg chg="add">
        <pc:chgData name="Asita Perera" userId="5aa8fc93-ec6b-4238-843a-c4b36185d5e1" providerId="ADAL" clId="{00AA00C5-7FC6-4545-8513-062EC0511E27}" dt="2026-09-18T22:27:13.472" v="42"/>
        <pc:sldMkLst>
          <pc:docMk/>
          <pc:sldMk cId="2401744268" sldId="441"/>
        </pc:sldMkLst>
      </pc:sldChg>
      <pc:sldChg chg="del">
        <pc:chgData name="Asita Perera" userId="5aa8fc93-ec6b-4238-843a-c4b36185d5e1" providerId="ADAL" clId="{00AA00C5-7FC6-4545-8513-062EC0511E27}" dt="2026-09-28T15:57:44.807" v="6772" actId="2696"/>
        <pc:sldMkLst>
          <pc:docMk/>
          <pc:sldMk cId="3947791015" sldId="1886"/>
        </pc:sldMkLst>
      </pc:sldChg>
      <pc:sldChg chg="del">
        <pc:chgData name="Asita Perera" userId="5aa8fc93-ec6b-4238-843a-c4b36185d5e1" providerId="ADAL" clId="{00AA00C5-7FC6-4545-8513-062EC0511E27}" dt="2026-09-28T05:49:03.340" v="6394" actId="2696"/>
        <pc:sldMkLst>
          <pc:docMk/>
          <pc:sldMk cId="2154005766" sldId="1887"/>
        </pc:sldMkLst>
      </pc:sldChg>
      <pc:sldChg chg="addSp delSp modSp mod">
        <pc:chgData name="Asita Perera" userId="5aa8fc93-ec6b-4238-843a-c4b36185d5e1" providerId="ADAL" clId="{00AA00C5-7FC6-4545-8513-062EC0511E27}" dt="2026-09-28T05:12:17.129" v="6382" actId="1076"/>
        <pc:sldMkLst>
          <pc:docMk/>
          <pc:sldMk cId="292845815" sldId="1888"/>
        </pc:sldMkLst>
        <pc:spChg chg="del">
          <ac:chgData name="Asita Perera" userId="5aa8fc93-ec6b-4238-843a-c4b36185d5e1" providerId="ADAL" clId="{00AA00C5-7FC6-4545-8513-062EC0511E27}" dt="2026-09-27T22:53:14.269" v="5890" actId="478"/>
          <ac:spMkLst>
            <pc:docMk/>
            <pc:sldMk cId="292845815" sldId="1888"/>
            <ac:spMk id="3" creationId="{1EEC9DE8-3708-030E-0C4D-246A24E3E8E2}"/>
          </ac:spMkLst>
        </pc:spChg>
        <pc:spChg chg="add mod">
          <ac:chgData name="Asita Perera" userId="5aa8fc93-ec6b-4238-843a-c4b36185d5e1" providerId="ADAL" clId="{00AA00C5-7FC6-4545-8513-062EC0511E27}" dt="2026-09-28T05:12:17.129" v="6382" actId="1076"/>
          <ac:spMkLst>
            <pc:docMk/>
            <pc:sldMk cId="292845815" sldId="1888"/>
            <ac:spMk id="5" creationId="{E573A188-707F-6C9A-5DED-478F6745C028}"/>
          </ac:spMkLst>
        </pc:spChg>
        <pc:graphicFrameChg chg="add mod">
          <ac:chgData name="Asita Perera" userId="5aa8fc93-ec6b-4238-843a-c4b36185d5e1" providerId="ADAL" clId="{00AA00C5-7FC6-4545-8513-062EC0511E27}" dt="2026-09-28T05:12:05.158" v="6381" actId="14100"/>
          <ac:graphicFrameMkLst>
            <pc:docMk/>
            <pc:sldMk cId="292845815" sldId="1888"/>
            <ac:graphicFrameMk id="7" creationId="{E355E6B9-1B21-E31F-4C4E-9D7DC40C6D18}"/>
          </ac:graphicFrameMkLst>
        </pc:graphicFrameChg>
      </pc:sldChg>
      <pc:sldChg chg="addSp delSp modSp mod">
        <pc:chgData name="Asita Perera" userId="5aa8fc93-ec6b-4238-843a-c4b36185d5e1" providerId="ADAL" clId="{00AA00C5-7FC6-4545-8513-062EC0511E27}" dt="2026-09-28T15:57:02.862" v="6771" actId="33524"/>
        <pc:sldMkLst>
          <pc:docMk/>
          <pc:sldMk cId="2496424377" sldId="1889"/>
        </pc:sldMkLst>
        <pc:spChg chg="del">
          <ac:chgData name="Asita Perera" userId="5aa8fc93-ec6b-4238-843a-c4b36185d5e1" providerId="ADAL" clId="{00AA00C5-7FC6-4545-8513-062EC0511E27}" dt="2026-09-27T23:01:16.783" v="5929" actId="478"/>
          <ac:spMkLst>
            <pc:docMk/>
            <pc:sldMk cId="2496424377" sldId="1889"/>
            <ac:spMk id="3" creationId="{DC9BDB01-548D-8F22-645B-988961CCB91B}"/>
          </ac:spMkLst>
        </pc:spChg>
        <pc:spChg chg="add del mod">
          <ac:chgData name="Asita Perera" userId="5aa8fc93-ec6b-4238-843a-c4b36185d5e1" providerId="ADAL" clId="{00AA00C5-7FC6-4545-8513-062EC0511E27}" dt="2026-09-27T23:01:20.226" v="5930" actId="478"/>
          <ac:spMkLst>
            <pc:docMk/>
            <pc:sldMk cId="2496424377" sldId="1889"/>
            <ac:spMk id="6" creationId="{67E937BF-9EF1-3EA5-18D1-DD8BD93678B6}"/>
          </ac:spMkLst>
        </pc:spChg>
        <pc:graphicFrameChg chg="del modGraphic">
          <ac:chgData name="Asita Perera" userId="5aa8fc93-ec6b-4238-843a-c4b36185d5e1" providerId="ADAL" clId="{00AA00C5-7FC6-4545-8513-062EC0511E27}" dt="2026-09-27T23:01:26.721" v="5932" actId="478"/>
          <ac:graphicFrameMkLst>
            <pc:docMk/>
            <pc:sldMk cId="2496424377" sldId="1889"/>
            <ac:graphicFrameMk id="4" creationId="{6528437A-7BAF-8EAF-425F-9DF9B4D7E0C7}"/>
          </ac:graphicFrameMkLst>
        </pc:graphicFrameChg>
        <pc:graphicFrameChg chg="add mod modGraphic">
          <ac:chgData name="Asita Perera" userId="5aa8fc93-ec6b-4238-843a-c4b36185d5e1" providerId="ADAL" clId="{00AA00C5-7FC6-4545-8513-062EC0511E27}" dt="2026-09-28T15:57:02.862" v="6771" actId="33524"/>
          <ac:graphicFrameMkLst>
            <pc:docMk/>
            <pc:sldMk cId="2496424377" sldId="1889"/>
            <ac:graphicFrameMk id="8" creationId="{D8F3BD66-C4C9-B58D-323A-B0D3D0506C55}"/>
          </ac:graphicFrameMkLst>
        </pc:graphicFrameChg>
      </pc:sldChg>
      <pc:sldChg chg="del">
        <pc:chgData name="Asita Perera" userId="5aa8fc93-ec6b-4238-843a-c4b36185d5e1" providerId="ADAL" clId="{00AA00C5-7FC6-4545-8513-062EC0511E27}" dt="2026-09-28T05:19:30.815" v="6384" actId="2696"/>
        <pc:sldMkLst>
          <pc:docMk/>
          <pc:sldMk cId="446730007" sldId="1890"/>
        </pc:sldMkLst>
      </pc:sldChg>
      <pc:sldChg chg="addSp delSp modSp mod">
        <pc:chgData name="Asita Perera" userId="5aa8fc93-ec6b-4238-843a-c4b36185d5e1" providerId="ADAL" clId="{00AA00C5-7FC6-4545-8513-062EC0511E27}" dt="2026-09-27T23:18:35.403" v="5940" actId="1076"/>
        <pc:sldMkLst>
          <pc:docMk/>
          <pc:sldMk cId="1208090321" sldId="1893"/>
        </pc:sldMkLst>
        <pc:spChg chg="mod">
          <ac:chgData name="Asita Perera" userId="5aa8fc93-ec6b-4238-843a-c4b36185d5e1" providerId="ADAL" clId="{00AA00C5-7FC6-4545-8513-062EC0511E27}" dt="2026-09-27T22:59:45.386" v="5928" actId="20577"/>
          <ac:spMkLst>
            <pc:docMk/>
            <pc:sldMk cId="1208090321" sldId="1893"/>
            <ac:spMk id="2" creationId="{A1AC7F45-B06F-1C81-4158-96FFCBA7218D}"/>
          </ac:spMkLst>
        </pc:spChg>
        <pc:spChg chg="del">
          <ac:chgData name="Asita Perera" userId="5aa8fc93-ec6b-4238-843a-c4b36185d5e1" providerId="ADAL" clId="{00AA00C5-7FC6-4545-8513-062EC0511E27}" dt="2026-09-27T22:59:06.837" v="5916" actId="478"/>
          <ac:spMkLst>
            <pc:docMk/>
            <pc:sldMk cId="1208090321" sldId="1893"/>
            <ac:spMk id="3" creationId="{945263AA-AB42-870B-0FAA-D6EEC9D1D7A6}"/>
          </ac:spMkLst>
        </pc:spChg>
        <pc:spChg chg="add del mod">
          <ac:chgData name="Asita Perera" userId="5aa8fc93-ec6b-4238-843a-c4b36185d5e1" providerId="ADAL" clId="{00AA00C5-7FC6-4545-8513-062EC0511E27}" dt="2026-09-27T22:59:09.211" v="5917" actId="478"/>
          <ac:spMkLst>
            <pc:docMk/>
            <pc:sldMk cId="1208090321" sldId="1893"/>
            <ac:spMk id="5" creationId="{DCE9E394-F347-ED5D-D957-E3D6AF9B4857}"/>
          </ac:spMkLst>
        </pc:spChg>
        <pc:graphicFrameChg chg="add mod">
          <ac:chgData name="Asita Perera" userId="5aa8fc93-ec6b-4238-843a-c4b36185d5e1" providerId="ADAL" clId="{00AA00C5-7FC6-4545-8513-062EC0511E27}" dt="2026-09-27T23:18:12.418" v="5936"/>
          <ac:graphicFrameMkLst>
            <pc:docMk/>
            <pc:sldMk cId="1208090321" sldId="1893"/>
            <ac:graphicFrameMk id="8" creationId="{E018ADB1-7D4D-CD5F-7E37-5A3A8CF18470}"/>
          </ac:graphicFrameMkLst>
        </pc:graphicFrameChg>
        <pc:graphicFrameChg chg="add mod">
          <ac:chgData name="Asita Perera" userId="5aa8fc93-ec6b-4238-843a-c4b36185d5e1" providerId="ADAL" clId="{00AA00C5-7FC6-4545-8513-062EC0511E27}" dt="2026-09-27T23:18:35.403" v="5940" actId="1076"/>
          <ac:graphicFrameMkLst>
            <pc:docMk/>
            <pc:sldMk cId="1208090321" sldId="1893"/>
            <ac:graphicFrameMk id="9" creationId="{B08649B4-CA68-18C6-57D6-3A8F865C649C}"/>
          </ac:graphicFrameMkLst>
        </pc:graphicFrameChg>
        <pc:picChg chg="add del mod">
          <ac:chgData name="Asita Perera" userId="5aa8fc93-ec6b-4238-843a-c4b36185d5e1" providerId="ADAL" clId="{00AA00C5-7FC6-4545-8513-062EC0511E27}" dt="2026-09-27T23:17:59.028" v="5935" actId="478"/>
          <ac:picMkLst>
            <pc:docMk/>
            <pc:sldMk cId="1208090321" sldId="1893"/>
            <ac:picMk id="7" creationId="{64071D02-EC7D-EA8C-FD8C-79A392971A2A}"/>
          </ac:picMkLst>
        </pc:picChg>
      </pc:sldChg>
      <pc:sldChg chg="del">
        <pc:chgData name="Asita Perera" userId="5aa8fc93-ec6b-4238-843a-c4b36185d5e1" providerId="ADAL" clId="{00AA00C5-7FC6-4545-8513-062EC0511E27}" dt="2026-09-27T22:58:37.763" v="5915" actId="2696"/>
        <pc:sldMkLst>
          <pc:docMk/>
          <pc:sldMk cId="2799591596" sldId="1894"/>
        </pc:sldMkLst>
      </pc:sldChg>
      <pc:sldChg chg="addSp delSp modSp add mod">
        <pc:chgData name="Asita Perera" userId="5aa8fc93-ec6b-4238-843a-c4b36185d5e1" providerId="ADAL" clId="{00AA00C5-7FC6-4545-8513-062EC0511E27}" dt="2026-09-28T16:00:47.031" v="6784" actId="1076"/>
        <pc:sldMkLst>
          <pc:docMk/>
          <pc:sldMk cId="3670965596" sldId="1895"/>
        </pc:sldMkLst>
        <pc:spChg chg="mod">
          <ac:chgData name="Asita Perera" userId="5aa8fc93-ec6b-4238-843a-c4b36185d5e1" providerId="ADAL" clId="{00AA00C5-7FC6-4545-8513-062EC0511E27}" dt="2026-09-28T15:59:11.255" v="6776" actId="20578"/>
          <ac:spMkLst>
            <pc:docMk/>
            <pc:sldMk cId="3670965596" sldId="1895"/>
            <ac:spMk id="3" creationId="{6D06C3D5-C562-F0B1-AD06-F192034C2692}"/>
          </ac:spMkLst>
        </pc:spChg>
        <pc:picChg chg="add mod">
          <ac:chgData name="Asita Perera" userId="5aa8fc93-ec6b-4238-843a-c4b36185d5e1" providerId="ADAL" clId="{00AA00C5-7FC6-4545-8513-062EC0511E27}" dt="2026-09-28T16:00:47.031" v="6784" actId="1076"/>
          <ac:picMkLst>
            <pc:docMk/>
            <pc:sldMk cId="3670965596" sldId="1895"/>
            <ac:picMk id="7" creationId="{AB25B427-0165-CA27-F27A-3341D6F8D4A9}"/>
          </ac:picMkLst>
        </pc:picChg>
        <pc:picChg chg="add mod">
          <ac:chgData name="Asita Perera" userId="5aa8fc93-ec6b-4238-843a-c4b36185d5e1" providerId="ADAL" clId="{00AA00C5-7FC6-4545-8513-062EC0511E27}" dt="2026-09-28T16:00:43.447" v="6783" actId="1076"/>
          <ac:picMkLst>
            <pc:docMk/>
            <pc:sldMk cId="3670965596" sldId="1895"/>
            <ac:picMk id="11" creationId="{EB70583E-468C-CCF1-3933-B70A3C679122}"/>
          </ac:picMkLst>
        </pc:picChg>
        <pc:cxnChg chg="mod">
          <ac:chgData name="Asita Perera" userId="5aa8fc93-ec6b-4238-843a-c4b36185d5e1" providerId="ADAL" clId="{00AA00C5-7FC6-4545-8513-062EC0511E27}" dt="2026-09-18T22:27:52.635" v="44" actId="14100"/>
          <ac:cxnSpMkLst>
            <pc:docMk/>
            <pc:sldMk cId="3670965596" sldId="1895"/>
            <ac:cxnSpMk id="18" creationId="{A4A582DE-3F31-1826-DAB7-5800F49B3A99}"/>
          </ac:cxnSpMkLst>
        </pc:cxnChg>
        <pc:cxnChg chg="mod">
          <ac:chgData name="Asita Perera" userId="5aa8fc93-ec6b-4238-843a-c4b36185d5e1" providerId="ADAL" clId="{00AA00C5-7FC6-4545-8513-062EC0511E27}" dt="2026-09-18T22:27:59.754" v="45" actId="14100"/>
          <ac:cxnSpMkLst>
            <pc:docMk/>
            <pc:sldMk cId="3670965596" sldId="1895"/>
            <ac:cxnSpMk id="27" creationId="{3D728535-2E15-5FA1-87D7-9B315A04650B}"/>
          </ac:cxnSpMkLst>
        </pc:cxnChg>
      </pc:sldChg>
      <pc:sldChg chg="addSp modSp add mod">
        <pc:chgData name="Asita Perera" userId="5aa8fc93-ec6b-4238-843a-c4b36185d5e1" providerId="ADAL" clId="{00AA00C5-7FC6-4545-8513-062EC0511E27}" dt="2026-09-27T02:11:05.902" v="3665" actId="20577"/>
        <pc:sldMkLst>
          <pc:docMk/>
          <pc:sldMk cId="2748865725" sldId="1896"/>
        </pc:sldMkLst>
        <pc:spChg chg="mod">
          <ac:chgData name="Asita Perera" userId="5aa8fc93-ec6b-4238-843a-c4b36185d5e1" providerId="ADAL" clId="{00AA00C5-7FC6-4545-8513-062EC0511E27}" dt="2026-09-27T02:11:05.902" v="3665" actId="20577"/>
          <ac:spMkLst>
            <pc:docMk/>
            <pc:sldMk cId="2748865725" sldId="1896"/>
            <ac:spMk id="3" creationId="{BF6DF335-80F6-05CB-6F0F-14237FC6DEC4}"/>
          </ac:spMkLst>
        </pc:spChg>
        <pc:picChg chg="add mod">
          <ac:chgData name="Asita Perera" userId="5aa8fc93-ec6b-4238-843a-c4b36185d5e1" providerId="ADAL" clId="{00AA00C5-7FC6-4545-8513-062EC0511E27}" dt="2026-09-25T20:17:32.755" v="771" actId="14100"/>
          <ac:picMkLst>
            <pc:docMk/>
            <pc:sldMk cId="2748865725" sldId="1896"/>
            <ac:picMk id="5" creationId="{874D0C05-4ABD-C548-2C7B-98D5B64B3AF4}"/>
          </ac:picMkLst>
        </pc:picChg>
        <pc:picChg chg="add mod">
          <ac:chgData name="Asita Perera" userId="5aa8fc93-ec6b-4238-843a-c4b36185d5e1" providerId="ADAL" clId="{00AA00C5-7FC6-4545-8513-062EC0511E27}" dt="2026-09-25T20:20:01.208" v="785" actId="14100"/>
          <ac:picMkLst>
            <pc:docMk/>
            <pc:sldMk cId="2748865725" sldId="1896"/>
            <ac:picMk id="7" creationId="{5185EE59-A9EA-FB5B-50C0-BF10DAB2EECD}"/>
          </ac:picMkLst>
        </pc:picChg>
        <pc:picChg chg="add mod modCrop">
          <ac:chgData name="Asita Perera" userId="5aa8fc93-ec6b-4238-843a-c4b36185d5e1" providerId="ADAL" clId="{00AA00C5-7FC6-4545-8513-062EC0511E27}" dt="2026-09-25T20:20:04.958" v="786" actId="1076"/>
          <ac:picMkLst>
            <pc:docMk/>
            <pc:sldMk cId="2748865725" sldId="1896"/>
            <ac:picMk id="9" creationId="{FD0D2F2C-829B-F19E-296B-D89F9A8E357B}"/>
          </ac:picMkLst>
        </pc:picChg>
      </pc:sldChg>
      <pc:sldChg chg="addSp delSp modSp add mod">
        <pc:chgData name="Asita Perera" userId="5aa8fc93-ec6b-4238-843a-c4b36185d5e1" providerId="ADAL" clId="{00AA00C5-7FC6-4545-8513-062EC0511E27}" dt="2026-09-27T01:45:36.592" v="3209" actId="20577"/>
        <pc:sldMkLst>
          <pc:docMk/>
          <pc:sldMk cId="3771094212" sldId="1897"/>
        </pc:sldMkLst>
        <pc:spChg chg="mod">
          <ac:chgData name="Asita Perera" userId="5aa8fc93-ec6b-4238-843a-c4b36185d5e1" providerId="ADAL" clId="{00AA00C5-7FC6-4545-8513-062EC0511E27}" dt="2026-09-27T01:45:36.592" v="3209" actId="20577"/>
          <ac:spMkLst>
            <pc:docMk/>
            <pc:sldMk cId="3771094212" sldId="1897"/>
            <ac:spMk id="3" creationId="{A7992069-427F-1763-0962-D0AB468A46B3}"/>
          </ac:spMkLst>
        </pc:spChg>
        <pc:picChg chg="add mod">
          <ac:chgData name="Asita Perera" userId="5aa8fc93-ec6b-4238-843a-c4b36185d5e1" providerId="ADAL" clId="{00AA00C5-7FC6-4545-8513-062EC0511E27}" dt="2026-09-27T01:17:19.200" v="2787" actId="1076"/>
          <ac:picMkLst>
            <pc:docMk/>
            <pc:sldMk cId="3771094212" sldId="1897"/>
            <ac:picMk id="5" creationId="{A8E06E44-43C7-F98B-FC91-68951C162BAA}"/>
          </ac:picMkLst>
        </pc:picChg>
        <pc:picChg chg="add del mod modCrop">
          <ac:chgData name="Asita Perera" userId="5aa8fc93-ec6b-4238-843a-c4b36185d5e1" providerId="ADAL" clId="{00AA00C5-7FC6-4545-8513-062EC0511E27}" dt="2026-09-27T01:32:10.514" v="2831" actId="478"/>
          <ac:picMkLst>
            <pc:docMk/>
            <pc:sldMk cId="3771094212" sldId="1897"/>
            <ac:picMk id="7" creationId="{D4A28CE6-C9A6-4F10-A841-5212BE4EF02F}"/>
          </ac:picMkLst>
        </pc:picChg>
        <pc:picChg chg="add mod modCrop">
          <ac:chgData name="Asita Perera" userId="5aa8fc93-ec6b-4238-843a-c4b36185d5e1" providerId="ADAL" clId="{00AA00C5-7FC6-4545-8513-062EC0511E27}" dt="2026-09-27T01:20:00.522" v="2809" actId="1076"/>
          <ac:picMkLst>
            <pc:docMk/>
            <pc:sldMk cId="3771094212" sldId="1897"/>
            <ac:picMk id="9" creationId="{55A1E560-120C-ABD3-5028-C04A904B3CBB}"/>
          </ac:picMkLst>
        </pc:picChg>
        <pc:picChg chg="add mod">
          <ac:chgData name="Asita Perera" userId="5aa8fc93-ec6b-4238-843a-c4b36185d5e1" providerId="ADAL" clId="{00AA00C5-7FC6-4545-8513-062EC0511E27}" dt="2026-09-27T01:32:43.752" v="2834" actId="1076"/>
          <ac:picMkLst>
            <pc:docMk/>
            <pc:sldMk cId="3771094212" sldId="1897"/>
            <ac:picMk id="11" creationId="{BA2462E3-CF44-0787-4CCF-F451AE7FF2CA}"/>
          </ac:picMkLst>
        </pc:picChg>
        <pc:picChg chg="add mod modCrop">
          <ac:chgData name="Asita Perera" userId="5aa8fc93-ec6b-4238-843a-c4b36185d5e1" providerId="ADAL" clId="{00AA00C5-7FC6-4545-8513-062EC0511E27}" dt="2026-09-27T01:32:50.081" v="2835" actId="1076"/>
          <ac:picMkLst>
            <pc:docMk/>
            <pc:sldMk cId="3771094212" sldId="1897"/>
            <ac:picMk id="13" creationId="{53C09B46-CF3A-41E0-2728-157266C94F61}"/>
          </ac:picMkLst>
        </pc:picChg>
        <pc:picChg chg="add mod">
          <ac:chgData name="Asita Perera" userId="5aa8fc93-ec6b-4238-843a-c4b36185d5e1" providerId="ADAL" clId="{00AA00C5-7FC6-4545-8513-062EC0511E27}" dt="2026-09-27T01:37:39.277" v="2841" actId="14100"/>
          <ac:picMkLst>
            <pc:docMk/>
            <pc:sldMk cId="3771094212" sldId="1897"/>
            <ac:picMk id="15" creationId="{30450EB0-3AEC-A8C1-7D5E-EBB32FC1466B}"/>
          </ac:picMkLst>
        </pc:picChg>
        <pc:picChg chg="add mod modCrop">
          <ac:chgData name="Asita Perera" userId="5aa8fc93-ec6b-4238-843a-c4b36185d5e1" providerId="ADAL" clId="{00AA00C5-7FC6-4545-8513-062EC0511E27}" dt="2026-09-27T01:38:47.679" v="2850" actId="732"/>
          <ac:picMkLst>
            <pc:docMk/>
            <pc:sldMk cId="3771094212" sldId="1897"/>
            <ac:picMk id="17" creationId="{E18BCC6E-60EA-F905-2B40-F4068E40999A}"/>
          </ac:picMkLst>
        </pc:picChg>
      </pc:sldChg>
      <pc:sldChg chg="addSp delSp modSp add mod">
        <pc:chgData name="Asita Perera" userId="5aa8fc93-ec6b-4238-843a-c4b36185d5e1" providerId="ADAL" clId="{00AA00C5-7FC6-4545-8513-062EC0511E27}" dt="2026-09-27T02:10:23.398" v="3663" actId="20577"/>
        <pc:sldMkLst>
          <pc:docMk/>
          <pc:sldMk cId="4282364105" sldId="1898"/>
        </pc:sldMkLst>
        <pc:spChg chg="mod">
          <ac:chgData name="Asita Perera" userId="5aa8fc93-ec6b-4238-843a-c4b36185d5e1" providerId="ADAL" clId="{00AA00C5-7FC6-4545-8513-062EC0511E27}" dt="2026-09-27T02:10:23.398" v="3663" actId="20577"/>
          <ac:spMkLst>
            <pc:docMk/>
            <pc:sldMk cId="4282364105" sldId="1898"/>
            <ac:spMk id="3" creationId="{F7ED781C-34B5-370C-64F3-42C25D9EB72A}"/>
          </ac:spMkLst>
        </pc:spChg>
        <pc:picChg chg="add mod">
          <ac:chgData name="Asita Perera" userId="5aa8fc93-ec6b-4238-843a-c4b36185d5e1" providerId="ADAL" clId="{00AA00C5-7FC6-4545-8513-062EC0511E27}" dt="2026-09-27T00:55:29.794" v="2547" actId="1076"/>
          <ac:picMkLst>
            <pc:docMk/>
            <pc:sldMk cId="4282364105" sldId="1898"/>
            <ac:picMk id="5" creationId="{6FD24B90-8DAC-3DEA-F40F-BAD6F5BAFA62}"/>
          </ac:picMkLst>
        </pc:picChg>
        <pc:picChg chg="add mod">
          <ac:chgData name="Asita Perera" userId="5aa8fc93-ec6b-4238-843a-c4b36185d5e1" providerId="ADAL" clId="{00AA00C5-7FC6-4545-8513-062EC0511E27}" dt="2026-09-27T00:59:21.979" v="2779" actId="1076"/>
          <ac:picMkLst>
            <pc:docMk/>
            <pc:sldMk cId="4282364105" sldId="1898"/>
            <ac:picMk id="7" creationId="{13235CEB-BA66-E121-4895-F844FD50EB98}"/>
          </ac:picMkLst>
        </pc:picChg>
        <pc:picChg chg="add del">
          <ac:chgData name="Asita Perera" userId="5aa8fc93-ec6b-4238-843a-c4b36185d5e1" providerId="ADAL" clId="{00AA00C5-7FC6-4545-8513-062EC0511E27}" dt="2026-09-27T00:55:12.188" v="2543" actId="22"/>
          <ac:picMkLst>
            <pc:docMk/>
            <pc:sldMk cId="4282364105" sldId="1898"/>
            <ac:picMk id="9" creationId="{826F428A-62C8-D189-E311-101F29F7C179}"/>
          </ac:picMkLst>
        </pc:picChg>
        <pc:picChg chg="add mod modCrop">
          <ac:chgData name="Asita Perera" userId="5aa8fc93-ec6b-4238-843a-c4b36185d5e1" providerId="ADAL" clId="{00AA00C5-7FC6-4545-8513-062EC0511E27}" dt="2026-09-27T00:55:55.273" v="2551" actId="1076"/>
          <ac:picMkLst>
            <pc:docMk/>
            <pc:sldMk cId="4282364105" sldId="1898"/>
            <ac:picMk id="11" creationId="{87DF100C-26D5-8B5B-FEF6-EAF34B6A621A}"/>
          </ac:picMkLst>
        </pc:picChg>
      </pc:sldChg>
      <pc:sldChg chg="modSp add mod">
        <pc:chgData name="Asita Perera" userId="5aa8fc93-ec6b-4238-843a-c4b36185d5e1" providerId="ADAL" clId="{00AA00C5-7FC6-4545-8513-062EC0511E27}" dt="2026-09-28T06:03:25.604" v="6398"/>
        <pc:sldMkLst>
          <pc:docMk/>
          <pc:sldMk cId="1306293907" sldId="1901"/>
        </pc:sldMkLst>
        <pc:graphicFrameChg chg="mod">
          <ac:chgData name="Asita Perera" userId="5aa8fc93-ec6b-4238-843a-c4b36185d5e1" providerId="ADAL" clId="{00AA00C5-7FC6-4545-8513-062EC0511E27}" dt="2026-09-28T06:03:25.604" v="6398"/>
          <ac:graphicFrameMkLst>
            <pc:docMk/>
            <pc:sldMk cId="1306293907" sldId="1901"/>
            <ac:graphicFrameMk id="5" creationId="{831E150D-EF3B-548E-DFF6-06979A3B29C0}"/>
          </ac:graphicFrameMkLst>
        </pc:graphicFrameChg>
      </pc:sldChg>
      <pc:sldChg chg="modSp add mod">
        <pc:chgData name="Asita Perera" userId="5aa8fc93-ec6b-4238-843a-c4b36185d5e1" providerId="ADAL" clId="{00AA00C5-7FC6-4545-8513-062EC0511E27}" dt="2026-09-28T15:55:25.659" v="6657" actId="20577"/>
        <pc:sldMkLst>
          <pc:docMk/>
          <pc:sldMk cId="1092766727" sldId="1902"/>
        </pc:sldMkLst>
        <pc:graphicFrameChg chg="modGraphic">
          <ac:chgData name="Asita Perera" userId="5aa8fc93-ec6b-4238-843a-c4b36185d5e1" providerId="ADAL" clId="{00AA00C5-7FC6-4545-8513-062EC0511E27}" dt="2026-09-28T15:55:25.659" v="6657" actId="20577"/>
          <ac:graphicFrameMkLst>
            <pc:docMk/>
            <pc:sldMk cId="1092766727" sldId="1902"/>
            <ac:graphicFrameMk id="4" creationId="{7839557B-75A8-B351-CC22-9D05A777226F}"/>
          </ac:graphicFrameMkLst>
        </pc:graphicFrameChg>
      </pc:sldChg>
      <pc:sldChg chg="addSp modSp add mod">
        <pc:chgData name="Asita Perera" userId="5aa8fc93-ec6b-4238-843a-c4b36185d5e1" providerId="ADAL" clId="{00AA00C5-7FC6-4545-8513-062EC0511E27}" dt="2026-09-27T02:26:41.044" v="4031" actId="20577"/>
        <pc:sldMkLst>
          <pc:docMk/>
          <pc:sldMk cId="448327275" sldId="1904"/>
        </pc:sldMkLst>
        <pc:spChg chg="mod">
          <ac:chgData name="Asita Perera" userId="5aa8fc93-ec6b-4238-843a-c4b36185d5e1" providerId="ADAL" clId="{00AA00C5-7FC6-4545-8513-062EC0511E27}" dt="2026-09-27T02:26:41.044" v="4031" actId="20577"/>
          <ac:spMkLst>
            <pc:docMk/>
            <pc:sldMk cId="448327275" sldId="1904"/>
            <ac:spMk id="3" creationId="{E7A86E0F-4E67-FB71-B376-791FF0E677C6}"/>
          </ac:spMkLst>
        </pc:spChg>
        <pc:picChg chg="add mod modCrop">
          <ac:chgData name="Asita Perera" userId="5aa8fc93-ec6b-4238-843a-c4b36185d5e1" providerId="ADAL" clId="{00AA00C5-7FC6-4545-8513-062EC0511E27}" dt="2026-09-27T02:09:00.434" v="3623" actId="1038"/>
          <ac:picMkLst>
            <pc:docMk/>
            <pc:sldMk cId="448327275" sldId="1904"/>
            <ac:picMk id="5" creationId="{99B4EAD2-2C5A-FF85-0D23-BBF0F21D1C2A}"/>
          </ac:picMkLst>
        </pc:picChg>
        <pc:picChg chg="add mod">
          <ac:chgData name="Asita Perera" userId="5aa8fc93-ec6b-4238-843a-c4b36185d5e1" providerId="ADAL" clId="{00AA00C5-7FC6-4545-8513-062EC0511E27}" dt="2026-09-27T02:08:50.471" v="3591" actId="1037"/>
          <ac:picMkLst>
            <pc:docMk/>
            <pc:sldMk cId="448327275" sldId="1904"/>
            <ac:picMk id="7" creationId="{091FE138-F5A8-0540-020F-53E045BC5D6F}"/>
          </ac:picMkLst>
        </pc:picChg>
        <pc:picChg chg="add mod modCrop">
          <ac:chgData name="Asita Perera" userId="5aa8fc93-ec6b-4238-843a-c4b36185d5e1" providerId="ADAL" clId="{00AA00C5-7FC6-4545-8513-062EC0511E27}" dt="2026-09-27T02:08:50.471" v="3591" actId="1037"/>
          <ac:picMkLst>
            <pc:docMk/>
            <pc:sldMk cId="448327275" sldId="1904"/>
            <ac:picMk id="9" creationId="{E0BB7062-B840-AB88-CC50-FA834132A535}"/>
          </ac:picMkLst>
        </pc:picChg>
        <pc:picChg chg="add mod">
          <ac:chgData name="Asita Perera" userId="5aa8fc93-ec6b-4238-843a-c4b36185d5e1" providerId="ADAL" clId="{00AA00C5-7FC6-4545-8513-062EC0511E27}" dt="2026-09-27T02:09:10.257" v="3625" actId="1076"/>
          <ac:picMkLst>
            <pc:docMk/>
            <pc:sldMk cId="448327275" sldId="1904"/>
            <ac:picMk id="11" creationId="{B4C11D29-A3FF-1724-F9A1-0D5EBDC8D786}"/>
          </ac:picMkLst>
        </pc:picChg>
      </pc:sldChg>
      <pc:sldChg chg="addSp delSp modSp add mod">
        <pc:chgData name="Asita Perera" userId="5aa8fc93-ec6b-4238-843a-c4b36185d5e1" providerId="ADAL" clId="{00AA00C5-7FC6-4545-8513-062EC0511E27}" dt="2026-09-27T02:26:47.912" v="4041" actId="20577"/>
        <pc:sldMkLst>
          <pc:docMk/>
          <pc:sldMk cId="233146256" sldId="1905"/>
        </pc:sldMkLst>
        <pc:spChg chg="del mod">
          <ac:chgData name="Asita Perera" userId="5aa8fc93-ec6b-4238-843a-c4b36185d5e1" providerId="ADAL" clId="{00AA00C5-7FC6-4545-8513-062EC0511E27}" dt="2026-09-27T02:12:00.892" v="3666" actId="478"/>
          <ac:spMkLst>
            <pc:docMk/>
            <pc:sldMk cId="233146256" sldId="1905"/>
            <ac:spMk id="3" creationId="{A00265EF-10EC-2671-DBB3-AD2A6BD62A28}"/>
          </ac:spMkLst>
        </pc:spChg>
        <pc:spChg chg="add del mod">
          <ac:chgData name="Asita Perera" userId="5aa8fc93-ec6b-4238-843a-c4b36185d5e1" providerId="ADAL" clId="{00AA00C5-7FC6-4545-8513-062EC0511E27}" dt="2026-09-27T02:12:05.952" v="3668" actId="478"/>
          <ac:spMkLst>
            <pc:docMk/>
            <pc:sldMk cId="233146256" sldId="1905"/>
            <ac:spMk id="5" creationId="{95E41336-9024-AFB8-9F37-C641A4932464}"/>
          </ac:spMkLst>
        </pc:spChg>
        <pc:spChg chg="add mod">
          <ac:chgData name="Asita Perera" userId="5aa8fc93-ec6b-4238-843a-c4b36185d5e1" providerId="ADAL" clId="{00AA00C5-7FC6-4545-8513-062EC0511E27}" dt="2026-09-27T02:26:47.912" v="4041" actId="20577"/>
          <ac:spMkLst>
            <pc:docMk/>
            <pc:sldMk cId="233146256" sldId="1905"/>
            <ac:spMk id="6" creationId="{2DCA98A8-2775-FB68-DD67-A938A86A07B4}"/>
          </ac:spMkLst>
        </pc:spChg>
        <pc:picChg chg="add mod">
          <ac:chgData name="Asita Perera" userId="5aa8fc93-ec6b-4238-843a-c4b36185d5e1" providerId="ADAL" clId="{00AA00C5-7FC6-4545-8513-062EC0511E27}" dt="2026-09-27T02:24:22.324" v="4020" actId="1076"/>
          <ac:picMkLst>
            <pc:docMk/>
            <pc:sldMk cId="233146256" sldId="1905"/>
            <ac:picMk id="8" creationId="{D7F0A8AB-9FE6-D97C-FEC1-6D8B07587337}"/>
          </ac:picMkLst>
        </pc:picChg>
        <pc:picChg chg="add mod">
          <ac:chgData name="Asita Perera" userId="5aa8fc93-ec6b-4238-843a-c4b36185d5e1" providerId="ADAL" clId="{00AA00C5-7FC6-4545-8513-062EC0511E27}" dt="2026-09-27T02:24:22.324" v="4020" actId="1076"/>
          <ac:picMkLst>
            <pc:docMk/>
            <pc:sldMk cId="233146256" sldId="1905"/>
            <ac:picMk id="10" creationId="{021DD4FB-B344-6088-D8D5-144881AD69F8}"/>
          </ac:picMkLst>
        </pc:picChg>
        <pc:picChg chg="add mod">
          <ac:chgData name="Asita Perera" userId="5aa8fc93-ec6b-4238-843a-c4b36185d5e1" providerId="ADAL" clId="{00AA00C5-7FC6-4545-8513-062EC0511E27}" dt="2026-09-27T02:23:23.741" v="4014" actId="1076"/>
          <ac:picMkLst>
            <pc:docMk/>
            <pc:sldMk cId="233146256" sldId="1905"/>
            <ac:picMk id="12" creationId="{4B8156AF-90FB-8937-3E33-7A14089BAD63}"/>
          </ac:picMkLst>
        </pc:picChg>
        <pc:picChg chg="add mod">
          <ac:chgData name="Asita Perera" userId="5aa8fc93-ec6b-4238-843a-c4b36185d5e1" providerId="ADAL" clId="{00AA00C5-7FC6-4545-8513-062EC0511E27}" dt="2026-09-27T02:24:10.960" v="4019" actId="1076"/>
          <ac:picMkLst>
            <pc:docMk/>
            <pc:sldMk cId="233146256" sldId="1905"/>
            <ac:picMk id="14" creationId="{2F5E94E3-EB20-08C6-7020-A51B5AC43977}"/>
          </ac:picMkLst>
        </pc:picChg>
      </pc:sldChg>
      <pc:sldChg chg="addSp delSp modSp add mod">
        <pc:chgData name="Asita Perera" userId="5aa8fc93-ec6b-4238-843a-c4b36185d5e1" providerId="ADAL" clId="{00AA00C5-7FC6-4545-8513-062EC0511E27}" dt="2026-09-27T03:21:15.268" v="4882" actId="20577"/>
        <pc:sldMkLst>
          <pc:docMk/>
          <pc:sldMk cId="2075421825" sldId="1906"/>
        </pc:sldMkLst>
        <pc:spChg chg="mod">
          <ac:chgData name="Asita Perera" userId="5aa8fc93-ec6b-4238-843a-c4b36185d5e1" providerId="ADAL" clId="{00AA00C5-7FC6-4545-8513-062EC0511E27}" dt="2026-09-27T03:21:15.268" v="4882" actId="20577"/>
          <ac:spMkLst>
            <pc:docMk/>
            <pc:sldMk cId="2075421825" sldId="1906"/>
            <ac:spMk id="3" creationId="{C92EBB4B-EAA8-C2DD-7667-E6394FA9FF05}"/>
          </ac:spMkLst>
        </pc:spChg>
        <pc:spChg chg="add mod">
          <ac:chgData name="Asita Perera" userId="5aa8fc93-ec6b-4238-843a-c4b36185d5e1" providerId="ADAL" clId="{00AA00C5-7FC6-4545-8513-062EC0511E27}" dt="2026-09-27T02:51:48.395" v="4148" actId="1036"/>
          <ac:spMkLst>
            <pc:docMk/>
            <pc:sldMk cId="2075421825" sldId="1906"/>
            <ac:spMk id="9" creationId="{BBAD1601-F95C-E186-C396-57B1C35841D7}"/>
          </ac:spMkLst>
        </pc:spChg>
        <pc:spChg chg="add mod">
          <ac:chgData name="Asita Perera" userId="5aa8fc93-ec6b-4238-843a-c4b36185d5e1" providerId="ADAL" clId="{00AA00C5-7FC6-4545-8513-062EC0511E27}" dt="2026-09-27T02:52:32.406" v="4169" actId="1076"/>
          <ac:spMkLst>
            <pc:docMk/>
            <pc:sldMk cId="2075421825" sldId="1906"/>
            <ac:spMk id="11" creationId="{6C88182C-9169-87BD-C818-45324183D550}"/>
          </ac:spMkLst>
        </pc:spChg>
        <pc:spChg chg="add mod">
          <ac:chgData name="Asita Perera" userId="5aa8fc93-ec6b-4238-843a-c4b36185d5e1" providerId="ADAL" clId="{00AA00C5-7FC6-4545-8513-062EC0511E27}" dt="2026-09-27T02:54:16.703" v="4206" actId="1076"/>
          <ac:spMkLst>
            <pc:docMk/>
            <pc:sldMk cId="2075421825" sldId="1906"/>
            <ac:spMk id="18" creationId="{4452BAF5-A6E2-F9A6-52B9-7DC5B16AAB55}"/>
          </ac:spMkLst>
        </pc:spChg>
        <pc:spChg chg="add mod">
          <ac:chgData name="Asita Perera" userId="5aa8fc93-ec6b-4238-843a-c4b36185d5e1" providerId="ADAL" clId="{00AA00C5-7FC6-4545-8513-062EC0511E27}" dt="2026-09-27T02:54:42.303" v="4231" actId="20577"/>
          <ac:spMkLst>
            <pc:docMk/>
            <pc:sldMk cId="2075421825" sldId="1906"/>
            <ac:spMk id="20" creationId="{7FF6953B-FB7A-B79A-A4BD-6749D31DE7B2}"/>
          </ac:spMkLst>
        </pc:spChg>
        <pc:spChg chg="add mod">
          <ac:chgData name="Asita Perera" userId="5aa8fc93-ec6b-4238-843a-c4b36185d5e1" providerId="ADAL" clId="{00AA00C5-7FC6-4545-8513-062EC0511E27}" dt="2026-09-27T02:55:54.598" v="4250" actId="20577"/>
          <ac:spMkLst>
            <pc:docMk/>
            <pc:sldMk cId="2075421825" sldId="1906"/>
            <ac:spMk id="24" creationId="{0E3A5B5D-FE1A-54DB-E622-1ACE1A57C98F}"/>
          </ac:spMkLst>
        </pc:spChg>
        <pc:spChg chg="add mod">
          <ac:chgData name="Asita Perera" userId="5aa8fc93-ec6b-4238-843a-c4b36185d5e1" providerId="ADAL" clId="{00AA00C5-7FC6-4545-8513-062EC0511E27}" dt="2026-09-27T02:57:07.460" v="4267" actId="20577"/>
          <ac:spMkLst>
            <pc:docMk/>
            <pc:sldMk cId="2075421825" sldId="1906"/>
            <ac:spMk id="30" creationId="{DBAECB15-C143-1C8E-8F57-1FFB92F36086}"/>
          </ac:spMkLst>
        </pc:spChg>
        <pc:spChg chg="add mod">
          <ac:chgData name="Asita Perera" userId="5aa8fc93-ec6b-4238-843a-c4b36185d5e1" providerId="ADAL" clId="{00AA00C5-7FC6-4545-8513-062EC0511E27}" dt="2026-09-27T02:58:03.921" v="4290" actId="20577"/>
          <ac:spMkLst>
            <pc:docMk/>
            <pc:sldMk cId="2075421825" sldId="1906"/>
            <ac:spMk id="33" creationId="{D08927DA-8F16-4DA8-8886-AA3E3DAA545F}"/>
          </ac:spMkLst>
        </pc:spChg>
        <pc:spChg chg="add mod">
          <ac:chgData name="Asita Perera" userId="5aa8fc93-ec6b-4238-843a-c4b36185d5e1" providerId="ADAL" clId="{00AA00C5-7FC6-4545-8513-062EC0511E27}" dt="2026-09-27T02:58:48.717" v="4296" actId="14100"/>
          <ac:spMkLst>
            <pc:docMk/>
            <pc:sldMk cId="2075421825" sldId="1906"/>
            <ac:spMk id="35" creationId="{A7CD76C8-FD99-57A7-92BD-7100025B4A78}"/>
          </ac:spMkLst>
        </pc:spChg>
        <pc:picChg chg="add mod">
          <ac:chgData name="Asita Perera" userId="5aa8fc93-ec6b-4238-843a-c4b36185d5e1" providerId="ADAL" clId="{00AA00C5-7FC6-4545-8513-062EC0511E27}" dt="2026-09-27T02:49:40.978" v="4095" actId="1076"/>
          <ac:picMkLst>
            <pc:docMk/>
            <pc:sldMk cId="2075421825" sldId="1906"/>
            <ac:picMk id="5" creationId="{EF985B81-4B72-2A97-5F1C-40837CF1E664}"/>
          </ac:picMkLst>
        </pc:picChg>
        <pc:picChg chg="add del mod">
          <ac:chgData name="Asita Perera" userId="5aa8fc93-ec6b-4238-843a-c4b36185d5e1" providerId="ADAL" clId="{00AA00C5-7FC6-4545-8513-062EC0511E27}" dt="2026-09-27T03:05:33.316" v="4595" actId="478"/>
          <ac:picMkLst>
            <pc:docMk/>
            <pc:sldMk cId="2075421825" sldId="1906"/>
            <ac:picMk id="39" creationId="{D0343B22-C9A1-C781-3EB4-F2E2472524E2}"/>
          </ac:picMkLst>
        </pc:picChg>
        <pc:picChg chg="add del mod">
          <ac:chgData name="Asita Perera" userId="5aa8fc93-ec6b-4238-843a-c4b36185d5e1" providerId="ADAL" clId="{00AA00C5-7FC6-4545-8513-062EC0511E27}" dt="2026-09-27T03:05:33.316" v="4595" actId="478"/>
          <ac:picMkLst>
            <pc:docMk/>
            <pc:sldMk cId="2075421825" sldId="1906"/>
            <ac:picMk id="41" creationId="{261224DF-FC33-E3DF-83DD-F718032E1FBC}"/>
          </ac:picMkLst>
        </pc:picChg>
        <pc:picChg chg="add del mod modCrop">
          <ac:chgData name="Asita Perera" userId="5aa8fc93-ec6b-4238-843a-c4b36185d5e1" providerId="ADAL" clId="{00AA00C5-7FC6-4545-8513-062EC0511E27}" dt="2026-09-27T03:16:21.446" v="4695" actId="478"/>
          <ac:picMkLst>
            <pc:docMk/>
            <pc:sldMk cId="2075421825" sldId="1906"/>
            <ac:picMk id="43" creationId="{90F72EB0-7924-179F-1401-470E1E66BF02}"/>
          </ac:picMkLst>
        </pc:picChg>
        <pc:picChg chg="add del mod">
          <ac:chgData name="Asita Perera" userId="5aa8fc93-ec6b-4238-843a-c4b36185d5e1" providerId="ADAL" clId="{00AA00C5-7FC6-4545-8513-062EC0511E27}" dt="2026-09-27T03:16:22.855" v="4696" actId="478"/>
          <ac:picMkLst>
            <pc:docMk/>
            <pc:sldMk cId="2075421825" sldId="1906"/>
            <ac:picMk id="45" creationId="{E6CD7EB5-0F82-5C39-684A-A187B3D2E0EF}"/>
          </ac:picMkLst>
        </pc:picChg>
        <pc:picChg chg="add del">
          <ac:chgData name="Asita Perera" userId="5aa8fc93-ec6b-4238-843a-c4b36185d5e1" providerId="ADAL" clId="{00AA00C5-7FC6-4545-8513-062EC0511E27}" dt="2026-09-27T03:07:52.238" v="4604" actId="478"/>
          <ac:picMkLst>
            <pc:docMk/>
            <pc:sldMk cId="2075421825" sldId="1906"/>
            <ac:picMk id="47" creationId="{9ABE2BD8-7283-5DBD-D289-27B4A2AC905B}"/>
          </ac:picMkLst>
        </pc:picChg>
        <pc:picChg chg="add mod">
          <ac:chgData name="Asita Perera" userId="5aa8fc93-ec6b-4238-843a-c4b36185d5e1" providerId="ADAL" clId="{00AA00C5-7FC6-4545-8513-062EC0511E27}" dt="2026-09-27T03:19:46.938" v="4847" actId="1036"/>
          <ac:picMkLst>
            <pc:docMk/>
            <pc:sldMk cId="2075421825" sldId="1906"/>
            <ac:picMk id="49" creationId="{48B7EFE6-60EF-8778-D586-98EAE76511DB}"/>
          </ac:picMkLst>
        </pc:picChg>
        <pc:picChg chg="add mod modCrop">
          <ac:chgData name="Asita Perera" userId="5aa8fc93-ec6b-4238-843a-c4b36185d5e1" providerId="ADAL" clId="{00AA00C5-7FC6-4545-8513-062EC0511E27}" dt="2026-09-27T03:19:46.938" v="4847" actId="1036"/>
          <ac:picMkLst>
            <pc:docMk/>
            <pc:sldMk cId="2075421825" sldId="1906"/>
            <ac:picMk id="51" creationId="{1E42C2D5-6BE3-1087-E6D2-35C2E43B09D5}"/>
          </ac:picMkLst>
        </pc:picChg>
        <pc:picChg chg="add mod">
          <ac:chgData name="Asita Perera" userId="5aa8fc93-ec6b-4238-843a-c4b36185d5e1" providerId="ADAL" clId="{00AA00C5-7FC6-4545-8513-062EC0511E27}" dt="2026-09-27T03:17:04.380" v="4700" actId="1076"/>
          <ac:picMkLst>
            <pc:docMk/>
            <pc:sldMk cId="2075421825" sldId="1906"/>
            <ac:picMk id="53" creationId="{B7958BF9-C22D-8261-CAE5-5F909A5E0B45}"/>
          </ac:picMkLst>
        </pc:picChg>
        <pc:picChg chg="add mod">
          <ac:chgData name="Asita Perera" userId="5aa8fc93-ec6b-4238-843a-c4b36185d5e1" providerId="ADAL" clId="{00AA00C5-7FC6-4545-8513-062EC0511E27}" dt="2026-09-27T03:17:17.984" v="4702" actId="1076"/>
          <ac:picMkLst>
            <pc:docMk/>
            <pc:sldMk cId="2075421825" sldId="1906"/>
            <ac:picMk id="55" creationId="{BEF46B42-4876-296E-59CC-5CD145B237B1}"/>
          </ac:picMkLst>
        </pc:picChg>
        <pc:cxnChg chg="add mod">
          <ac:chgData name="Asita Perera" userId="5aa8fc93-ec6b-4238-843a-c4b36185d5e1" providerId="ADAL" clId="{00AA00C5-7FC6-4545-8513-062EC0511E27}" dt="2026-09-27T02:51:48.395" v="4148" actId="1036"/>
          <ac:cxnSpMkLst>
            <pc:docMk/>
            <pc:sldMk cId="2075421825" sldId="1906"/>
            <ac:cxnSpMk id="6" creationId="{BE62D4C5-9A15-67EB-0DBB-7CE6872F7223}"/>
          </ac:cxnSpMkLst>
        </pc:cxnChg>
        <pc:cxnChg chg="add mod">
          <ac:chgData name="Asita Perera" userId="5aa8fc93-ec6b-4238-843a-c4b36185d5e1" providerId="ADAL" clId="{00AA00C5-7FC6-4545-8513-062EC0511E27}" dt="2026-09-27T02:52:53.560" v="4173" actId="14100"/>
          <ac:cxnSpMkLst>
            <pc:docMk/>
            <pc:sldMk cId="2075421825" sldId="1906"/>
            <ac:cxnSpMk id="10" creationId="{250B9860-D7A7-6F09-4DF2-65AE20396FB1}"/>
          </ac:cxnSpMkLst>
        </pc:cxnChg>
        <pc:cxnChg chg="add mod">
          <ac:chgData name="Asita Perera" userId="5aa8fc93-ec6b-4238-843a-c4b36185d5e1" providerId="ADAL" clId="{00AA00C5-7FC6-4545-8513-062EC0511E27}" dt="2026-09-27T02:53:20.718" v="4175" actId="1076"/>
          <ac:cxnSpMkLst>
            <pc:docMk/>
            <pc:sldMk cId="2075421825" sldId="1906"/>
            <ac:cxnSpMk id="17" creationId="{F3B054A9-46F2-B8C9-8A1E-A77073E0D752}"/>
          </ac:cxnSpMkLst>
        </pc:cxnChg>
        <pc:cxnChg chg="add mod">
          <ac:chgData name="Asita Perera" userId="5aa8fc93-ec6b-4238-843a-c4b36185d5e1" providerId="ADAL" clId="{00AA00C5-7FC6-4545-8513-062EC0511E27}" dt="2026-09-27T02:54:52.404" v="4232" actId="14100"/>
          <ac:cxnSpMkLst>
            <pc:docMk/>
            <pc:sldMk cId="2075421825" sldId="1906"/>
            <ac:cxnSpMk id="19" creationId="{5AAAC560-DC40-4A7B-F109-CD8CC5A988B5}"/>
          </ac:cxnSpMkLst>
        </pc:cxnChg>
        <pc:cxnChg chg="add mod">
          <ac:chgData name="Asita Perera" userId="5aa8fc93-ec6b-4238-843a-c4b36185d5e1" providerId="ADAL" clId="{00AA00C5-7FC6-4545-8513-062EC0511E27}" dt="2026-09-27T02:56:05.502" v="4251" actId="14100"/>
          <ac:cxnSpMkLst>
            <pc:docMk/>
            <pc:sldMk cId="2075421825" sldId="1906"/>
            <ac:cxnSpMk id="23" creationId="{B62A52FA-1991-2F1B-32F0-05B7CB471A6A}"/>
          </ac:cxnSpMkLst>
        </pc:cxnChg>
        <pc:cxnChg chg="add mod">
          <ac:chgData name="Asita Perera" userId="5aa8fc93-ec6b-4238-843a-c4b36185d5e1" providerId="ADAL" clId="{00AA00C5-7FC6-4545-8513-062EC0511E27}" dt="2026-09-27T02:57:15.021" v="4268" actId="14100"/>
          <ac:cxnSpMkLst>
            <pc:docMk/>
            <pc:sldMk cId="2075421825" sldId="1906"/>
            <ac:cxnSpMk id="29" creationId="{BB5CB668-DDD3-ADD3-B2CF-7E5223E156D0}"/>
          </ac:cxnSpMkLst>
        </pc:cxnChg>
        <pc:cxnChg chg="add mod">
          <ac:chgData name="Asita Perera" userId="5aa8fc93-ec6b-4238-843a-c4b36185d5e1" providerId="ADAL" clId="{00AA00C5-7FC6-4545-8513-062EC0511E27}" dt="2026-09-27T02:57:54.522" v="4270" actId="1076"/>
          <ac:cxnSpMkLst>
            <pc:docMk/>
            <pc:sldMk cId="2075421825" sldId="1906"/>
            <ac:cxnSpMk id="32" creationId="{E008B6FE-6E80-90F9-FB01-615A8FC874E6}"/>
          </ac:cxnSpMkLst>
        </pc:cxnChg>
        <pc:cxnChg chg="add mod">
          <ac:chgData name="Asita Perera" userId="5aa8fc93-ec6b-4238-843a-c4b36185d5e1" providerId="ADAL" clId="{00AA00C5-7FC6-4545-8513-062EC0511E27}" dt="2026-09-27T02:58:58.336" v="4298" actId="14100"/>
          <ac:cxnSpMkLst>
            <pc:docMk/>
            <pc:sldMk cId="2075421825" sldId="1906"/>
            <ac:cxnSpMk id="34" creationId="{91972529-FBEE-395E-A2C4-C7CEF974AC70}"/>
          </ac:cxnSpMkLst>
        </pc:cxnChg>
      </pc:sldChg>
      <pc:sldChg chg="addSp modSp add mod">
        <pc:chgData name="Asita Perera" userId="5aa8fc93-ec6b-4238-843a-c4b36185d5e1" providerId="ADAL" clId="{00AA00C5-7FC6-4545-8513-062EC0511E27}" dt="2026-09-27T22:50:57.330" v="5889" actId="20577"/>
        <pc:sldMkLst>
          <pc:docMk/>
          <pc:sldMk cId="4106371838" sldId="1907"/>
        </pc:sldMkLst>
        <pc:spChg chg="mod">
          <ac:chgData name="Asita Perera" userId="5aa8fc93-ec6b-4238-843a-c4b36185d5e1" providerId="ADAL" clId="{00AA00C5-7FC6-4545-8513-062EC0511E27}" dt="2026-09-27T22:50:57.330" v="5889" actId="20577"/>
          <ac:spMkLst>
            <pc:docMk/>
            <pc:sldMk cId="4106371838" sldId="1907"/>
            <ac:spMk id="3" creationId="{1ACDA90F-F8C1-247D-A291-3397F0256230}"/>
          </ac:spMkLst>
        </pc:spChg>
        <pc:picChg chg="add mod">
          <ac:chgData name="Asita Perera" userId="5aa8fc93-ec6b-4238-843a-c4b36185d5e1" providerId="ADAL" clId="{00AA00C5-7FC6-4545-8513-062EC0511E27}" dt="2026-09-27T22:50:21.257" v="5878" actId="1076"/>
          <ac:picMkLst>
            <pc:docMk/>
            <pc:sldMk cId="4106371838" sldId="1907"/>
            <ac:picMk id="5" creationId="{58F2A10C-E9E6-67D8-097C-B85383E31585}"/>
          </ac:picMkLst>
        </pc:picChg>
        <pc:picChg chg="add mod">
          <ac:chgData name="Asita Perera" userId="5aa8fc93-ec6b-4238-843a-c4b36185d5e1" providerId="ADAL" clId="{00AA00C5-7FC6-4545-8513-062EC0511E27}" dt="2026-09-27T22:49:06.546" v="5871" actId="1076"/>
          <ac:picMkLst>
            <pc:docMk/>
            <pc:sldMk cId="4106371838" sldId="1907"/>
            <ac:picMk id="1026" creationId="{EFBAE430-0FEC-F9AE-738D-ECA04D4F28FD}"/>
          </ac:picMkLst>
        </pc:picChg>
      </pc:sldChg>
      <pc:sldChg chg="addSp modSp add mod">
        <pc:chgData name="Asita Perera" userId="5aa8fc93-ec6b-4238-843a-c4b36185d5e1" providerId="ADAL" clId="{00AA00C5-7FC6-4545-8513-062EC0511E27}" dt="2026-09-25T23:43:29.254" v="1339" actId="14100"/>
        <pc:sldMkLst>
          <pc:docMk/>
          <pc:sldMk cId="2951527782" sldId="1908"/>
        </pc:sldMkLst>
        <pc:spChg chg="mod">
          <ac:chgData name="Asita Perera" userId="5aa8fc93-ec6b-4238-843a-c4b36185d5e1" providerId="ADAL" clId="{00AA00C5-7FC6-4545-8513-062EC0511E27}" dt="2026-09-25T23:40:42.271" v="1322" actId="20577"/>
          <ac:spMkLst>
            <pc:docMk/>
            <pc:sldMk cId="2951527782" sldId="1908"/>
            <ac:spMk id="3" creationId="{BCA3E83B-B04F-339F-E000-22183D560829}"/>
          </ac:spMkLst>
        </pc:spChg>
        <pc:spChg chg="add mod">
          <ac:chgData name="Asita Perera" userId="5aa8fc93-ec6b-4238-843a-c4b36185d5e1" providerId="ADAL" clId="{00AA00C5-7FC6-4545-8513-062EC0511E27}" dt="2026-09-25T23:42:04.598" v="1329" actId="1076"/>
          <ac:spMkLst>
            <pc:docMk/>
            <pc:sldMk cId="2951527782" sldId="1908"/>
            <ac:spMk id="10" creationId="{DA68CCCD-3FC6-D1B5-AF5D-6E94CB599A40}"/>
          </ac:spMkLst>
        </pc:spChg>
        <pc:spChg chg="add mod">
          <ac:chgData name="Asita Perera" userId="5aa8fc93-ec6b-4238-843a-c4b36185d5e1" providerId="ADAL" clId="{00AA00C5-7FC6-4545-8513-062EC0511E27}" dt="2026-09-25T23:42:19.959" v="1333" actId="1076"/>
          <ac:spMkLst>
            <pc:docMk/>
            <pc:sldMk cId="2951527782" sldId="1908"/>
            <ac:spMk id="12" creationId="{286C5DE6-E0F1-5577-F7F6-C853B614F507}"/>
          </ac:spMkLst>
        </pc:spChg>
        <pc:picChg chg="add mod modCrop">
          <ac:chgData name="Asita Perera" userId="5aa8fc93-ec6b-4238-843a-c4b36185d5e1" providerId="ADAL" clId="{00AA00C5-7FC6-4545-8513-062EC0511E27}" dt="2026-09-25T23:38:56.195" v="1313" actId="14100"/>
          <ac:picMkLst>
            <pc:docMk/>
            <pc:sldMk cId="2951527782" sldId="1908"/>
            <ac:picMk id="5" creationId="{4390CDB0-86F5-BE8C-D789-BC03919381E2}"/>
          </ac:picMkLst>
        </pc:picChg>
        <pc:picChg chg="add mod">
          <ac:chgData name="Asita Perera" userId="5aa8fc93-ec6b-4238-843a-c4b36185d5e1" providerId="ADAL" clId="{00AA00C5-7FC6-4545-8513-062EC0511E27}" dt="2026-09-25T23:42:09.815" v="1332" actId="1076"/>
          <ac:picMkLst>
            <pc:docMk/>
            <pc:sldMk cId="2951527782" sldId="1908"/>
            <ac:picMk id="7" creationId="{ED3A5973-24B9-11FC-FD6C-D9687B2D55F6}"/>
          </ac:picMkLst>
        </pc:picChg>
        <pc:picChg chg="add mod">
          <ac:chgData name="Asita Perera" userId="5aa8fc93-ec6b-4238-843a-c4b36185d5e1" providerId="ADAL" clId="{00AA00C5-7FC6-4545-8513-062EC0511E27}" dt="2026-09-25T23:39:08.695" v="1314" actId="1076"/>
          <ac:picMkLst>
            <pc:docMk/>
            <pc:sldMk cId="2951527782" sldId="1908"/>
            <ac:picMk id="9" creationId="{42AA067E-DCBE-B7EA-CD54-E4563FAF4B4A}"/>
          </ac:picMkLst>
        </pc:picChg>
        <pc:cxnChg chg="add mod">
          <ac:chgData name="Asita Perera" userId="5aa8fc93-ec6b-4238-843a-c4b36185d5e1" providerId="ADAL" clId="{00AA00C5-7FC6-4545-8513-062EC0511E27}" dt="2026-09-25T23:43:12.737" v="1336" actId="14100"/>
          <ac:cxnSpMkLst>
            <pc:docMk/>
            <pc:sldMk cId="2951527782" sldId="1908"/>
            <ac:cxnSpMk id="13" creationId="{33C8E488-7D00-CDD0-3A28-09E0BA1D9C39}"/>
          </ac:cxnSpMkLst>
        </pc:cxnChg>
        <pc:cxnChg chg="add mod">
          <ac:chgData name="Asita Perera" userId="5aa8fc93-ec6b-4238-843a-c4b36185d5e1" providerId="ADAL" clId="{00AA00C5-7FC6-4545-8513-062EC0511E27}" dt="2026-09-25T23:43:29.254" v="1339" actId="14100"/>
          <ac:cxnSpMkLst>
            <pc:docMk/>
            <pc:sldMk cId="2951527782" sldId="1908"/>
            <ac:cxnSpMk id="15" creationId="{476F6BA1-488F-2452-D948-56D51DD4D0BB}"/>
          </ac:cxnSpMkLst>
        </pc:cxnChg>
      </pc:sldChg>
      <pc:sldChg chg="addSp delSp modSp add mod">
        <pc:chgData name="Asita Perera" userId="5aa8fc93-ec6b-4238-843a-c4b36185d5e1" providerId="ADAL" clId="{00AA00C5-7FC6-4545-8513-062EC0511E27}" dt="2026-09-27T01:48:41.528" v="3247" actId="5793"/>
        <pc:sldMkLst>
          <pc:docMk/>
          <pc:sldMk cId="709663999" sldId="1909"/>
        </pc:sldMkLst>
        <pc:spChg chg="mod">
          <ac:chgData name="Asita Perera" userId="5aa8fc93-ec6b-4238-843a-c4b36185d5e1" providerId="ADAL" clId="{00AA00C5-7FC6-4545-8513-062EC0511E27}" dt="2026-09-27T01:48:41.528" v="3247" actId="5793"/>
          <ac:spMkLst>
            <pc:docMk/>
            <pc:sldMk cId="709663999" sldId="1909"/>
            <ac:spMk id="3" creationId="{BD31E66D-A0B5-FC55-C632-D99AD733A0BA}"/>
          </ac:spMkLst>
        </pc:spChg>
        <pc:picChg chg="add mod">
          <ac:chgData name="Asita Perera" userId="5aa8fc93-ec6b-4238-843a-c4b36185d5e1" providerId="ADAL" clId="{00AA00C5-7FC6-4545-8513-062EC0511E27}" dt="2026-09-26T00:33:50.643" v="1356" actId="14100"/>
          <ac:picMkLst>
            <pc:docMk/>
            <pc:sldMk cId="709663999" sldId="1909"/>
            <ac:picMk id="6" creationId="{47F6AA63-0620-D23F-CA54-21FF5F45270B}"/>
          </ac:picMkLst>
        </pc:picChg>
        <pc:picChg chg="add mod">
          <ac:chgData name="Asita Perera" userId="5aa8fc93-ec6b-4238-843a-c4b36185d5e1" providerId="ADAL" clId="{00AA00C5-7FC6-4545-8513-062EC0511E27}" dt="2026-09-26T00:33:41.663" v="1354" actId="1076"/>
          <ac:picMkLst>
            <pc:docMk/>
            <pc:sldMk cId="709663999" sldId="1909"/>
            <ac:picMk id="10" creationId="{7F146014-AF47-9DAC-9464-E14B436804B6}"/>
          </ac:picMkLst>
        </pc:picChg>
        <pc:picChg chg="add mod">
          <ac:chgData name="Asita Perera" userId="5aa8fc93-ec6b-4238-843a-c4b36185d5e1" providerId="ADAL" clId="{00AA00C5-7FC6-4545-8513-062EC0511E27}" dt="2026-09-26T00:33:37.993" v="1353" actId="14100"/>
          <ac:picMkLst>
            <pc:docMk/>
            <pc:sldMk cId="709663999" sldId="1909"/>
            <ac:picMk id="12" creationId="{82FD23CB-E28B-6893-0424-83A2380DF771}"/>
          </ac:picMkLst>
        </pc:picChg>
        <pc:picChg chg="add mod">
          <ac:chgData name="Asita Perera" userId="5aa8fc93-ec6b-4238-843a-c4b36185d5e1" providerId="ADAL" clId="{00AA00C5-7FC6-4545-8513-062EC0511E27}" dt="2026-09-26T00:40:22.988" v="1364" actId="14100"/>
          <ac:picMkLst>
            <pc:docMk/>
            <pc:sldMk cId="709663999" sldId="1909"/>
            <ac:picMk id="16" creationId="{EF9566D7-E277-E5B7-FB93-C9F0AD5A2C60}"/>
          </ac:picMkLst>
        </pc:picChg>
      </pc:sldChg>
      <pc:sldChg chg="addSp modSp add mod">
        <pc:chgData name="Asita Perera" userId="5aa8fc93-ec6b-4238-843a-c4b36185d5e1" providerId="ADAL" clId="{00AA00C5-7FC6-4545-8513-062EC0511E27}" dt="2026-09-27T01:48:38.011" v="3246" actId="5793"/>
        <pc:sldMkLst>
          <pc:docMk/>
          <pc:sldMk cId="2488877526" sldId="1910"/>
        </pc:sldMkLst>
        <pc:spChg chg="mod">
          <ac:chgData name="Asita Perera" userId="5aa8fc93-ec6b-4238-843a-c4b36185d5e1" providerId="ADAL" clId="{00AA00C5-7FC6-4545-8513-062EC0511E27}" dt="2026-09-27T01:48:38.011" v="3246" actId="5793"/>
          <ac:spMkLst>
            <pc:docMk/>
            <pc:sldMk cId="2488877526" sldId="1910"/>
            <ac:spMk id="3" creationId="{DA3C4922-7E0F-E650-8C70-00701125D8A1}"/>
          </ac:spMkLst>
        </pc:spChg>
        <pc:picChg chg="add mod">
          <ac:chgData name="Asita Perera" userId="5aa8fc93-ec6b-4238-843a-c4b36185d5e1" providerId="ADAL" clId="{00AA00C5-7FC6-4545-8513-062EC0511E27}" dt="2026-09-26T00:44:00.632" v="1388" actId="1076"/>
          <ac:picMkLst>
            <pc:docMk/>
            <pc:sldMk cId="2488877526" sldId="1910"/>
            <ac:picMk id="5" creationId="{23CD33FD-2D8D-6F2E-7032-C99FE4FA2313}"/>
          </ac:picMkLst>
        </pc:picChg>
        <pc:picChg chg="add mod">
          <ac:chgData name="Asita Perera" userId="5aa8fc93-ec6b-4238-843a-c4b36185d5e1" providerId="ADAL" clId="{00AA00C5-7FC6-4545-8513-062EC0511E27}" dt="2026-09-26T00:44:14.083" v="1391" actId="14100"/>
          <ac:picMkLst>
            <pc:docMk/>
            <pc:sldMk cId="2488877526" sldId="1910"/>
            <ac:picMk id="7" creationId="{2AAE57E5-110B-8C08-B506-8650DC423C3A}"/>
          </ac:picMkLst>
        </pc:picChg>
        <pc:picChg chg="add mod">
          <ac:chgData name="Asita Perera" userId="5aa8fc93-ec6b-4238-843a-c4b36185d5e1" providerId="ADAL" clId="{00AA00C5-7FC6-4545-8513-062EC0511E27}" dt="2026-09-26T00:44:14.083" v="1391" actId="14100"/>
          <ac:picMkLst>
            <pc:docMk/>
            <pc:sldMk cId="2488877526" sldId="1910"/>
            <ac:picMk id="9" creationId="{4BF7F606-4A05-521B-43A3-A5B16F6CBA4A}"/>
          </ac:picMkLst>
        </pc:picChg>
        <pc:picChg chg="add mod">
          <ac:chgData name="Asita Perera" userId="5aa8fc93-ec6b-4238-843a-c4b36185d5e1" providerId="ADAL" clId="{00AA00C5-7FC6-4545-8513-062EC0511E27}" dt="2026-09-26T00:44:08.738" v="1389" actId="1076"/>
          <ac:picMkLst>
            <pc:docMk/>
            <pc:sldMk cId="2488877526" sldId="1910"/>
            <ac:picMk id="11" creationId="{12F630FC-B151-EDFF-E9ED-550D38213B3F}"/>
          </ac:picMkLst>
        </pc:picChg>
      </pc:sldChg>
      <pc:sldChg chg="addSp modSp add mod">
        <pc:chgData name="Asita Perera" userId="5aa8fc93-ec6b-4238-843a-c4b36185d5e1" providerId="ADAL" clId="{00AA00C5-7FC6-4545-8513-062EC0511E27}" dt="2026-09-27T22:43:22.128" v="5868" actId="1076"/>
        <pc:sldMkLst>
          <pc:docMk/>
          <pc:sldMk cId="118270529" sldId="1911"/>
        </pc:sldMkLst>
        <pc:spChg chg="mod">
          <ac:chgData name="Asita Perera" userId="5aa8fc93-ec6b-4238-843a-c4b36185d5e1" providerId="ADAL" clId="{00AA00C5-7FC6-4545-8513-062EC0511E27}" dt="2026-09-27T22:42:39.326" v="5858" actId="1076"/>
          <ac:spMkLst>
            <pc:docMk/>
            <pc:sldMk cId="118270529" sldId="1911"/>
            <ac:spMk id="3" creationId="{0A961863-83C7-42D6-1492-26F7630A564E}"/>
          </ac:spMkLst>
        </pc:spChg>
        <pc:picChg chg="add mod">
          <ac:chgData name="Asita Perera" userId="5aa8fc93-ec6b-4238-843a-c4b36185d5e1" providerId="ADAL" clId="{00AA00C5-7FC6-4545-8513-062EC0511E27}" dt="2026-09-27T22:31:49.864" v="5257" actId="1076"/>
          <ac:picMkLst>
            <pc:docMk/>
            <pc:sldMk cId="118270529" sldId="1911"/>
            <ac:picMk id="5" creationId="{87D211C1-859E-45BE-4F17-9365BFF87CE1}"/>
          </ac:picMkLst>
        </pc:picChg>
        <pc:picChg chg="add mod">
          <ac:chgData name="Asita Perera" userId="5aa8fc93-ec6b-4238-843a-c4b36185d5e1" providerId="ADAL" clId="{00AA00C5-7FC6-4545-8513-062EC0511E27}" dt="2026-09-27T22:43:10.376" v="5867" actId="1076"/>
          <ac:picMkLst>
            <pc:docMk/>
            <pc:sldMk cId="118270529" sldId="1911"/>
            <ac:picMk id="7" creationId="{928DBDBF-8D0F-8474-6D73-E419B0CBF99F}"/>
          </ac:picMkLst>
        </pc:picChg>
        <pc:picChg chg="add mod">
          <ac:chgData name="Asita Perera" userId="5aa8fc93-ec6b-4238-843a-c4b36185d5e1" providerId="ADAL" clId="{00AA00C5-7FC6-4545-8513-062EC0511E27}" dt="2026-09-27T22:43:22.128" v="5868" actId="1076"/>
          <ac:picMkLst>
            <pc:docMk/>
            <pc:sldMk cId="118270529" sldId="1911"/>
            <ac:picMk id="9" creationId="{B56FB491-B4E3-E215-6BDF-62A6CA384835}"/>
          </ac:picMkLst>
        </pc:picChg>
      </pc:sldChg>
      <pc:sldChg chg="add">
        <pc:chgData name="Asita Perera" userId="5aa8fc93-ec6b-4238-843a-c4b36185d5e1" providerId="ADAL" clId="{00AA00C5-7FC6-4545-8513-062EC0511E27}" dt="2026-09-27T22:58:27.752" v="5914"/>
        <pc:sldMkLst>
          <pc:docMk/>
          <pc:sldMk cId="2830681330" sldId="191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triumfoffice365.sharepoint.com/sites/ARIEL-II/Shared%20Documents/WBS10-P424-Target_Hall_Infrastructure/Communications_Management/ARIEL%20Status%20Reports/2026-SEP/ARIEL-II_MTA-v4.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CA"/>
              <a:t>P424 - Program Milestone Trend Analysis</a:t>
            </a:r>
          </a:p>
        </c:rich>
      </c:tx>
      <c:layout>
        <c:manualLayout>
          <c:xMode val="edge"/>
          <c:yMode val="edge"/>
          <c:x val="0.28501042147135225"/>
          <c:y val="2.2240981063245242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0.12106895209959966"/>
          <c:y val="0.22543452169362829"/>
          <c:w val="0.51552894383760917"/>
          <c:h val="0.75215955839670601"/>
        </c:manualLayout>
      </c:layout>
      <c:barChart>
        <c:barDir val="col"/>
        <c:grouping val="clustered"/>
        <c:varyColors val="0"/>
        <c:ser>
          <c:idx val="4"/>
          <c:order val="10"/>
          <c:tx>
            <c:strRef>
              <c:f>'Milestone Data'!$C$16</c:f>
              <c:strCache>
                <c:ptCount val="1"/>
                <c:pt idx="0">
                  <c:v>Previous Period</c:v>
                </c:pt>
              </c:strCache>
            </c:strRef>
          </c:tx>
          <c:spPr>
            <a:solidFill>
              <a:schemeClr val="accent5"/>
            </a:solidFill>
            <a:ln>
              <a:noFill/>
            </a:ln>
            <a:effectLst/>
          </c:spPr>
          <c:invertIfNegative val="0"/>
          <c:val>
            <c:numRef>
              <c:f>'Milestone Data'!$BH$16:$DU$16</c:f>
              <c:numCache>
                <c:formatCode>General</c:formatCode>
                <c:ptCount val="66"/>
                <c:pt idx="58" formatCode="yyyy\-mm\-dd;@">
                  <c:v>1</c:v>
                </c:pt>
              </c:numCache>
            </c:numRef>
          </c:val>
          <c:extLst>
            <c:ext xmlns:c16="http://schemas.microsoft.com/office/drawing/2014/chart" uri="{C3380CC4-5D6E-409C-BE32-E72D297353CC}">
              <c16:uniqueId val="{00000000-1E11-452D-ACDD-E6BD8506FBBF}"/>
            </c:ext>
          </c:extLst>
        </c:ser>
        <c:dLbls>
          <c:showLegendKey val="0"/>
          <c:showVal val="0"/>
          <c:showCatName val="0"/>
          <c:showSerName val="0"/>
          <c:showPercent val="0"/>
          <c:showBubbleSize val="0"/>
        </c:dLbls>
        <c:gapWidth val="150"/>
        <c:axId val="176488832"/>
        <c:axId val="176490752"/>
      </c:barChart>
      <c:lineChart>
        <c:grouping val="standard"/>
        <c:varyColors val="0"/>
        <c:ser>
          <c:idx val="8"/>
          <c:order val="0"/>
          <c:tx>
            <c:strRef>
              <c:f>'Milestone Data'!$C$17</c:f>
              <c:strCache>
                <c:ptCount val="1"/>
                <c:pt idx="0">
                  <c:v>LS 2026 Finish</c:v>
                </c:pt>
              </c:strCache>
            </c:strRef>
          </c:tx>
          <c:spPr>
            <a:ln w="63500" cap="rnd" cmpd="sng" algn="ctr">
              <a:solidFill>
                <a:srgbClr val="7030A0">
                  <a:alpha val="50000"/>
                </a:srgbClr>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Data'!$BH$17:$DU$17</c:f>
              <c:numCache>
                <c:formatCode>yyyy\-mm\-dd;@</c:formatCode>
                <c:ptCount val="66"/>
                <c:pt idx="0">
                  <c:v>46507</c:v>
                </c:pt>
                <c:pt idx="1">
                  <c:v>46507</c:v>
                </c:pt>
                <c:pt idx="2">
                  <c:v>46507</c:v>
                </c:pt>
                <c:pt idx="3">
                  <c:v>46507</c:v>
                </c:pt>
                <c:pt idx="4">
                  <c:v>46507</c:v>
                </c:pt>
                <c:pt idx="5">
                  <c:v>46507</c:v>
                </c:pt>
                <c:pt idx="6">
                  <c:v>46507</c:v>
                </c:pt>
                <c:pt idx="7">
                  <c:v>46507</c:v>
                </c:pt>
                <c:pt idx="8">
                  <c:v>46507</c:v>
                </c:pt>
                <c:pt idx="9">
                  <c:v>46507</c:v>
                </c:pt>
                <c:pt idx="10">
                  <c:v>46507</c:v>
                </c:pt>
                <c:pt idx="11">
                  <c:v>46507</c:v>
                </c:pt>
                <c:pt idx="12">
                  <c:v>46507</c:v>
                </c:pt>
                <c:pt idx="13">
                  <c:v>46507</c:v>
                </c:pt>
                <c:pt idx="14">
                  <c:v>46507</c:v>
                </c:pt>
                <c:pt idx="15">
                  <c:v>46507</c:v>
                </c:pt>
                <c:pt idx="16">
                  <c:v>46507</c:v>
                </c:pt>
                <c:pt idx="17">
                  <c:v>46507</c:v>
                </c:pt>
                <c:pt idx="18">
                  <c:v>46507</c:v>
                </c:pt>
                <c:pt idx="19">
                  <c:v>46507</c:v>
                </c:pt>
                <c:pt idx="20">
                  <c:v>46507</c:v>
                </c:pt>
                <c:pt idx="21">
                  <c:v>46507</c:v>
                </c:pt>
                <c:pt idx="22">
                  <c:v>46507</c:v>
                </c:pt>
                <c:pt idx="23">
                  <c:v>46507</c:v>
                </c:pt>
                <c:pt idx="24">
                  <c:v>46507</c:v>
                </c:pt>
                <c:pt idx="25">
                  <c:v>46507</c:v>
                </c:pt>
                <c:pt idx="26">
                  <c:v>46507</c:v>
                </c:pt>
                <c:pt idx="27">
                  <c:v>46507</c:v>
                </c:pt>
                <c:pt idx="28">
                  <c:v>46507</c:v>
                </c:pt>
                <c:pt idx="29">
                  <c:v>46507</c:v>
                </c:pt>
                <c:pt idx="30">
                  <c:v>46507</c:v>
                </c:pt>
                <c:pt idx="31">
                  <c:v>46507</c:v>
                </c:pt>
                <c:pt idx="32">
                  <c:v>46507</c:v>
                </c:pt>
                <c:pt idx="33">
                  <c:v>46507</c:v>
                </c:pt>
                <c:pt idx="34">
                  <c:v>46507</c:v>
                </c:pt>
                <c:pt idx="35">
                  <c:v>46507</c:v>
                </c:pt>
                <c:pt idx="36">
                  <c:v>46507</c:v>
                </c:pt>
                <c:pt idx="37">
                  <c:v>46507</c:v>
                </c:pt>
                <c:pt idx="38">
                  <c:v>46507</c:v>
                </c:pt>
                <c:pt idx="39">
                  <c:v>46507</c:v>
                </c:pt>
                <c:pt idx="40">
                  <c:v>46507</c:v>
                </c:pt>
                <c:pt idx="41">
                  <c:v>46507</c:v>
                </c:pt>
                <c:pt idx="42">
                  <c:v>46507</c:v>
                </c:pt>
                <c:pt idx="43">
                  <c:v>46507</c:v>
                </c:pt>
                <c:pt idx="44">
                  <c:v>46507</c:v>
                </c:pt>
                <c:pt idx="45">
                  <c:v>46507</c:v>
                </c:pt>
                <c:pt idx="46">
                  <c:v>46507</c:v>
                </c:pt>
                <c:pt idx="47">
                  <c:v>46507</c:v>
                </c:pt>
                <c:pt idx="48">
                  <c:v>46507</c:v>
                </c:pt>
                <c:pt idx="49">
                  <c:v>46507</c:v>
                </c:pt>
                <c:pt idx="50">
                  <c:v>46507</c:v>
                </c:pt>
                <c:pt idx="51">
                  <c:v>46507</c:v>
                </c:pt>
                <c:pt idx="52">
                  <c:v>46507</c:v>
                </c:pt>
                <c:pt idx="53">
                  <c:v>46507</c:v>
                </c:pt>
                <c:pt idx="54">
                  <c:v>46507</c:v>
                </c:pt>
                <c:pt idx="55">
                  <c:v>46507</c:v>
                </c:pt>
                <c:pt idx="56">
                  <c:v>46507</c:v>
                </c:pt>
                <c:pt idx="57">
                  <c:v>46507</c:v>
                </c:pt>
                <c:pt idx="58">
                  <c:v>46507</c:v>
                </c:pt>
                <c:pt idx="59">
                  <c:v>46507</c:v>
                </c:pt>
                <c:pt idx="60">
                  <c:v>46507</c:v>
                </c:pt>
                <c:pt idx="61">
                  <c:v>46507</c:v>
                </c:pt>
                <c:pt idx="62">
                  <c:v>46507</c:v>
                </c:pt>
                <c:pt idx="63">
                  <c:v>46507</c:v>
                </c:pt>
                <c:pt idx="64">
                  <c:v>46507</c:v>
                </c:pt>
                <c:pt idx="65">
                  <c:v>46507</c:v>
                </c:pt>
              </c:numCache>
            </c:numRef>
          </c:val>
          <c:smooth val="0"/>
          <c:extLst>
            <c:ext xmlns:c16="http://schemas.microsoft.com/office/drawing/2014/chart" uri="{C3380CC4-5D6E-409C-BE32-E72D297353CC}">
              <c16:uniqueId val="{00000001-1E11-452D-ACDD-E6BD8506FBBF}"/>
            </c:ext>
          </c:extLst>
        </c:ser>
        <c:ser>
          <c:idx val="12"/>
          <c:order val="1"/>
          <c:tx>
            <c:strRef>
              <c:f>'Milestone Data'!$C$2</c:f>
              <c:strCache>
                <c:ptCount val="1"/>
                <c:pt idx="0">
                  <c:v>Current Date Line</c:v>
                </c:pt>
              </c:strCache>
            </c:strRef>
          </c:tx>
          <c:spPr>
            <a:ln w="19050" cap="rnd" cmpd="sng" algn="ctr">
              <a:solidFill>
                <a:schemeClr val="tx1"/>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Data'!$BH$2:$DU$2</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val>
          <c:smooth val="0"/>
          <c:extLst>
            <c:ext xmlns:c16="http://schemas.microsoft.com/office/drawing/2014/chart" uri="{C3380CC4-5D6E-409C-BE32-E72D297353CC}">
              <c16:uniqueId val="{00000002-1E11-452D-ACDD-E6BD8506FBBF}"/>
            </c:ext>
          </c:extLst>
        </c:ser>
        <c:ser>
          <c:idx val="5"/>
          <c:order val="2"/>
          <c:tx>
            <c:strRef>
              <c:f>'Milestone Data'!$C$61:$E$61</c:f>
              <c:strCache>
                <c:ptCount val="3"/>
                <c:pt idx="0">
                  <c:v>P424 Readiness for commissioning</c:v>
                </c:pt>
                <c:pt idx="1">
                  <c:v>-</c:v>
                </c:pt>
                <c:pt idx="2">
                  <c:v>6390</c:v>
                </c:pt>
              </c:strCache>
            </c:strRef>
          </c:tx>
          <c:spPr>
            <a:ln w="19050" cap="rnd" cmpd="sng" algn="ctr">
              <a:solidFill>
                <a:srgbClr val="4472C4"/>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Data'!$BH$61:$DU$61</c:f>
              <c:numCache>
                <c:formatCode>yyyy\-mm\-dd;@</c:formatCode>
                <c:ptCount val="66"/>
                <c:pt idx="0">
                  <c:v>45590</c:v>
                </c:pt>
                <c:pt idx="1">
                  <c:v>45635</c:v>
                </c:pt>
                <c:pt idx="2">
                  <c:v>45621</c:v>
                </c:pt>
                <c:pt idx="3">
                  <c:v>45614</c:v>
                </c:pt>
                <c:pt idx="4">
                  <c:v>45582</c:v>
                </c:pt>
                <c:pt idx="5">
                  <c:v>45582</c:v>
                </c:pt>
                <c:pt idx="6">
                  <c:v>45581</c:v>
                </c:pt>
                <c:pt idx="7">
                  <c:v>45581</c:v>
                </c:pt>
                <c:pt idx="8">
                  <c:v>45594</c:v>
                </c:pt>
                <c:pt idx="9">
                  <c:v>45671</c:v>
                </c:pt>
                <c:pt idx="10">
                  <c:v>45673</c:v>
                </c:pt>
                <c:pt idx="11">
                  <c:v>45735</c:v>
                </c:pt>
                <c:pt idx="12">
                  <c:v>45735</c:v>
                </c:pt>
                <c:pt idx="13">
                  <c:v>45735</c:v>
                </c:pt>
                <c:pt idx="14">
                  <c:v>45784</c:v>
                </c:pt>
                <c:pt idx="15">
                  <c:v>45818</c:v>
                </c:pt>
                <c:pt idx="16">
                  <c:v>45847</c:v>
                </c:pt>
                <c:pt idx="17">
                  <c:v>45859</c:v>
                </c:pt>
                <c:pt idx="18">
                  <c:v>45929</c:v>
                </c:pt>
                <c:pt idx="19">
                  <c:v>45946</c:v>
                </c:pt>
                <c:pt idx="20">
                  <c:v>45869</c:v>
                </c:pt>
                <c:pt idx="21">
                  <c:v>45869</c:v>
                </c:pt>
                <c:pt idx="22">
                  <c:v>45869</c:v>
                </c:pt>
                <c:pt idx="23">
                  <c:v>45882</c:v>
                </c:pt>
                <c:pt idx="24">
                  <c:v>45882</c:v>
                </c:pt>
                <c:pt idx="25">
                  <c:v>45882</c:v>
                </c:pt>
                <c:pt idx="26">
                  <c:v>45931</c:v>
                </c:pt>
                <c:pt idx="27">
                  <c:v>46043</c:v>
                </c:pt>
                <c:pt idx="28">
                  <c:v>46093</c:v>
                </c:pt>
                <c:pt idx="29">
                  <c:v>45931</c:v>
                </c:pt>
                <c:pt idx="30">
                  <c:v>45999</c:v>
                </c:pt>
                <c:pt idx="31">
                  <c:v>46134</c:v>
                </c:pt>
                <c:pt idx="32">
                  <c:v>46134</c:v>
                </c:pt>
                <c:pt idx="33">
                  <c:v>46127</c:v>
                </c:pt>
                <c:pt idx="34">
                  <c:v>46127</c:v>
                </c:pt>
                <c:pt idx="35">
                  <c:v>46127</c:v>
                </c:pt>
                <c:pt idx="36">
                  <c:v>46216</c:v>
                </c:pt>
                <c:pt idx="37">
                  <c:v>46216</c:v>
                </c:pt>
                <c:pt idx="38">
                  <c:v>46254</c:v>
                </c:pt>
                <c:pt idx="39">
                  <c:v>46253</c:v>
                </c:pt>
                <c:pt idx="40">
                  <c:v>46350</c:v>
                </c:pt>
                <c:pt idx="41">
                  <c:v>46350</c:v>
                </c:pt>
                <c:pt idx="42">
                  <c:v>46367</c:v>
                </c:pt>
                <c:pt idx="43">
                  <c:v>46462</c:v>
                </c:pt>
                <c:pt idx="44">
                  <c:v>46462</c:v>
                </c:pt>
                <c:pt idx="45">
                  <c:v>46444</c:v>
                </c:pt>
                <c:pt idx="46">
                  <c:v>46444</c:v>
                </c:pt>
                <c:pt idx="47">
                  <c:v>46458</c:v>
                </c:pt>
                <c:pt idx="48">
                  <c:v>46458</c:v>
                </c:pt>
                <c:pt idx="49">
                  <c:v>46514</c:v>
                </c:pt>
                <c:pt idx="50">
                  <c:v>46514</c:v>
                </c:pt>
                <c:pt idx="51">
                  <c:v>46545</c:v>
                </c:pt>
                <c:pt idx="52">
                  <c:v>46545</c:v>
                </c:pt>
                <c:pt idx="53">
                  <c:v>46545</c:v>
                </c:pt>
                <c:pt idx="54">
                  <c:v>46584</c:v>
                </c:pt>
                <c:pt idx="55">
                  <c:v>46584</c:v>
                </c:pt>
                <c:pt idx="56">
                  <c:v>46584</c:v>
                </c:pt>
                <c:pt idx="57">
                  <c:v>46703</c:v>
                </c:pt>
                <c:pt idx="58">
                  <c:v>46703</c:v>
                </c:pt>
                <c:pt idx="59">
                  <c:v>46703</c:v>
                </c:pt>
                <c:pt idx="60">
                  <c:v>46694</c:v>
                </c:pt>
                <c:pt idx="61">
                  <c:v>46694</c:v>
                </c:pt>
                <c:pt idx="62">
                  <c:v>46787</c:v>
                </c:pt>
                <c:pt idx="63">
                  <c:v>46787</c:v>
                </c:pt>
                <c:pt idx="64">
                  <c:v>46787</c:v>
                </c:pt>
              </c:numCache>
            </c:numRef>
          </c:val>
          <c:smooth val="0"/>
          <c:extLst>
            <c:ext xmlns:c16="http://schemas.microsoft.com/office/drawing/2014/chart" uri="{C3380CC4-5D6E-409C-BE32-E72D297353CC}">
              <c16:uniqueId val="{00000003-1E11-452D-ACDD-E6BD8506FBBF}"/>
            </c:ext>
          </c:extLst>
        </c:ser>
        <c:ser>
          <c:idx val="7"/>
          <c:order val="3"/>
          <c:tx>
            <c:strRef>
              <c:f>'Milestone Data'!$C$40:$E$40</c:f>
              <c:strCache>
                <c:ptCount val="3"/>
                <c:pt idx="0">
                  <c:v>Cap Shielding Received</c:v>
                </c:pt>
                <c:pt idx="1">
                  <c:v>-</c:v>
                </c:pt>
                <c:pt idx="2">
                  <c:v>14829</c:v>
                </c:pt>
              </c:strCache>
            </c:strRef>
          </c:tx>
          <c:spPr>
            <a:ln w="19050" cap="rnd" cmpd="sng" algn="ctr">
              <a:solidFill>
                <a:schemeClr val="accent2">
                  <a:lumMod val="60000"/>
                </a:schemeClr>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Data'!$BH$40:$DU$40</c:f>
              <c:numCache>
                <c:formatCode>General</c:formatCode>
                <c:ptCount val="66"/>
                <c:pt idx="17" formatCode="yyyy\-mm\-dd;@">
                  <c:v>45736</c:v>
                </c:pt>
                <c:pt idx="18" formatCode="yyyy\-mm\-dd;@">
                  <c:v>45861</c:v>
                </c:pt>
                <c:pt idx="19" formatCode="yyyy\-mm\-dd;@">
                  <c:v>45884</c:v>
                </c:pt>
                <c:pt idx="20" formatCode="yyyy\-mm\-dd;@">
                  <c:v>46008</c:v>
                </c:pt>
                <c:pt idx="21" formatCode="yyyy\-mm\-dd;@">
                  <c:v>46008</c:v>
                </c:pt>
                <c:pt idx="22" formatCode="yyyy\-mm\-dd;@">
                  <c:v>46008</c:v>
                </c:pt>
                <c:pt idx="23" formatCode="yyyy\-mm\-dd;@">
                  <c:v>46042</c:v>
                </c:pt>
                <c:pt idx="24" formatCode="yyyy\-mm\-dd;@">
                  <c:v>46042</c:v>
                </c:pt>
                <c:pt idx="25" formatCode="yyyy\-mm\-dd;@">
                  <c:v>46042</c:v>
                </c:pt>
                <c:pt idx="26" formatCode="yyyy\-mm\-dd;@">
                  <c:v>46091</c:v>
                </c:pt>
                <c:pt idx="27" formatCode="yyyy\-mm\-dd;@">
                  <c:v>46189</c:v>
                </c:pt>
                <c:pt idx="28" formatCode="yyyy\-mm\-dd;@">
                  <c:v>45880</c:v>
                </c:pt>
                <c:pt idx="29" formatCode="yyyy\-mm\-dd;@">
                  <c:v>45940</c:v>
                </c:pt>
                <c:pt idx="30" formatCode="yyyy\-mm\-dd;@">
                  <c:v>45940</c:v>
                </c:pt>
                <c:pt idx="31" formatCode="yyyy\-mm\-dd;@">
                  <c:v>45978</c:v>
                </c:pt>
                <c:pt idx="32" formatCode="yyyy\-mm\-dd;@">
                  <c:v>45989</c:v>
                </c:pt>
                <c:pt idx="33" formatCode="yyyy\-mm\-dd;@">
                  <c:v>46034</c:v>
                </c:pt>
                <c:pt idx="34" formatCode="yyyy\-mm\-dd;@">
                  <c:v>46034</c:v>
                </c:pt>
                <c:pt idx="35" formatCode="yyyy\-mm\-dd;@">
                  <c:v>46055</c:v>
                </c:pt>
                <c:pt idx="36" formatCode="yyyy\-mm\-dd;@">
                  <c:v>46055</c:v>
                </c:pt>
                <c:pt idx="37" formatCode="yyyy\-mm\-dd;@">
                  <c:v>46090</c:v>
                </c:pt>
                <c:pt idx="38" formatCode="yyyy\-mm\-dd;@">
                  <c:v>46090</c:v>
                </c:pt>
                <c:pt idx="39" formatCode="yyyy\-mm\-dd;@">
                  <c:v>46182</c:v>
                </c:pt>
                <c:pt idx="40" formatCode="yyyy\-mm\-dd;@">
                  <c:v>46195</c:v>
                </c:pt>
                <c:pt idx="41" formatCode="yyyy\-mm\-dd;@">
                  <c:v>46195</c:v>
                </c:pt>
                <c:pt idx="42" formatCode="yyyy\-mm\-dd;@">
                  <c:v>46195</c:v>
                </c:pt>
                <c:pt idx="43" formatCode="yyyy\-mm\-dd;@">
                  <c:v>46329</c:v>
                </c:pt>
                <c:pt idx="44" formatCode="yyyy\-mm\-dd;@">
                  <c:v>46343</c:v>
                </c:pt>
                <c:pt idx="45" formatCode="yyyy\-mm\-dd;@">
                  <c:v>46295</c:v>
                </c:pt>
                <c:pt idx="46" formatCode="yyyy\-mm\-dd;@">
                  <c:v>46295</c:v>
                </c:pt>
                <c:pt idx="47" formatCode="yyyy\-mm\-dd;@">
                  <c:v>46295</c:v>
                </c:pt>
                <c:pt idx="48" formatCode="yyyy\-mm\-dd;@">
                  <c:v>46293</c:v>
                </c:pt>
                <c:pt idx="49" formatCode="yyyy\-mm\-dd;@">
                  <c:v>46274</c:v>
                </c:pt>
                <c:pt idx="50" formatCode="yyyy\-mm\-dd;@">
                  <c:v>46274</c:v>
                </c:pt>
                <c:pt idx="51" formatCode="yyyy\-mm\-dd;@">
                  <c:v>46289</c:v>
                </c:pt>
                <c:pt idx="52" formatCode="yyyy\-mm\-dd;@">
                  <c:v>46289</c:v>
                </c:pt>
                <c:pt idx="53" formatCode="yyyy\-mm\-dd;@">
                  <c:v>46289</c:v>
                </c:pt>
                <c:pt idx="54" formatCode="yyyy\-mm\-dd;@">
                  <c:v>46302</c:v>
                </c:pt>
                <c:pt idx="55" formatCode="yyyy\-mm\-dd;@">
                  <c:v>46295</c:v>
                </c:pt>
                <c:pt idx="56" formatCode="yyyy\-mm\-dd;@">
                  <c:v>46295</c:v>
                </c:pt>
                <c:pt idx="57" formatCode="yyyy\-mm\-dd;@">
                  <c:v>46304</c:v>
                </c:pt>
                <c:pt idx="58" formatCode="yyyy\-mm\-dd;@">
                  <c:v>46304</c:v>
                </c:pt>
                <c:pt idx="59" formatCode="yyyy\-mm\-dd;@">
                  <c:v>46337</c:v>
                </c:pt>
                <c:pt idx="60" formatCode="yyyy\-mm\-dd;@">
                  <c:v>46337</c:v>
                </c:pt>
                <c:pt idx="61" formatCode="yyyy\-mm\-dd;@">
                  <c:v>46364</c:v>
                </c:pt>
                <c:pt idx="62" formatCode="yyyy\-mm\-dd;@">
                  <c:v>46358</c:v>
                </c:pt>
                <c:pt idx="63" formatCode="yyyy\-mm\-dd;@">
                  <c:v>46358</c:v>
                </c:pt>
                <c:pt idx="64" formatCode="yyyy\-mm\-dd;@">
                  <c:v>46386</c:v>
                </c:pt>
              </c:numCache>
            </c:numRef>
          </c:val>
          <c:smooth val="0"/>
          <c:extLst>
            <c:ext xmlns:c16="http://schemas.microsoft.com/office/drawing/2014/chart" uri="{C3380CC4-5D6E-409C-BE32-E72D297353CC}">
              <c16:uniqueId val="{00000004-1E11-452D-ACDD-E6BD8506FBBF}"/>
            </c:ext>
          </c:extLst>
        </c:ser>
        <c:ser>
          <c:idx val="2"/>
          <c:order val="4"/>
          <c:tx>
            <c:strRef>
              <c:f>'Milestone Data'!$C$37:$E$37</c:f>
              <c:strCache>
                <c:ptCount val="3"/>
                <c:pt idx="0">
                  <c:v>Fixed Shielding Build Constructed</c:v>
                </c:pt>
                <c:pt idx="1">
                  <c:v>-</c:v>
                </c:pt>
                <c:pt idx="2">
                  <c:v>9684</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Data'!$BH$37:$DU$37</c:f>
              <c:numCache>
                <c:formatCode>yyyy\-mm\-dd;@</c:formatCode>
                <c:ptCount val="66"/>
                <c:pt idx="0">
                  <c:v>45362</c:v>
                </c:pt>
                <c:pt idx="1">
                  <c:v>45359</c:v>
                </c:pt>
                <c:pt idx="2">
                  <c:v>45352</c:v>
                </c:pt>
                <c:pt idx="3">
                  <c:v>45357</c:v>
                </c:pt>
                <c:pt idx="4">
                  <c:v>45352</c:v>
                </c:pt>
                <c:pt idx="5">
                  <c:v>45357</c:v>
                </c:pt>
                <c:pt idx="6">
                  <c:v>45362</c:v>
                </c:pt>
                <c:pt idx="7">
                  <c:v>45362</c:v>
                </c:pt>
                <c:pt idx="8">
                  <c:v>45362</c:v>
                </c:pt>
                <c:pt idx="9">
                  <c:v>45362</c:v>
                </c:pt>
                <c:pt idx="10">
                  <c:v>45369</c:v>
                </c:pt>
                <c:pt idx="11">
                  <c:v>45366</c:v>
                </c:pt>
                <c:pt idx="12">
                  <c:v>45343</c:v>
                </c:pt>
                <c:pt idx="13">
                  <c:v>45343</c:v>
                </c:pt>
                <c:pt idx="14">
                  <c:v>45337</c:v>
                </c:pt>
                <c:pt idx="15">
                  <c:v>45390</c:v>
                </c:pt>
                <c:pt idx="16">
                  <c:v>45390</c:v>
                </c:pt>
                <c:pt idx="17">
                  <c:v>45400</c:v>
                </c:pt>
                <c:pt idx="18">
                  <c:v>45399</c:v>
                </c:pt>
                <c:pt idx="19">
                  <c:v>45369</c:v>
                </c:pt>
                <c:pt idx="20">
                  <c:v>45418</c:v>
                </c:pt>
                <c:pt idx="21">
                  <c:v>45418</c:v>
                </c:pt>
                <c:pt idx="22">
                  <c:v>45420</c:v>
                </c:pt>
                <c:pt idx="23">
                  <c:v>45418</c:v>
                </c:pt>
                <c:pt idx="24">
                  <c:v>45418</c:v>
                </c:pt>
                <c:pt idx="25">
                  <c:v>45475</c:v>
                </c:pt>
                <c:pt idx="26">
                  <c:v>45475</c:v>
                </c:pt>
                <c:pt idx="27">
                  <c:v>45532</c:v>
                </c:pt>
                <c:pt idx="28">
                  <c:v>45576</c:v>
                </c:pt>
                <c:pt idx="29">
                  <c:v>45586</c:v>
                </c:pt>
                <c:pt idx="30">
                  <c:v>45687</c:v>
                </c:pt>
                <c:pt idx="31">
                  <c:v>45702</c:v>
                </c:pt>
                <c:pt idx="32">
                  <c:v>45733</c:v>
                </c:pt>
                <c:pt idx="33">
                  <c:v>45750</c:v>
                </c:pt>
                <c:pt idx="34">
                  <c:v>45764</c:v>
                </c:pt>
                <c:pt idx="35">
                  <c:v>45764</c:v>
                </c:pt>
                <c:pt idx="36">
                  <c:v>45853</c:v>
                </c:pt>
                <c:pt idx="37">
                  <c:v>45853</c:v>
                </c:pt>
                <c:pt idx="38">
                  <c:v>45862</c:v>
                </c:pt>
                <c:pt idx="39">
                  <c:v>45884</c:v>
                </c:pt>
                <c:pt idx="40">
                  <c:v>45884</c:v>
                </c:pt>
                <c:pt idx="41">
                  <c:v>45884</c:v>
                </c:pt>
                <c:pt idx="42">
                  <c:v>45884</c:v>
                </c:pt>
                <c:pt idx="43">
                  <c:v>45884</c:v>
                </c:pt>
                <c:pt idx="44">
                  <c:v>45992</c:v>
                </c:pt>
                <c:pt idx="45">
                  <c:v>45931</c:v>
                </c:pt>
                <c:pt idx="46">
                  <c:v>45931</c:v>
                </c:pt>
                <c:pt idx="47">
                  <c:v>45878</c:v>
                </c:pt>
                <c:pt idx="48">
                  <c:v>45898</c:v>
                </c:pt>
                <c:pt idx="49">
                  <c:v>45891</c:v>
                </c:pt>
                <c:pt idx="50">
                  <c:v>45891</c:v>
                </c:pt>
                <c:pt idx="51">
                  <c:v>45940</c:v>
                </c:pt>
                <c:pt idx="52">
                  <c:v>45877</c:v>
                </c:pt>
              </c:numCache>
            </c:numRef>
          </c:val>
          <c:smooth val="1"/>
          <c:extLst>
            <c:ext xmlns:c16="http://schemas.microsoft.com/office/drawing/2014/chart" uri="{C3380CC4-5D6E-409C-BE32-E72D297353CC}">
              <c16:uniqueId val="{00000005-1E11-452D-ACDD-E6BD8506FBBF}"/>
            </c:ext>
          </c:extLst>
        </c:ser>
        <c:ser>
          <c:idx val="15"/>
          <c:order val="5"/>
          <c:tx>
            <c:strRef>
              <c:f>'Milestone Data'!$C$36:$E$36</c:f>
              <c:strCache>
                <c:ptCount val="3"/>
                <c:pt idx="0">
                  <c:v>Module Storage installed &amp; tested</c:v>
                </c:pt>
                <c:pt idx="1">
                  <c:v>-</c:v>
                </c:pt>
                <c:pt idx="2">
                  <c:v>8160</c:v>
                </c:pt>
              </c:strCache>
            </c:strRef>
          </c:tx>
          <c:spPr>
            <a:ln w="19050" cap="rnd" cmpd="sng" algn="ctr">
              <a:solidFill>
                <a:schemeClr val="accent4">
                  <a:lumMod val="80000"/>
                  <a:lumOff val="20000"/>
                </a:schemeClr>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Data'!$BH$36:$DU$36</c:f>
              <c:numCache>
                <c:formatCode>yyyy\-mm\-dd;@</c:formatCode>
                <c:ptCount val="66"/>
                <c:pt idx="0">
                  <c:v>44858</c:v>
                </c:pt>
                <c:pt idx="1">
                  <c:v>44858</c:v>
                </c:pt>
                <c:pt idx="2">
                  <c:v>44858</c:v>
                </c:pt>
                <c:pt idx="3">
                  <c:v>44858</c:v>
                </c:pt>
                <c:pt idx="4">
                  <c:v>44858</c:v>
                </c:pt>
                <c:pt idx="5">
                  <c:v>44887</c:v>
                </c:pt>
                <c:pt idx="6">
                  <c:v>44887</c:v>
                </c:pt>
                <c:pt idx="7">
                  <c:v>44890</c:v>
                </c:pt>
                <c:pt idx="8">
                  <c:v>44971</c:v>
                </c:pt>
                <c:pt idx="9">
                  <c:v>44957</c:v>
                </c:pt>
                <c:pt idx="10">
                  <c:v>44957</c:v>
                </c:pt>
                <c:pt idx="11">
                  <c:v>45119</c:v>
                </c:pt>
                <c:pt idx="12">
                  <c:v>45166</c:v>
                </c:pt>
                <c:pt idx="13">
                  <c:v>45166</c:v>
                </c:pt>
                <c:pt idx="14">
                  <c:v>45166</c:v>
                </c:pt>
                <c:pt idx="15">
                  <c:v>45152</c:v>
                </c:pt>
                <c:pt idx="16">
                  <c:v>45198</c:v>
                </c:pt>
                <c:pt idx="17">
                  <c:v>45229</c:v>
                </c:pt>
                <c:pt idx="18">
                  <c:v>45253</c:v>
                </c:pt>
                <c:pt idx="19">
                  <c:v>45240</c:v>
                </c:pt>
                <c:pt idx="20">
                  <c:v>45398</c:v>
                </c:pt>
                <c:pt idx="21">
                  <c:v>45398</c:v>
                </c:pt>
                <c:pt idx="22">
                  <c:v>45398</c:v>
                </c:pt>
                <c:pt idx="23">
                  <c:v>45398</c:v>
                </c:pt>
                <c:pt idx="24">
                  <c:v>45398</c:v>
                </c:pt>
                <c:pt idx="25">
                  <c:v>45398</c:v>
                </c:pt>
                <c:pt idx="26">
                  <c:v>45398</c:v>
                </c:pt>
                <c:pt idx="27">
                  <c:v>45576</c:v>
                </c:pt>
                <c:pt idx="28">
                  <c:v>45576</c:v>
                </c:pt>
                <c:pt idx="29">
                  <c:v>45639</c:v>
                </c:pt>
                <c:pt idx="30">
                  <c:v>45639</c:v>
                </c:pt>
                <c:pt idx="31">
                  <c:v>45639</c:v>
                </c:pt>
                <c:pt idx="32">
                  <c:v>45694</c:v>
                </c:pt>
                <c:pt idx="33">
                  <c:v>45730</c:v>
                </c:pt>
                <c:pt idx="34">
                  <c:v>45730</c:v>
                </c:pt>
                <c:pt idx="35">
                  <c:v>45730</c:v>
                </c:pt>
                <c:pt idx="36">
                  <c:v>45762</c:v>
                </c:pt>
                <c:pt idx="37">
                  <c:v>45762</c:v>
                </c:pt>
                <c:pt idx="38">
                  <c:v>45762</c:v>
                </c:pt>
                <c:pt idx="39">
                  <c:v>45869</c:v>
                </c:pt>
                <c:pt idx="40">
                  <c:v>45883</c:v>
                </c:pt>
                <c:pt idx="41">
                  <c:v>45904</c:v>
                </c:pt>
                <c:pt idx="42">
                  <c:v>45904</c:v>
                </c:pt>
                <c:pt idx="43">
                  <c:v>45916</c:v>
                </c:pt>
                <c:pt idx="44">
                  <c:v>46009</c:v>
                </c:pt>
                <c:pt idx="45">
                  <c:v>45950</c:v>
                </c:pt>
                <c:pt idx="46">
                  <c:v>45938</c:v>
                </c:pt>
                <c:pt idx="47">
                  <c:v>45938</c:v>
                </c:pt>
                <c:pt idx="48">
                  <c:v>45945</c:v>
                </c:pt>
                <c:pt idx="49">
                  <c:v>45945</c:v>
                </c:pt>
                <c:pt idx="50">
                  <c:v>45945</c:v>
                </c:pt>
                <c:pt idx="51">
                  <c:v>46010</c:v>
                </c:pt>
                <c:pt idx="52">
                  <c:v>46066</c:v>
                </c:pt>
                <c:pt idx="53">
                  <c:v>46080</c:v>
                </c:pt>
                <c:pt idx="54">
                  <c:v>46080</c:v>
                </c:pt>
                <c:pt idx="55">
                  <c:v>46155</c:v>
                </c:pt>
                <c:pt idx="56">
                  <c:v>46155</c:v>
                </c:pt>
                <c:pt idx="57">
                  <c:v>46155</c:v>
                </c:pt>
                <c:pt idx="58">
                  <c:v>46155</c:v>
                </c:pt>
                <c:pt idx="59">
                  <c:v>46190</c:v>
                </c:pt>
                <c:pt idx="60">
                  <c:v>46253</c:v>
                </c:pt>
                <c:pt idx="61">
                  <c:v>46253</c:v>
                </c:pt>
                <c:pt idx="62">
                  <c:v>46295</c:v>
                </c:pt>
                <c:pt idx="63">
                  <c:v>46309</c:v>
                </c:pt>
                <c:pt idx="64">
                  <c:v>46330</c:v>
                </c:pt>
              </c:numCache>
            </c:numRef>
          </c:val>
          <c:smooth val="1"/>
          <c:extLst>
            <c:ext xmlns:c16="http://schemas.microsoft.com/office/drawing/2014/chart" uri="{C3380CC4-5D6E-409C-BE32-E72D297353CC}">
              <c16:uniqueId val="{00000006-1E11-452D-ACDD-E6BD8506FBBF}"/>
            </c:ext>
          </c:extLst>
        </c:ser>
        <c:ser>
          <c:idx val="0"/>
          <c:order val="6"/>
          <c:tx>
            <c:strRef>
              <c:f>'Milestone Data'!$C$42:$E$42</c:f>
              <c:strCache>
                <c:ptCount val="3"/>
                <c:pt idx="0">
                  <c:v>Support Structures Installation Complete</c:v>
                </c:pt>
                <c:pt idx="1">
                  <c:v>-</c:v>
                </c:pt>
                <c:pt idx="2">
                  <c:v>13659</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Data'!$BH$42:$DU$42</c:f>
              <c:numCache>
                <c:formatCode>General</c:formatCode>
                <c:ptCount val="66"/>
                <c:pt idx="9" formatCode="yyyy\-mm\-dd;@">
                  <c:v>45062</c:v>
                </c:pt>
                <c:pt idx="10" formatCode="yyyy\-mm\-dd;@">
                  <c:v>45070</c:v>
                </c:pt>
                <c:pt idx="11" formatCode="yyyy\-mm\-dd;@">
                  <c:v>45069</c:v>
                </c:pt>
                <c:pt idx="12" formatCode="yyyy\-mm\-dd;@">
                  <c:v>45043</c:v>
                </c:pt>
                <c:pt idx="13" formatCode="yyyy\-mm\-dd;@">
                  <c:v>45043</c:v>
                </c:pt>
                <c:pt idx="14" formatCode="yyyy\-mm\-dd;@">
                  <c:v>45040</c:v>
                </c:pt>
                <c:pt idx="15" formatCode="yyyy\-mm\-dd;@">
                  <c:v>45082</c:v>
                </c:pt>
                <c:pt idx="16" formatCode="yyyy\-mm\-dd;@">
                  <c:v>45079</c:v>
                </c:pt>
                <c:pt idx="17" formatCode="yyyy\-mm\-dd;@">
                  <c:v>45090</c:v>
                </c:pt>
                <c:pt idx="18" formatCode="yyyy\-mm\-dd;@">
                  <c:v>45090</c:v>
                </c:pt>
                <c:pt idx="19" formatCode="yyyy\-mm\-dd;@">
                  <c:v>45071</c:v>
                </c:pt>
                <c:pt idx="20" formatCode="yyyy\-mm\-dd;@">
                  <c:v>45085</c:v>
                </c:pt>
                <c:pt idx="21" formatCode="yyyy\-mm\-dd;@">
                  <c:v>45099</c:v>
                </c:pt>
                <c:pt idx="22" formatCode="yyyy\-mm\-dd;@">
                  <c:v>45104</c:v>
                </c:pt>
                <c:pt idx="23" formatCode="yyyy\-mm\-dd;@">
                  <c:v>45082</c:v>
                </c:pt>
                <c:pt idx="24" formatCode="yyyy\-mm\-dd;@">
                  <c:v>45082</c:v>
                </c:pt>
                <c:pt idx="25" formatCode="yyyy\-mm\-dd;@">
                  <c:v>45121</c:v>
                </c:pt>
                <c:pt idx="26" formatCode="yyyy\-mm\-dd;@">
                  <c:v>45132</c:v>
                </c:pt>
                <c:pt idx="27" formatCode="yyyy\-mm\-dd;@">
                  <c:v>45135</c:v>
                </c:pt>
              </c:numCache>
            </c:numRef>
          </c:val>
          <c:smooth val="1"/>
          <c:extLst>
            <c:ext xmlns:c16="http://schemas.microsoft.com/office/drawing/2014/chart" uri="{C3380CC4-5D6E-409C-BE32-E72D297353CC}">
              <c16:uniqueId val="{00000007-1E11-452D-ACDD-E6BD8506FBBF}"/>
            </c:ext>
          </c:extLst>
        </c:ser>
        <c:ser>
          <c:idx val="3"/>
          <c:order val="7"/>
          <c:tx>
            <c:strRef>
              <c:f>'Milestone Data'!$C$44:$E$44</c:f>
              <c:strCache>
                <c:ptCount val="3"/>
                <c:pt idx="0">
                  <c:v>L2-5 Shielding Construction START</c:v>
                </c:pt>
                <c:pt idx="1">
                  <c:v>-</c:v>
                </c:pt>
                <c:pt idx="2">
                  <c:v>10422</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Data'!$BH$44:$DU$44</c:f>
              <c:numCache>
                <c:formatCode>yyyy\-mm\-dd;@</c:formatCode>
                <c:ptCount val="66"/>
                <c:pt idx="0">
                  <c:v>44791</c:v>
                </c:pt>
                <c:pt idx="1">
                  <c:v>44804</c:v>
                </c:pt>
                <c:pt idx="2">
                  <c:v>44797</c:v>
                </c:pt>
                <c:pt idx="3">
                  <c:v>44802</c:v>
                </c:pt>
                <c:pt idx="4">
                  <c:v>44797</c:v>
                </c:pt>
                <c:pt idx="5">
                  <c:v>44802</c:v>
                </c:pt>
                <c:pt idx="6">
                  <c:v>44805</c:v>
                </c:pt>
                <c:pt idx="7">
                  <c:v>44805</c:v>
                </c:pt>
                <c:pt idx="8">
                  <c:v>44805</c:v>
                </c:pt>
                <c:pt idx="9">
                  <c:v>44805</c:v>
                </c:pt>
                <c:pt idx="10">
                  <c:v>44805</c:v>
                </c:pt>
                <c:pt idx="11">
                  <c:v>44804</c:v>
                </c:pt>
                <c:pt idx="12">
                  <c:v>44781</c:v>
                </c:pt>
                <c:pt idx="13">
                  <c:v>44788</c:v>
                </c:pt>
                <c:pt idx="14">
                  <c:v>44783</c:v>
                </c:pt>
                <c:pt idx="15">
                  <c:v>44805</c:v>
                </c:pt>
                <c:pt idx="16">
                  <c:v>44826</c:v>
                </c:pt>
                <c:pt idx="17">
                  <c:v>44837</c:v>
                </c:pt>
              </c:numCache>
            </c:numRef>
          </c:val>
          <c:smooth val="1"/>
          <c:extLst>
            <c:ext xmlns:c16="http://schemas.microsoft.com/office/drawing/2014/chart" uri="{C3380CC4-5D6E-409C-BE32-E72D297353CC}">
              <c16:uniqueId val="{00000008-1E11-452D-ACDD-E6BD8506FBBF}"/>
            </c:ext>
          </c:extLst>
        </c:ser>
        <c:ser>
          <c:idx val="1"/>
          <c:order val="8"/>
          <c:tx>
            <c:strRef>
              <c:f>'Milestone Data'!$C$43:$E$43</c:f>
              <c:strCache>
                <c:ptCount val="3"/>
                <c:pt idx="0">
                  <c:v>L2-4 Shielding Construction Complete</c:v>
                </c:pt>
                <c:pt idx="1">
                  <c:v>-</c:v>
                </c:pt>
                <c:pt idx="2">
                  <c:v>8447</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Data'!$BH$43:$DU$43</c:f>
              <c:numCache>
                <c:formatCode>yyyy\-mm\-dd;@</c:formatCode>
                <c:ptCount val="66"/>
                <c:pt idx="0">
                  <c:v>44778</c:v>
                </c:pt>
                <c:pt idx="1">
                  <c:v>44777</c:v>
                </c:pt>
                <c:pt idx="2">
                  <c:v>44769</c:v>
                </c:pt>
                <c:pt idx="3">
                  <c:v>44581</c:v>
                </c:pt>
                <c:pt idx="4">
                  <c:v>44552</c:v>
                </c:pt>
                <c:pt idx="5">
                  <c:v>44552</c:v>
                </c:pt>
                <c:pt idx="6">
                  <c:v>44575</c:v>
                </c:pt>
                <c:pt idx="7">
                  <c:v>44575</c:v>
                </c:pt>
                <c:pt idx="8">
                  <c:v>44575</c:v>
                </c:pt>
                <c:pt idx="9">
                  <c:v>44592</c:v>
                </c:pt>
              </c:numCache>
            </c:numRef>
          </c:val>
          <c:smooth val="1"/>
          <c:extLst>
            <c:ext xmlns:c16="http://schemas.microsoft.com/office/drawing/2014/chart" uri="{C3380CC4-5D6E-409C-BE32-E72D297353CC}">
              <c16:uniqueId val="{00000009-1E11-452D-ACDD-E6BD8506FBBF}"/>
            </c:ext>
          </c:extLst>
        </c:ser>
        <c:ser>
          <c:idx val="6"/>
          <c:order val="9"/>
          <c:tx>
            <c:strRef>
              <c:f>'Milestone Data'!$C$45:$E$45</c:f>
              <c:strCache>
                <c:ptCount val="3"/>
                <c:pt idx="0">
                  <c:v>L2 Shielding Contruction Complete</c:v>
                </c:pt>
                <c:pt idx="1">
                  <c:v>-</c:v>
                </c:pt>
                <c:pt idx="2">
                  <c:v>10161</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Data'!$BH$45:$DU$45</c:f>
              <c:numCache>
                <c:formatCode>yyyy\-mm\-dd;@</c:formatCode>
                <c:ptCount val="66"/>
                <c:pt idx="0">
                  <c:v>45139</c:v>
                </c:pt>
                <c:pt idx="1">
                  <c:v>45138</c:v>
                </c:pt>
                <c:pt idx="2">
                  <c:v>45131</c:v>
                </c:pt>
                <c:pt idx="3">
                  <c:v>45134</c:v>
                </c:pt>
                <c:pt idx="4">
                  <c:v>45131</c:v>
                </c:pt>
                <c:pt idx="5">
                  <c:v>45134</c:v>
                </c:pt>
                <c:pt idx="6">
                  <c:v>45139</c:v>
                </c:pt>
                <c:pt idx="7">
                  <c:v>45139</c:v>
                </c:pt>
                <c:pt idx="8">
                  <c:v>45139</c:v>
                </c:pt>
                <c:pt idx="9">
                  <c:v>45139</c:v>
                </c:pt>
                <c:pt idx="10">
                  <c:v>45147</c:v>
                </c:pt>
                <c:pt idx="11">
                  <c:v>45146</c:v>
                </c:pt>
                <c:pt idx="12">
                  <c:v>45120</c:v>
                </c:pt>
                <c:pt idx="13">
                  <c:v>45120</c:v>
                </c:pt>
                <c:pt idx="14">
                  <c:v>45117</c:v>
                </c:pt>
                <c:pt idx="15">
                  <c:v>45166</c:v>
                </c:pt>
                <c:pt idx="16">
                  <c:v>45163</c:v>
                </c:pt>
                <c:pt idx="17">
                  <c:v>45175</c:v>
                </c:pt>
                <c:pt idx="18">
                  <c:v>45175</c:v>
                </c:pt>
                <c:pt idx="19">
                  <c:v>45153</c:v>
                </c:pt>
                <c:pt idx="20">
                  <c:v>45169</c:v>
                </c:pt>
                <c:pt idx="21">
                  <c:v>45184</c:v>
                </c:pt>
                <c:pt idx="22">
                  <c:v>45189</c:v>
                </c:pt>
                <c:pt idx="23">
                  <c:v>45166</c:v>
                </c:pt>
                <c:pt idx="24">
                  <c:v>45166</c:v>
                </c:pt>
                <c:pt idx="25">
                  <c:v>45205</c:v>
                </c:pt>
                <c:pt idx="26">
                  <c:v>45217</c:v>
                </c:pt>
                <c:pt idx="27">
                  <c:v>45222</c:v>
                </c:pt>
                <c:pt idx="28">
                  <c:v>45274</c:v>
                </c:pt>
                <c:pt idx="29">
                  <c:v>45264</c:v>
                </c:pt>
                <c:pt idx="30">
                  <c:v>45271</c:v>
                </c:pt>
                <c:pt idx="31">
                  <c:v>45282</c:v>
                </c:pt>
                <c:pt idx="32">
                  <c:v>45338</c:v>
                </c:pt>
                <c:pt idx="33">
                  <c:v>45338</c:v>
                </c:pt>
                <c:pt idx="34">
                  <c:v>45351</c:v>
                </c:pt>
              </c:numCache>
            </c:numRef>
          </c:val>
          <c:smooth val="0"/>
          <c:extLst>
            <c:ext xmlns:c16="http://schemas.microsoft.com/office/drawing/2014/chart" uri="{C3380CC4-5D6E-409C-BE32-E72D297353CC}">
              <c16:uniqueId val="{0000000A-1E11-452D-ACDD-E6BD8506FBBF}"/>
            </c:ext>
          </c:extLst>
        </c:ser>
        <c:dLbls>
          <c:showLegendKey val="0"/>
          <c:showVal val="0"/>
          <c:showCatName val="0"/>
          <c:showSerName val="0"/>
          <c:showPercent val="0"/>
          <c:showBubbleSize val="0"/>
        </c:dLbls>
        <c:marker val="1"/>
        <c:smooth val="0"/>
        <c:axId val="176488832"/>
        <c:axId val="176490752"/>
        <c:extLst/>
      </c:lineChart>
      <c:catAx>
        <c:axId val="176488832"/>
        <c:scaling>
          <c:orientation val="minMax"/>
        </c:scaling>
        <c:delete val="0"/>
        <c:axPos val="t"/>
        <c:title>
          <c:tx>
            <c:rich>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CA"/>
                  <a:t>Date of Reporting</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yyyy/mm/dd;@" sourceLinked="0"/>
        <c:majorTickMark val="out"/>
        <c:minorTickMark val="none"/>
        <c:tickLblPos val="nextTo"/>
        <c:spPr>
          <a:noFill/>
          <a:ln w="6350" cap="flat" cmpd="sng" algn="ctr">
            <a:solidFill>
              <a:schemeClr val="tx1">
                <a:tint val="75000"/>
              </a:schemeClr>
            </a:solidFill>
            <a:prstDash val="solid"/>
            <a:round/>
          </a:ln>
          <a:effectLst/>
        </c:spPr>
        <c:txPr>
          <a:bodyPr rot="-5400000" spcFirstLastPara="1" vertOverflow="ellipsis" wrap="square" anchor="ctr" anchorCtr="1"/>
          <a:lstStyle/>
          <a:p>
            <a:pPr>
              <a:defRPr sz="1000" b="0" i="0" u="none" strike="noStrike" kern="1200" baseline="0">
                <a:solidFill>
                  <a:schemeClr val="tx1"/>
                </a:solidFill>
                <a:latin typeface="+mn-lt"/>
                <a:ea typeface="+mn-ea"/>
                <a:cs typeface="+mn-cs"/>
              </a:defRPr>
            </a:pPr>
            <a:endParaRPr lang="en-US"/>
          </a:p>
        </c:txPr>
        <c:crossAx val="176490752"/>
        <c:crosses val="max"/>
        <c:auto val="0"/>
        <c:lblAlgn val="ctr"/>
        <c:lblOffset val="100"/>
        <c:noMultiLvlLbl val="1"/>
      </c:catAx>
      <c:valAx>
        <c:axId val="176490752"/>
        <c:scaling>
          <c:orientation val="minMax"/>
          <c:min val="44316"/>
        </c:scaling>
        <c:delete val="0"/>
        <c:axPos val="l"/>
        <c:majorGridlines>
          <c:spPr>
            <a:ln w="6350" cap="flat" cmpd="sng" algn="ctr">
              <a:solidFill>
                <a:schemeClr val="tx1">
                  <a:tint val="7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CA"/>
                  <a:t>Date of Milestone</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m/d/yyyy"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6488832"/>
        <c:crosses val="autoZero"/>
        <c:crossBetween val="between"/>
        <c:majorUnit val="75"/>
      </c:valAx>
      <c:spPr>
        <a:solidFill>
          <a:schemeClr val="bg1"/>
        </a:solidFill>
        <a:ln>
          <a:solidFill>
            <a:srgbClr val="7030A0"/>
          </a:solidFill>
        </a:ln>
        <a:effectLst/>
      </c:spPr>
    </c:plotArea>
    <c:legend>
      <c:legendPos val="r"/>
      <c:layout>
        <c:manualLayout>
          <c:xMode val="edge"/>
          <c:yMode val="edge"/>
          <c:x val="0.66474840255498946"/>
          <c:y val="0.16262367375917855"/>
          <c:w val="0.29979478801262582"/>
          <c:h val="0.66732719971800492"/>
        </c:manualLayout>
      </c:layout>
      <c:overlay val="0"/>
      <c:spPr>
        <a:solidFill>
          <a:srgbClr val="FFFFFF"/>
        </a:solidFill>
        <a:ln>
          <a:solidFill>
            <a:schemeClr val="tx1"/>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3">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0.65696</cdr:x>
      <cdr:y>0.94376</cdr:y>
    </cdr:from>
    <cdr:to>
      <cdr:x>0.87674</cdr:x>
      <cdr:y>0.9865</cdr:y>
    </cdr:to>
    <cdr:sp macro="" textlink="">
      <cdr:nvSpPr>
        <cdr:cNvPr id="2" name="TextBox 1"/>
        <cdr:cNvSpPr txBox="1"/>
      </cdr:nvSpPr>
      <cdr:spPr>
        <a:xfrm xmlns:a="http://schemas.openxmlformats.org/drawingml/2006/main">
          <a:off x="5694362" y="5940425"/>
          <a:ext cx="1905000" cy="2690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100" b="1">
              <a:solidFill>
                <a:srgbClr val="00B050"/>
              </a:solidFill>
            </a:rPr>
            <a:t>Green</a:t>
          </a:r>
          <a:r>
            <a:rPr lang="en-CA" sz="1100"/>
            <a:t> = Milestone</a:t>
          </a:r>
          <a:r>
            <a:rPr lang="en-CA" sz="1100" baseline="0"/>
            <a:t> Complete</a:t>
          </a:r>
          <a:endParaRPr lang="en-CA"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4517A-8017-4D9C-9D5A-8CB8417FCA7B}" type="datetimeFigureOut">
              <a:rPr lang="en-CA" smtClean="0"/>
              <a:t>2026-09-24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5FC89-D5C9-4A28-8C75-8ED810812383}" type="slidenum">
              <a:rPr lang="en-CA" smtClean="0"/>
              <a:t>‹#›</a:t>
            </a:fld>
            <a:endParaRPr lang="en-CA"/>
          </a:p>
        </p:txBody>
      </p:sp>
    </p:spTree>
    <p:extLst>
      <p:ext uri="{BB962C8B-B14F-4D97-AF65-F5344CB8AC3E}">
        <p14:creationId xmlns:p14="http://schemas.microsoft.com/office/powerpoint/2010/main" val="279901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AFA6A82-C43D-0E45-8BBC-3BA89641B414}" type="slidenum">
              <a:rPr lang="en-US" smtClean="0"/>
              <a:t>1</a:t>
            </a:fld>
            <a:endParaRPr lang="en-US"/>
          </a:p>
        </p:txBody>
      </p:sp>
    </p:spTree>
    <p:extLst>
      <p:ext uri="{BB962C8B-B14F-4D97-AF65-F5344CB8AC3E}">
        <p14:creationId xmlns:p14="http://schemas.microsoft.com/office/powerpoint/2010/main" val="3270989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7" y="-16387"/>
            <a:ext cx="5957888" cy="6899872"/>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8" y="0"/>
            <a:ext cx="788892" cy="6858000"/>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chemeClr val="bg1"/>
              </a:solidFill>
              <a:effectLst/>
              <a:uLnTx/>
              <a:uFillTx/>
              <a:latin typeface="Arial" panose="020B0604020202020204"/>
              <a:ea typeface=""/>
              <a:cs typeface=""/>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6" y="2032778"/>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a:t>Click to edit master title style</a:t>
            </a:r>
          </a:p>
        </p:txBody>
      </p:sp>
      <p:sp>
        <p:nvSpPr>
          <p:cNvPr id="12" name="Subtitle 2"/>
          <p:cNvSpPr>
            <a:spLocks noGrp="1"/>
          </p:cNvSpPr>
          <p:nvPr>
            <p:ph type="subTitle" idx="1"/>
          </p:nvPr>
        </p:nvSpPr>
        <p:spPr>
          <a:xfrm>
            <a:off x="661744" y="4114800"/>
            <a:ext cx="3938834" cy="900340"/>
          </a:xfrm>
          <a:prstGeom prst="rect">
            <a:avLst/>
          </a:prstGeom>
        </p:spPr>
        <p:txBody>
          <a:bodyPr tIns="0" anchor="b">
            <a:normAutofit/>
          </a:bodyPr>
          <a:lstStyle>
            <a:lvl1pPr marL="0" indent="0" algn="l">
              <a:buNone/>
              <a:defRPr sz="1801" b="0">
                <a:solidFill>
                  <a:schemeClr val="tx1"/>
                </a:solidFill>
              </a:defRPr>
            </a:lvl1pPr>
            <a:lvl2pPr marL="457206" indent="0" algn="ctr">
              <a:buNone/>
              <a:defRPr sz="1801"/>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Tree>
    <p:extLst>
      <p:ext uri="{BB962C8B-B14F-4D97-AF65-F5344CB8AC3E}">
        <p14:creationId xmlns:p14="http://schemas.microsoft.com/office/powerpoint/2010/main" val="236308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BS Update">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PXYZ – WBS Name (WBSX)</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Please add your updates here, 1-2 accomplishment and 1-2 issues, pictures are welcome.</a:t>
            </a:r>
          </a:p>
          <a:p>
            <a:pPr lvl="1"/>
            <a:r>
              <a:rPr lang="en-US"/>
              <a:t>Second level</a:t>
            </a:r>
          </a:p>
          <a:p>
            <a:pPr lvl="2"/>
            <a:r>
              <a:rPr lang="en-US"/>
              <a:t>Third level</a:t>
            </a:r>
          </a:p>
        </p:txBody>
      </p:sp>
    </p:spTree>
    <p:extLst>
      <p:ext uri="{BB962C8B-B14F-4D97-AF65-F5344CB8AC3E}">
        <p14:creationId xmlns:p14="http://schemas.microsoft.com/office/powerpoint/2010/main" val="204775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Item">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Agenda Item Title</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Content</a:t>
            </a:r>
          </a:p>
          <a:p>
            <a:pPr lvl="1"/>
            <a:r>
              <a:rPr lang="en-US"/>
              <a:t>Second level</a:t>
            </a:r>
          </a:p>
          <a:p>
            <a:pPr lvl="2"/>
            <a:r>
              <a:rPr lang="en-US"/>
              <a:t>Third level</a:t>
            </a:r>
          </a:p>
        </p:txBody>
      </p:sp>
    </p:spTree>
    <p:extLst>
      <p:ext uri="{BB962C8B-B14F-4D97-AF65-F5344CB8AC3E}">
        <p14:creationId xmlns:p14="http://schemas.microsoft.com/office/powerpoint/2010/main" val="1497581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F8E902-ADCA-455A-ADA8-458F2BD8F5B2}" type="datetimeFigureOut">
              <a:rPr lang="en-CA" smtClean="0"/>
              <a:t>2026-09-24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D41DE15-18D3-4E2F-9E4A-A34F7A85E12A}" type="slidenum">
              <a:rPr lang="en-CA" smtClean="0"/>
              <a:t>‹#›</a:t>
            </a:fld>
            <a:endParaRPr lang="en-CA"/>
          </a:p>
        </p:txBody>
      </p:sp>
    </p:spTree>
    <p:extLst>
      <p:ext uri="{BB962C8B-B14F-4D97-AF65-F5344CB8AC3E}">
        <p14:creationId xmlns:p14="http://schemas.microsoft.com/office/powerpoint/2010/main" val="2588761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Rectangle 5"/>
          <p:cNvSpPr/>
          <p:nvPr userDrawn="1"/>
        </p:nvSpPr>
        <p:spPr>
          <a:xfrm>
            <a:off x="11403106" y="0"/>
            <a:ext cx="788893" cy="6858000"/>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Arial" panose="020B0604020202020204"/>
              <a:ea typeface=""/>
              <a:cs typeface=""/>
            </a:endParaRPr>
          </a:p>
        </p:txBody>
      </p:sp>
      <p:sp>
        <p:nvSpPr>
          <p:cNvPr id="8" name="Slide Number Placeholder 5"/>
          <p:cNvSpPr txBox="1">
            <a:spLocks/>
          </p:cNvSpPr>
          <p:nvPr userDrawn="1"/>
        </p:nvSpPr>
        <p:spPr>
          <a:xfrm>
            <a:off x="11428646" y="979688"/>
            <a:ext cx="636727" cy="322851"/>
          </a:xfrm>
          <a:prstGeom prst="rect">
            <a:avLst/>
          </a:prstGeom>
        </p:spPr>
        <p:txBody>
          <a:bodyPr vert="horz" lIns="91440" tIns="45720" rIns="45720" bIns="45720"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solidFill>
                  <a:schemeClr val="bg2">
                    <a:lumMod val="10000"/>
                  </a:schemeClr>
                </a:solidFill>
                <a:latin typeface="Arial" panose="020B0604020202020204"/>
              </a:rPr>
              <a:pPr/>
              <a:t>‹#›</a:t>
            </a:fld>
            <a:endParaRPr lang="en-US">
              <a:solidFill>
                <a:schemeClr val="bg2">
                  <a:lumMod val="10000"/>
                </a:schemeClr>
              </a:solidFill>
              <a:latin typeface="Arial" panose="020B0604020202020204"/>
            </a:endParaRPr>
          </a:p>
        </p:txBody>
      </p:sp>
      <p:sp>
        <p:nvSpPr>
          <p:cNvPr id="11" name="Title 1"/>
          <p:cNvSpPr>
            <a:spLocks noGrp="1"/>
          </p:cNvSpPr>
          <p:nvPr>
            <p:ph type="title" hasCustomPrompt="1"/>
          </p:nvPr>
        </p:nvSpPr>
        <p:spPr>
          <a:xfrm>
            <a:off x="681471" y="979687"/>
            <a:ext cx="8953827" cy="650329"/>
          </a:xfrm>
          <a:prstGeom prst="rect">
            <a:avLst/>
          </a:prstGeom>
        </p:spPr>
        <p:txBody>
          <a:bodyPr>
            <a:normAutofit/>
          </a:bodyPr>
          <a:lstStyle>
            <a:lvl1pPr algn="l">
              <a:defRPr sz="2000" b="1" i="0">
                <a:solidFill>
                  <a:srgbClr val="00A9FF"/>
                </a:solidFill>
                <a:latin typeface="Arial" charset="0"/>
                <a:ea typeface="Arial" charset="0"/>
                <a:cs typeface="Arial" charset="0"/>
              </a:defRPr>
            </a:lvl1pPr>
          </a:lstStyle>
          <a:p>
            <a:r>
              <a:rPr lang="en-US"/>
              <a:t>Click to edit master title style</a:t>
            </a:r>
          </a:p>
        </p:txBody>
      </p:sp>
      <p:sp>
        <p:nvSpPr>
          <p:cNvPr id="12" name="Content Placeholder 2"/>
          <p:cNvSpPr>
            <a:spLocks noGrp="1"/>
          </p:cNvSpPr>
          <p:nvPr>
            <p:ph idx="1"/>
          </p:nvPr>
        </p:nvSpPr>
        <p:spPr>
          <a:xfrm>
            <a:off x="681471" y="2032777"/>
            <a:ext cx="8953827" cy="3939398"/>
          </a:xfrm>
          <a:prstGeom prst="rect">
            <a:avLst/>
          </a:prstGeom>
        </p:spPr>
        <p:txBody>
          <a:bodyPr anchor="ctr">
            <a:normAutofit/>
          </a:bodyPr>
          <a:lstStyle>
            <a:lvl1pPr marL="228600" indent="-228600">
              <a:buClr>
                <a:srgbClr val="00A9FF"/>
              </a:buClr>
              <a:buFont typeface="Wingdings" charset="2"/>
              <a:buChar char="§"/>
              <a:defRPr sz="3200" b="0" i="0">
                <a:solidFill>
                  <a:schemeClr val="tx1"/>
                </a:solidFill>
                <a:latin typeface="Arial" charset="0"/>
                <a:ea typeface="Arial" charset="0"/>
                <a:cs typeface="Arial" charset="0"/>
              </a:defRPr>
            </a:lvl1pPr>
            <a:lvl2pPr marL="685800" indent="-228600">
              <a:buClr>
                <a:srgbClr val="00A9FF"/>
              </a:buClr>
              <a:buFont typeface="Wingdings" charset="2"/>
              <a:buChar char="§"/>
              <a:defRPr sz="3200" b="0" i="0">
                <a:solidFill>
                  <a:schemeClr val="tx1"/>
                </a:solidFill>
                <a:latin typeface="Arial" charset="0"/>
                <a:ea typeface="Arial" charset="0"/>
                <a:cs typeface="Arial" charset="0"/>
              </a:defRPr>
            </a:lvl2pPr>
            <a:lvl3pPr marL="1143000" indent="-228600">
              <a:buClr>
                <a:srgbClr val="00A9FF"/>
              </a:buClr>
              <a:buFont typeface="Wingdings" charset="2"/>
              <a:buChar char="§"/>
              <a:defRPr sz="3200" b="0" i="0">
                <a:solidFill>
                  <a:schemeClr val="tx1"/>
                </a:solidFill>
                <a:latin typeface="Arial" charset="0"/>
                <a:ea typeface="Arial" charset="0"/>
                <a:cs typeface="Arial" charset="0"/>
              </a:defRPr>
            </a:lvl3pPr>
            <a:lvl4pPr marL="1600200" indent="-228600">
              <a:buClr>
                <a:srgbClr val="00A9FF"/>
              </a:buClr>
              <a:buFont typeface="Wingdings" charset="2"/>
              <a:buChar char="§"/>
              <a:defRPr sz="3200" b="0" i="0">
                <a:solidFill>
                  <a:schemeClr val="tx1"/>
                </a:solidFill>
                <a:latin typeface="Arial" charset="0"/>
                <a:ea typeface="Arial" charset="0"/>
                <a:cs typeface="Arial" charset="0"/>
              </a:defRPr>
            </a:lvl4pPr>
            <a:lvl5pPr marL="2057400" indent="-228600">
              <a:buClr>
                <a:srgbClr val="00A9FF"/>
              </a:buClr>
              <a:buFont typeface="Wingdings" charset="2"/>
              <a:buChar char="§"/>
              <a:defRPr sz="3200" b="0" i="0">
                <a:solidFill>
                  <a:schemeClr val="tx1"/>
                </a:solidFill>
                <a:latin typeface="Arial" charset="0"/>
                <a:ea typeface="Arial" charset="0"/>
                <a:cs typeface="Arial"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44934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AA8F75C-34AD-AF21-ECD0-892F20D57433}"/>
              </a:ext>
            </a:extLst>
          </p:cNvPr>
          <p:cNvSpPr txBox="1">
            <a:spLocks/>
          </p:cNvSpPr>
          <p:nvPr userDrawn="1"/>
        </p:nvSpPr>
        <p:spPr>
          <a:xfrm>
            <a:off x="10717075" y="6319112"/>
            <a:ext cx="636727" cy="322851"/>
          </a:xfrm>
          <a:prstGeom prst="rect">
            <a:avLst/>
          </a:prstGeom>
        </p:spPr>
        <p:txBody>
          <a:bodyPr vert="horz" lIns="91440" tIns="45721" rIns="45721" bIns="45721"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001" smtClean="0">
                <a:solidFill>
                  <a:srgbClr val="00B0F0"/>
                </a:solidFill>
                <a:latin typeface="Arial" panose="020B0604020202020204"/>
              </a:rPr>
              <a:pPr/>
              <a:t>‹#›</a:t>
            </a:fld>
            <a:endParaRPr lang="en-US" sz="1001">
              <a:solidFill>
                <a:srgbClr val="00B0F0"/>
              </a:solidFill>
              <a:latin typeface="Arial" panose="020B0604020202020204"/>
            </a:endParaRPr>
          </a:p>
        </p:txBody>
      </p:sp>
      <p:pic>
        <p:nvPicPr>
          <p:cNvPr id="3" name="Picture 2">
            <a:extLst>
              <a:ext uri="{FF2B5EF4-FFF2-40B4-BE49-F238E27FC236}">
                <a16:creationId xmlns:a16="http://schemas.microsoft.com/office/drawing/2014/main" id="{0ADBC6C5-DD9A-D979-5FC6-9FA29D8AA72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4" name="TextBox 3">
            <a:extLst>
              <a:ext uri="{FF2B5EF4-FFF2-40B4-BE49-F238E27FC236}">
                <a16:creationId xmlns:a16="http://schemas.microsoft.com/office/drawing/2014/main" id="{5961F398-F480-8480-5599-06CF41776B27}"/>
              </a:ext>
            </a:extLst>
          </p:cNvPr>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5" name="Date Placeholder 3">
            <a:extLst>
              <a:ext uri="{FF2B5EF4-FFF2-40B4-BE49-F238E27FC236}">
                <a16:creationId xmlns:a16="http://schemas.microsoft.com/office/drawing/2014/main" id="{CEA09B0C-DE34-0D56-AF06-705496AF9E4E}"/>
              </a:ext>
            </a:extLst>
          </p:cNvPr>
          <p:cNvSpPr txBox="1">
            <a:spLocks/>
          </p:cNvSpPr>
          <p:nvPr userDrawn="1"/>
        </p:nvSpPr>
        <p:spPr>
          <a:xfrm>
            <a:off x="661744" y="6380072"/>
            <a:ext cx="1305077"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000">
                <a:solidFill>
                  <a:srgbClr val="00B0F0"/>
                </a:solidFill>
                <a:latin typeface="Arial" panose="020B0604020202020204"/>
              </a:rPr>
              <a:t>2026-10-01</a:t>
            </a:r>
            <a:endParaRPr lang="en-US" sz="1000">
              <a:solidFill>
                <a:srgbClr val="00B0F0"/>
              </a:solidFill>
              <a:latin typeface="Arial" panose="020B0604020202020204"/>
            </a:endParaRPr>
          </a:p>
        </p:txBody>
      </p:sp>
      <p:sp>
        <p:nvSpPr>
          <p:cNvPr id="6" name="Date Placeholder 3">
            <a:extLst>
              <a:ext uri="{FF2B5EF4-FFF2-40B4-BE49-F238E27FC236}">
                <a16:creationId xmlns:a16="http://schemas.microsoft.com/office/drawing/2014/main" id="{E3FB4AFB-A8F5-8175-02A9-E4E424DFA1FF}"/>
              </a:ext>
            </a:extLst>
          </p:cNvPr>
          <p:cNvSpPr txBox="1">
            <a:spLocks/>
          </p:cNvSpPr>
          <p:nvPr userDrawn="1"/>
        </p:nvSpPr>
        <p:spPr>
          <a:xfrm>
            <a:off x="661744" y="6380072"/>
            <a:ext cx="11010206"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CA" sz="1000">
                <a:solidFill>
                  <a:srgbClr val="00B0F0"/>
                </a:solidFill>
                <a:latin typeface="+mn-lt"/>
              </a:rPr>
              <a:t>ASSC Oct 2026</a:t>
            </a:r>
          </a:p>
        </p:txBody>
      </p:sp>
    </p:spTree>
    <p:extLst>
      <p:ext uri="{BB962C8B-B14F-4D97-AF65-F5344CB8AC3E}">
        <p14:creationId xmlns:p14="http://schemas.microsoft.com/office/powerpoint/2010/main" val="14480154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emf"/><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3.xml"/><Relationship Id="rId5" Type="http://schemas.openxmlformats.org/officeDocument/2006/relationships/image" Target="../media/image15.emf"/><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3.xml"/><Relationship Id="rId5" Type="http://schemas.openxmlformats.org/officeDocument/2006/relationships/image" Target="../media/image19.emf"/><Relationship Id="rId4" Type="http://schemas.openxmlformats.org/officeDocument/2006/relationships/image" Target="../media/image18.emf"/></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3.xml"/><Relationship Id="rId4" Type="http://schemas.openxmlformats.org/officeDocument/2006/relationships/image" Target="../media/image28.emf"/></Relationships>
</file>

<file path=ppt/slides/_rels/slide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3.xml"/><Relationship Id="rId5" Type="http://schemas.openxmlformats.org/officeDocument/2006/relationships/image" Target="../media/image32.emf"/><Relationship Id="rId4" Type="http://schemas.openxmlformats.org/officeDocument/2006/relationships/image" Target="../media/image31.emf"/></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3.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package" Target="../embeddings/Microsoft_Excel_Worksheet.xlsx"/><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package" Target="../embeddings/Microsoft_Excel_Worksheet1.xlsx"/><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744" y="1158487"/>
            <a:ext cx="4230550" cy="2082023"/>
          </a:xfrm>
        </p:spPr>
        <p:txBody>
          <a:bodyPr lIns="91440" tIns="45720" rIns="91440" bIns="45720" anchor="t">
            <a:normAutofit fontScale="90000"/>
          </a:bodyPr>
          <a:lstStyle/>
          <a:p>
            <a:r>
              <a:rPr lang="en-US" sz="3200" dirty="0">
                <a:latin typeface="Arial"/>
                <a:cs typeface="Arial"/>
              </a:rPr>
              <a:t>P424 Overview</a:t>
            </a:r>
            <a:br>
              <a:rPr lang="en-US" sz="3200" dirty="0"/>
            </a:br>
            <a:r>
              <a:rPr lang="en-US" sz="3200" dirty="0">
                <a:latin typeface="Arial"/>
                <a:cs typeface="Arial"/>
              </a:rPr>
              <a:t>Target Hall Infrastructure</a:t>
            </a:r>
            <a:br>
              <a:rPr lang="en-US" sz="3200" dirty="0"/>
            </a:br>
            <a:br>
              <a:rPr lang="en-US" sz="3200" dirty="0"/>
            </a:br>
            <a:r>
              <a:rPr lang="en-US" sz="3200" dirty="0">
                <a:latin typeface="Arial"/>
                <a:cs typeface="Arial"/>
              </a:rPr>
              <a:t>ASSC Fall 2026</a:t>
            </a:r>
            <a:endParaRPr lang="en-US" sz="3200" dirty="0"/>
          </a:p>
        </p:txBody>
      </p:sp>
      <p:sp>
        <p:nvSpPr>
          <p:cNvPr id="6" name="Subtitle 5">
            <a:extLst>
              <a:ext uri="{FF2B5EF4-FFF2-40B4-BE49-F238E27FC236}">
                <a16:creationId xmlns:a16="http://schemas.microsoft.com/office/drawing/2014/main" id="{40AA4ACF-EBF7-443D-9629-9044A0B8D2B4}"/>
              </a:ext>
            </a:extLst>
          </p:cNvPr>
          <p:cNvSpPr>
            <a:spLocks noGrp="1"/>
          </p:cNvSpPr>
          <p:nvPr>
            <p:ph type="subTitle" idx="1"/>
          </p:nvPr>
        </p:nvSpPr>
        <p:spPr>
          <a:xfrm>
            <a:off x="661744" y="3679957"/>
            <a:ext cx="3938834" cy="432254"/>
          </a:xfrm>
        </p:spPr>
        <p:txBody>
          <a:bodyPr lIns="91440" tIns="0" rIns="91440" bIns="45720" anchor="b">
            <a:normAutofit/>
          </a:bodyPr>
          <a:lstStyle/>
          <a:p>
            <a:r>
              <a:rPr lang="en-CA" sz="2000"/>
              <a:t>Oct 1-2, 2026</a:t>
            </a:r>
          </a:p>
        </p:txBody>
      </p:sp>
      <p:sp>
        <p:nvSpPr>
          <p:cNvPr id="4" name="Rectangle 3">
            <a:extLst>
              <a:ext uri="{FF2B5EF4-FFF2-40B4-BE49-F238E27FC236}">
                <a16:creationId xmlns:a16="http://schemas.microsoft.com/office/drawing/2014/main" id="{22CA0579-4C2B-4E70-8473-A7B5961011BA}"/>
              </a:ext>
            </a:extLst>
          </p:cNvPr>
          <p:cNvSpPr/>
          <p:nvPr/>
        </p:nvSpPr>
        <p:spPr>
          <a:xfrm>
            <a:off x="5971607" y="3244334"/>
            <a:ext cx="248786" cy="369332"/>
          </a:xfrm>
          <a:prstGeom prst="rect">
            <a:avLst/>
          </a:prstGeom>
        </p:spPr>
        <p:txBody>
          <a:bodyPr wrap="none">
            <a:spAutoFit/>
          </a:bodyPr>
          <a:lstStyle/>
          <a:p>
            <a:r>
              <a:rPr lang="en-US"/>
              <a:t> </a:t>
            </a:r>
          </a:p>
        </p:txBody>
      </p:sp>
      <p:sp>
        <p:nvSpPr>
          <p:cNvPr id="3" name="TextBox 2">
            <a:extLst>
              <a:ext uri="{FF2B5EF4-FFF2-40B4-BE49-F238E27FC236}">
                <a16:creationId xmlns:a16="http://schemas.microsoft.com/office/drawing/2014/main" id="{161574F2-FF7C-F4B8-A5EB-56F7CF9CFEE8}"/>
              </a:ext>
            </a:extLst>
          </p:cNvPr>
          <p:cNvSpPr txBox="1"/>
          <p:nvPr/>
        </p:nvSpPr>
        <p:spPr>
          <a:xfrm>
            <a:off x="661745" y="4603873"/>
            <a:ext cx="4596056" cy="1477328"/>
          </a:xfrm>
          <a:prstGeom prst="rect">
            <a:avLst/>
          </a:prstGeom>
          <a:noFill/>
        </p:spPr>
        <p:txBody>
          <a:bodyPr wrap="square" rtlCol="0">
            <a:spAutoFit/>
          </a:bodyPr>
          <a:lstStyle/>
          <a:p>
            <a:r>
              <a:rPr lang="en-US" dirty="0"/>
              <a:t>Project Leader:</a:t>
            </a:r>
          </a:p>
          <a:p>
            <a:r>
              <a:rPr lang="en-US" dirty="0"/>
              <a:t>Asita Perera</a:t>
            </a:r>
          </a:p>
          <a:p>
            <a:endParaRPr lang="en-US" dirty="0"/>
          </a:p>
          <a:p>
            <a:r>
              <a:rPr lang="en-US" dirty="0"/>
              <a:t>Project Integrator:</a:t>
            </a:r>
          </a:p>
          <a:p>
            <a:r>
              <a:rPr lang="en-US" dirty="0"/>
              <a:t>Michael Vogel</a:t>
            </a:r>
          </a:p>
        </p:txBody>
      </p:sp>
    </p:spTree>
    <p:extLst>
      <p:ext uri="{BB962C8B-B14F-4D97-AF65-F5344CB8AC3E}">
        <p14:creationId xmlns:p14="http://schemas.microsoft.com/office/powerpoint/2010/main" val="242708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E1EE-5558-E051-B3DE-25942680B84C}"/>
              </a:ext>
            </a:extLst>
          </p:cNvPr>
          <p:cNvSpPr>
            <a:spLocks noGrp="1"/>
          </p:cNvSpPr>
          <p:nvPr>
            <p:ph type="title"/>
          </p:nvPr>
        </p:nvSpPr>
        <p:spPr/>
        <p:txBody>
          <a:bodyPr/>
          <a:lstStyle/>
          <a:p>
            <a:r>
              <a:rPr lang="en-US"/>
              <a:t>P424 Scope</a:t>
            </a:r>
          </a:p>
        </p:txBody>
      </p:sp>
      <p:sp>
        <p:nvSpPr>
          <p:cNvPr id="3" name="Text Placeholder 2">
            <a:extLst>
              <a:ext uri="{FF2B5EF4-FFF2-40B4-BE49-F238E27FC236}">
                <a16:creationId xmlns:a16="http://schemas.microsoft.com/office/drawing/2014/main" id="{6D06C3D5-C562-F0B1-AD06-F192034C2692}"/>
              </a:ext>
            </a:extLst>
          </p:cNvPr>
          <p:cNvSpPr>
            <a:spLocks noGrp="1"/>
          </p:cNvSpPr>
          <p:nvPr>
            <p:ph type="body" sz="quarter" idx="10"/>
          </p:nvPr>
        </p:nvSpPr>
        <p:spPr>
          <a:xfrm>
            <a:off x="503672" y="750768"/>
            <a:ext cx="5216892" cy="3862083"/>
          </a:xfrm>
        </p:spPr>
        <p:txBody>
          <a:bodyPr/>
          <a:lstStyle/>
          <a:p>
            <a:pPr marL="0" indent="0">
              <a:spcBef>
                <a:spcPts val="500"/>
              </a:spcBef>
              <a:buNone/>
            </a:pPr>
            <a:r>
              <a:rPr lang="en-US" sz="1600" dirty="0"/>
              <a:t>Target Hall Infrastructure is comprised of the following:</a:t>
            </a:r>
          </a:p>
          <a:p>
            <a:pPr>
              <a:spcBef>
                <a:spcPts val="500"/>
              </a:spcBef>
            </a:pPr>
            <a:r>
              <a:rPr lang="en-US" sz="1600" dirty="0"/>
              <a:t>Target Pit Shielding</a:t>
            </a:r>
          </a:p>
          <a:p>
            <a:pPr lvl="1"/>
            <a:r>
              <a:rPr lang="en-US" sz="1600" dirty="0"/>
              <a:t>9 layers of Fixed Shielding</a:t>
            </a:r>
          </a:p>
          <a:p>
            <a:pPr lvl="1"/>
            <a:r>
              <a:rPr lang="en-US" sz="1600" dirty="0"/>
              <a:t>Removable Shielding</a:t>
            </a:r>
          </a:p>
          <a:p>
            <a:pPr lvl="1"/>
            <a:r>
              <a:rPr lang="en-US" sz="1600" dirty="0"/>
              <a:t>Embedded Services</a:t>
            </a:r>
          </a:p>
          <a:p>
            <a:pPr>
              <a:spcBef>
                <a:spcPts val="500"/>
              </a:spcBef>
            </a:pPr>
            <a:r>
              <a:rPr lang="en-US" sz="1600" dirty="0"/>
              <a:t>Target Station Structural Supports</a:t>
            </a:r>
          </a:p>
          <a:p>
            <a:pPr>
              <a:spcBef>
                <a:spcPts val="500"/>
              </a:spcBef>
            </a:pPr>
            <a:r>
              <a:rPr lang="en-US" sz="1600" dirty="0"/>
              <a:t>Module Storage</a:t>
            </a:r>
          </a:p>
          <a:p>
            <a:pPr>
              <a:spcBef>
                <a:spcPts val="500"/>
              </a:spcBef>
            </a:pPr>
            <a:r>
              <a:rPr lang="en-US" sz="1600" dirty="0"/>
              <a:t>Target Hall Entrance Shielding</a:t>
            </a:r>
          </a:p>
          <a:p>
            <a:pPr>
              <a:spcBef>
                <a:spcPts val="500"/>
              </a:spcBef>
            </a:pPr>
            <a:r>
              <a:rPr lang="en-US" sz="1600" dirty="0"/>
              <a:t>Target Pit Service Room (TPSR) Entrance Shielding</a:t>
            </a:r>
          </a:p>
          <a:p>
            <a:pPr>
              <a:spcBef>
                <a:spcPts val="500"/>
              </a:spcBef>
            </a:pPr>
            <a:r>
              <a:rPr lang="en-US" sz="1600" dirty="0"/>
              <a:t>Remote Handling Tools &amp; Initial Infrastructure</a:t>
            </a:r>
          </a:p>
          <a:p>
            <a:pPr>
              <a:spcBef>
                <a:spcPts val="500"/>
              </a:spcBef>
            </a:pPr>
            <a:r>
              <a:rPr lang="en-US" sz="1600" dirty="0"/>
              <a:t>Medical Target Transfer Line</a:t>
            </a:r>
          </a:p>
          <a:p>
            <a:pPr>
              <a:spcBef>
                <a:spcPts val="500"/>
              </a:spcBef>
            </a:pPr>
            <a:r>
              <a:rPr lang="en-US" sz="1600" dirty="0"/>
              <a:t>Laser Ion Source (ALIS) Shielding</a:t>
            </a:r>
          </a:p>
          <a:p>
            <a:endParaRPr lang="en-US" dirty="0"/>
          </a:p>
        </p:txBody>
      </p:sp>
      <p:pic>
        <p:nvPicPr>
          <p:cNvPr id="5" name="Picture 2">
            <a:extLst>
              <a:ext uri="{FF2B5EF4-FFF2-40B4-BE49-F238E27FC236}">
                <a16:creationId xmlns:a16="http://schemas.microsoft.com/office/drawing/2014/main" id="{44913F8C-FB01-418E-957B-2514D937DE3D}"/>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196426" y="0"/>
            <a:ext cx="5069356" cy="3280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a:extLst>
              <a:ext uri="{FF2B5EF4-FFF2-40B4-BE49-F238E27FC236}">
                <a16:creationId xmlns:a16="http://schemas.microsoft.com/office/drawing/2014/main" id="{D8A8BFD8-165A-067F-BFF7-58EDF094C4D7}"/>
              </a:ext>
            </a:extLst>
          </p:cNvPr>
          <p:cNvCxnSpPr>
            <a:cxnSpLocks/>
          </p:cNvCxnSpPr>
          <p:nvPr/>
        </p:nvCxnSpPr>
        <p:spPr>
          <a:xfrm>
            <a:off x="3571539" y="1465837"/>
            <a:ext cx="3367143" cy="384478"/>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cxnSp>
        <p:nvCxnSpPr>
          <p:cNvPr id="18" name="Straight Arrow Connector 17">
            <a:extLst>
              <a:ext uri="{FF2B5EF4-FFF2-40B4-BE49-F238E27FC236}">
                <a16:creationId xmlns:a16="http://schemas.microsoft.com/office/drawing/2014/main" id="{A4A582DE-3F31-1826-DAB7-5800F49B3A99}"/>
              </a:ext>
            </a:extLst>
          </p:cNvPr>
          <p:cNvCxnSpPr>
            <a:cxnSpLocks/>
          </p:cNvCxnSpPr>
          <p:nvPr/>
        </p:nvCxnSpPr>
        <p:spPr>
          <a:xfrm flipV="1">
            <a:off x="2929631" y="1826646"/>
            <a:ext cx="4885697" cy="765634"/>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cxnSp>
        <p:nvCxnSpPr>
          <p:cNvPr id="27" name="Straight Arrow Connector 26">
            <a:extLst>
              <a:ext uri="{FF2B5EF4-FFF2-40B4-BE49-F238E27FC236}">
                <a16:creationId xmlns:a16="http://schemas.microsoft.com/office/drawing/2014/main" id="{3D728535-2E15-5FA1-87D7-9B315A04650B}"/>
              </a:ext>
            </a:extLst>
          </p:cNvPr>
          <p:cNvCxnSpPr>
            <a:cxnSpLocks/>
          </p:cNvCxnSpPr>
          <p:nvPr/>
        </p:nvCxnSpPr>
        <p:spPr>
          <a:xfrm flipV="1">
            <a:off x="3545112" y="1683099"/>
            <a:ext cx="5285737" cy="1211021"/>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pic>
        <p:nvPicPr>
          <p:cNvPr id="9" name="Picture 8" descr="A computer generated model of a building&#10;&#10;Description automatically generated">
            <a:extLst>
              <a:ext uri="{FF2B5EF4-FFF2-40B4-BE49-F238E27FC236}">
                <a16:creationId xmlns:a16="http://schemas.microsoft.com/office/drawing/2014/main" id="{4ECE1190-568C-499E-2CE4-7B1FFE57F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8463" y="3094095"/>
            <a:ext cx="3688117" cy="3523574"/>
          </a:xfrm>
          <a:prstGeom prst="rect">
            <a:avLst/>
          </a:prstGeom>
        </p:spPr>
      </p:pic>
      <p:cxnSp>
        <p:nvCxnSpPr>
          <p:cNvPr id="10" name="Straight Arrow Connector 9">
            <a:extLst>
              <a:ext uri="{FF2B5EF4-FFF2-40B4-BE49-F238E27FC236}">
                <a16:creationId xmlns:a16="http://schemas.microsoft.com/office/drawing/2014/main" id="{9F777C75-9772-4431-32D7-62441782098B}"/>
              </a:ext>
            </a:extLst>
          </p:cNvPr>
          <p:cNvCxnSpPr>
            <a:cxnSpLocks/>
          </p:cNvCxnSpPr>
          <p:nvPr/>
        </p:nvCxnSpPr>
        <p:spPr>
          <a:xfrm>
            <a:off x="3545112" y="1764254"/>
            <a:ext cx="5568743" cy="2941297"/>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cxnSp>
        <p:nvCxnSpPr>
          <p:cNvPr id="13" name="Straight Arrow Connector 12">
            <a:extLst>
              <a:ext uri="{FF2B5EF4-FFF2-40B4-BE49-F238E27FC236}">
                <a16:creationId xmlns:a16="http://schemas.microsoft.com/office/drawing/2014/main" id="{2C9E4EBA-81D7-A75A-C2BB-12784623C6EE}"/>
              </a:ext>
            </a:extLst>
          </p:cNvPr>
          <p:cNvCxnSpPr>
            <a:cxnSpLocks/>
          </p:cNvCxnSpPr>
          <p:nvPr/>
        </p:nvCxnSpPr>
        <p:spPr>
          <a:xfrm>
            <a:off x="3545112" y="2071454"/>
            <a:ext cx="4933182" cy="3103447"/>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AB25B427-0165-CA27-F27A-3341D6F8D4A9}"/>
              </a:ext>
            </a:extLst>
          </p:cNvPr>
          <p:cNvPicPr>
            <a:picLocks noChangeAspect="1"/>
          </p:cNvPicPr>
          <p:nvPr/>
        </p:nvPicPr>
        <p:blipFill>
          <a:blip r:embed="rId4"/>
          <a:stretch>
            <a:fillRect/>
          </a:stretch>
        </p:blipFill>
        <p:spPr>
          <a:xfrm>
            <a:off x="930405" y="4612851"/>
            <a:ext cx="1591134" cy="1467234"/>
          </a:xfrm>
          <a:prstGeom prst="rect">
            <a:avLst/>
          </a:prstGeom>
        </p:spPr>
      </p:pic>
      <p:pic>
        <p:nvPicPr>
          <p:cNvPr id="11" name="Picture 10">
            <a:extLst>
              <a:ext uri="{FF2B5EF4-FFF2-40B4-BE49-F238E27FC236}">
                <a16:creationId xmlns:a16="http://schemas.microsoft.com/office/drawing/2014/main" id="{EB70583E-468C-CCF1-3933-B70A3C679122}"/>
              </a:ext>
            </a:extLst>
          </p:cNvPr>
          <p:cNvPicPr>
            <a:picLocks noChangeAspect="1"/>
          </p:cNvPicPr>
          <p:nvPr/>
        </p:nvPicPr>
        <p:blipFill>
          <a:blip r:embed="rId5"/>
          <a:stretch>
            <a:fillRect/>
          </a:stretch>
        </p:blipFill>
        <p:spPr>
          <a:xfrm>
            <a:off x="3192557" y="4633211"/>
            <a:ext cx="3255047" cy="1402048"/>
          </a:xfrm>
          <a:prstGeom prst="rect">
            <a:avLst/>
          </a:prstGeom>
        </p:spPr>
      </p:pic>
    </p:spTree>
    <p:extLst>
      <p:ext uri="{BB962C8B-B14F-4D97-AF65-F5344CB8AC3E}">
        <p14:creationId xmlns:p14="http://schemas.microsoft.com/office/powerpoint/2010/main" val="3670965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F3DB68-2678-4CDE-81B9-22E50887C7DA}"/>
              </a:ext>
            </a:extLst>
          </p:cNvPr>
          <p:cNvPicPr>
            <a:picLocks noChangeAspect="1"/>
          </p:cNvPicPr>
          <p:nvPr/>
        </p:nvPicPr>
        <p:blipFill>
          <a:blip r:embed="rId2"/>
          <a:stretch>
            <a:fillRect/>
          </a:stretch>
        </p:blipFill>
        <p:spPr>
          <a:xfrm>
            <a:off x="7143751" y="83510"/>
            <a:ext cx="4967542" cy="6664861"/>
          </a:xfrm>
          <a:prstGeom prst="rect">
            <a:avLst/>
          </a:prstGeom>
        </p:spPr>
      </p:pic>
      <p:sp>
        <p:nvSpPr>
          <p:cNvPr id="2" name="Title 1">
            <a:extLst>
              <a:ext uri="{FF2B5EF4-FFF2-40B4-BE49-F238E27FC236}">
                <a16:creationId xmlns:a16="http://schemas.microsoft.com/office/drawing/2014/main" id="{502F8251-063D-4276-B47E-5655AA8C3E66}"/>
              </a:ext>
            </a:extLst>
          </p:cNvPr>
          <p:cNvSpPr>
            <a:spLocks noGrp="1"/>
          </p:cNvSpPr>
          <p:nvPr>
            <p:ph type="title"/>
          </p:nvPr>
        </p:nvSpPr>
        <p:spPr/>
        <p:txBody>
          <a:bodyPr/>
          <a:lstStyle/>
          <a:p>
            <a:r>
              <a:rPr lang="en-US"/>
              <a:t>Shielding Design Structure</a:t>
            </a:r>
          </a:p>
        </p:txBody>
      </p:sp>
      <p:sp>
        <p:nvSpPr>
          <p:cNvPr id="3" name="Content Placeholder 2">
            <a:extLst>
              <a:ext uri="{FF2B5EF4-FFF2-40B4-BE49-F238E27FC236}">
                <a16:creationId xmlns:a16="http://schemas.microsoft.com/office/drawing/2014/main" id="{B685CC6E-7E7E-4C8E-81E2-49FA22844B1A}"/>
              </a:ext>
            </a:extLst>
          </p:cNvPr>
          <p:cNvSpPr>
            <a:spLocks noGrp="1"/>
          </p:cNvSpPr>
          <p:nvPr>
            <p:ph idx="1"/>
          </p:nvPr>
        </p:nvSpPr>
        <p:spPr>
          <a:xfrm>
            <a:off x="273355" y="2032777"/>
            <a:ext cx="6870396" cy="3939398"/>
          </a:xfrm>
        </p:spPr>
        <p:txBody>
          <a:bodyPr/>
          <a:lstStyle/>
          <a:p>
            <a:pPr marL="0" indent="0">
              <a:buNone/>
            </a:pPr>
            <a:r>
              <a:rPr lang="en-US" dirty="0">
                <a:solidFill>
                  <a:srgbClr val="00B0F0"/>
                </a:solidFill>
              </a:rPr>
              <a:t>Level 4b</a:t>
            </a:r>
            <a:r>
              <a:rPr lang="en-US" dirty="0"/>
              <a:t>: Removable Cap Shielding</a:t>
            </a:r>
          </a:p>
          <a:p>
            <a:pPr marL="0" indent="0">
              <a:buNone/>
            </a:pPr>
            <a:r>
              <a:rPr lang="en-US" dirty="0">
                <a:solidFill>
                  <a:srgbClr val="7030A0"/>
                </a:solidFill>
                <a:highlight>
                  <a:srgbClr val="C0C0C0"/>
                </a:highlight>
              </a:rPr>
              <a:t>Level 4a</a:t>
            </a:r>
            <a:r>
              <a:rPr lang="en-US" dirty="0">
                <a:highlight>
                  <a:srgbClr val="C0C0C0"/>
                </a:highlight>
              </a:rPr>
              <a:t>: </a:t>
            </a:r>
            <a:r>
              <a:rPr lang="en-US" dirty="0">
                <a:solidFill>
                  <a:srgbClr val="00B050"/>
                </a:solidFill>
                <a:highlight>
                  <a:srgbClr val="C0C0C0"/>
                </a:highlight>
              </a:rPr>
              <a:t>Fixed Cap Shielding</a:t>
            </a:r>
          </a:p>
          <a:p>
            <a:pPr marL="0" indent="0">
              <a:buNone/>
            </a:pPr>
            <a:r>
              <a:rPr lang="en-US" dirty="0">
                <a:solidFill>
                  <a:srgbClr val="FF0000"/>
                </a:solidFill>
                <a:highlight>
                  <a:srgbClr val="C0C0C0"/>
                </a:highlight>
              </a:rPr>
              <a:t>Level 3</a:t>
            </a:r>
            <a:r>
              <a:rPr lang="en-US" dirty="0">
                <a:highlight>
                  <a:srgbClr val="C0C0C0"/>
                </a:highlight>
              </a:rPr>
              <a:t>: </a:t>
            </a:r>
            <a:r>
              <a:rPr lang="en-US" dirty="0">
                <a:solidFill>
                  <a:srgbClr val="00B050"/>
                </a:solidFill>
                <a:highlight>
                  <a:srgbClr val="C0C0C0"/>
                </a:highlight>
              </a:rPr>
              <a:t>Service Space</a:t>
            </a:r>
          </a:p>
          <a:p>
            <a:pPr marL="0" indent="0">
              <a:buNone/>
            </a:pPr>
            <a:r>
              <a:rPr lang="en-US" dirty="0">
                <a:solidFill>
                  <a:srgbClr val="FFC000"/>
                </a:solidFill>
                <a:highlight>
                  <a:srgbClr val="C0C0C0"/>
                </a:highlight>
              </a:rPr>
              <a:t>Level 2-4, 2-5, 2-6</a:t>
            </a:r>
            <a:r>
              <a:rPr lang="en-US" dirty="0">
                <a:highlight>
                  <a:srgbClr val="C0C0C0"/>
                </a:highlight>
              </a:rPr>
              <a:t>: </a:t>
            </a:r>
            <a:r>
              <a:rPr lang="en-US" dirty="0">
                <a:solidFill>
                  <a:srgbClr val="00B050"/>
                </a:solidFill>
                <a:highlight>
                  <a:srgbClr val="C0C0C0"/>
                </a:highlight>
              </a:rPr>
              <a:t>Upper Canyon</a:t>
            </a:r>
          </a:p>
          <a:p>
            <a:pPr marL="0" indent="0">
              <a:buNone/>
            </a:pPr>
            <a:r>
              <a:rPr lang="en-US" dirty="0">
                <a:solidFill>
                  <a:schemeClr val="accent2">
                    <a:lumMod val="75000"/>
                  </a:schemeClr>
                </a:solidFill>
                <a:highlight>
                  <a:srgbClr val="C0C0C0"/>
                </a:highlight>
              </a:rPr>
              <a:t>Level 2-1, 2-2, 2-3</a:t>
            </a:r>
            <a:r>
              <a:rPr lang="en-US" dirty="0">
                <a:highlight>
                  <a:srgbClr val="C0C0C0"/>
                </a:highlight>
              </a:rPr>
              <a:t>: </a:t>
            </a:r>
            <a:r>
              <a:rPr lang="en-US" dirty="0">
                <a:solidFill>
                  <a:srgbClr val="00B050"/>
                </a:solidFill>
                <a:highlight>
                  <a:srgbClr val="C0C0C0"/>
                </a:highlight>
              </a:rPr>
              <a:t>Lower Canyon</a:t>
            </a:r>
          </a:p>
          <a:p>
            <a:pPr marL="0" indent="0">
              <a:buNone/>
            </a:pPr>
            <a:r>
              <a:rPr lang="en-US" dirty="0">
                <a:solidFill>
                  <a:schemeClr val="accent6">
                    <a:lumMod val="75000"/>
                  </a:schemeClr>
                </a:solidFill>
                <a:highlight>
                  <a:srgbClr val="C0C0C0"/>
                </a:highlight>
              </a:rPr>
              <a:t>Level 1</a:t>
            </a:r>
            <a:r>
              <a:rPr lang="en-US" dirty="0">
                <a:highlight>
                  <a:srgbClr val="C0C0C0"/>
                </a:highlight>
              </a:rPr>
              <a:t>: </a:t>
            </a:r>
            <a:r>
              <a:rPr lang="en-US" dirty="0">
                <a:solidFill>
                  <a:srgbClr val="00B050"/>
                </a:solidFill>
                <a:highlight>
                  <a:srgbClr val="C0C0C0"/>
                </a:highlight>
              </a:rPr>
              <a:t>Below Station</a:t>
            </a:r>
          </a:p>
        </p:txBody>
      </p:sp>
      <p:sp>
        <p:nvSpPr>
          <p:cNvPr id="5" name="Rectangle 4">
            <a:extLst>
              <a:ext uri="{FF2B5EF4-FFF2-40B4-BE49-F238E27FC236}">
                <a16:creationId xmlns:a16="http://schemas.microsoft.com/office/drawing/2014/main" id="{AE671417-9F48-440D-99A7-CFFC6EE8B253}"/>
              </a:ext>
            </a:extLst>
          </p:cNvPr>
          <p:cNvSpPr/>
          <p:nvPr/>
        </p:nvSpPr>
        <p:spPr>
          <a:xfrm>
            <a:off x="7801173" y="6075805"/>
            <a:ext cx="3524050" cy="403623"/>
          </a:xfrm>
          <a:prstGeom prst="rect">
            <a:avLst/>
          </a:prstGeom>
          <a:solidFill>
            <a:schemeClr val="accent6">
              <a:lumMod val="75000"/>
              <a:alpha val="50000"/>
            </a:schemeClr>
          </a:solidFill>
          <a:ln w="317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60F0D496-AAE8-4F3B-87EF-704288DB388A}"/>
              </a:ext>
            </a:extLst>
          </p:cNvPr>
          <p:cNvSpPr/>
          <p:nvPr/>
        </p:nvSpPr>
        <p:spPr>
          <a:xfrm>
            <a:off x="7743713" y="3137645"/>
            <a:ext cx="328108" cy="725549"/>
          </a:xfrm>
          <a:prstGeom prst="rect">
            <a:avLst/>
          </a:prstGeom>
          <a:solidFill>
            <a:srgbClr val="7030A0">
              <a:alpha val="50000"/>
            </a:srgbClr>
          </a:solidFill>
          <a:ln w="317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2939E81B-81B0-45DE-B4F0-3C5BDA9620BC}"/>
              </a:ext>
            </a:extLst>
          </p:cNvPr>
          <p:cNvSpPr/>
          <p:nvPr/>
        </p:nvSpPr>
        <p:spPr>
          <a:xfrm>
            <a:off x="7743713" y="3906068"/>
            <a:ext cx="3524050" cy="627530"/>
          </a:xfrm>
          <a:prstGeom prst="rect">
            <a:avLst/>
          </a:prstGeom>
          <a:solidFill>
            <a:srgbClr val="FF0000">
              <a:alpha val="50000"/>
            </a:srgb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FBB44E3C-510F-4464-AFB8-CE6C5363A625}"/>
              </a:ext>
            </a:extLst>
          </p:cNvPr>
          <p:cNvSpPr/>
          <p:nvPr/>
        </p:nvSpPr>
        <p:spPr>
          <a:xfrm>
            <a:off x="8096250" y="3137645"/>
            <a:ext cx="2562226" cy="735376"/>
          </a:xfrm>
          <a:prstGeom prst="rect">
            <a:avLst/>
          </a:prstGeom>
          <a:solidFill>
            <a:srgbClr val="009CFF">
              <a:alpha val="50000"/>
            </a:srgbClr>
          </a:solidFill>
          <a:ln w="317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99D80C3C-A82F-418C-8137-0519CE5AAA8C}"/>
              </a:ext>
            </a:extLst>
          </p:cNvPr>
          <p:cNvSpPr/>
          <p:nvPr/>
        </p:nvSpPr>
        <p:spPr>
          <a:xfrm>
            <a:off x="7743712" y="4576472"/>
            <a:ext cx="3524051" cy="770025"/>
          </a:xfrm>
          <a:prstGeom prst="rect">
            <a:avLst/>
          </a:prstGeom>
          <a:solidFill>
            <a:schemeClr val="accent4">
              <a:lumMod val="60000"/>
              <a:lumOff val="40000"/>
              <a:alpha val="50000"/>
            </a:schemeClr>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2" name="Straight Arrow Connector 11">
            <a:extLst>
              <a:ext uri="{FF2B5EF4-FFF2-40B4-BE49-F238E27FC236}">
                <a16:creationId xmlns:a16="http://schemas.microsoft.com/office/drawing/2014/main" id="{114DDF0C-9E7A-49BD-91E6-DDC868759291}"/>
              </a:ext>
            </a:extLst>
          </p:cNvPr>
          <p:cNvCxnSpPr>
            <a:cxnSpLocks/>
          </p:cNvCxnSpPr>
          <p:nvPr/>
        </p:nvCxnSpPr>
        <p:spPr>
          <a:xfrm>
            <a:off x="6961094" y="2694047"/>
            <a:ext cx="1471511" cy="4161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7EA89B1-2EE4-4963-B18B-3170AAC25B69}"/>
              </a:ext>
            </a:extLst>
          </p:cNvPr>
          <p:cNvCxnSpPr>
            <a:cxnSpLocks/>
          </p:cNvCxnSpPr>
          <p:nvPr/>
        </p:nvCxnSpPr>
        <p:spPr>
          <a:xfrm>
            <a:off x="6481328" y="4498066"/>
            <a:ext cx="1233518" cy="3742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05B9BDF-FBEC-45E3-94E3-BC2FDD8A80CA}"/>
              </a:ext>
            </a:extLst>
          </p:cNvPr>
          <p:cNvCxnSpPr>
            <a:cxnSpLocks/>
          </p:cNvCxnSpPr>
          <p:nvPr/>
        </p:nvCxnSpPr>
        <p:spPr>
          <a:xfrm>
            <a:off x="5111521" y="3641733"/>
            <a:ext cx="2585328" cy="6578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5EA28AF-4B44-4243-9DB7-4951B730828F}"/>
              </a:ext>
            </a:extLst>
          </p:cNvPr>
          <p:cNvCxnSpPr>
            <a:cxnSpLocks/>
          </p:cNvCxnSpPr>
          <p:nvPr/>
        </p:nvCxnSpPr>
        <p:spPr>
          <a:xfrm>
            <a:off x="5963055" y="3231124"/>
            <a:ext cx="1780657" cy="45909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3FC8402-5535-457F-9AA4-A259D16516AB}"/>
              </a:ext>
            </a:extLst>
          </p:cNvPr>
          <p:cNvCxnSpPr>
            <a:cxnSpLocks/>
            <a:endCxn id="5" idx="1"/>
          </p:cNvCxnSpPr>
          <p:nvPr/>
        </p:nvCxnSpPr>
        <p:spPr>
          <a:xfrm>
            <a:off x="4844374" y="5472868"/>
            <a:ext cx="2956799" cy="8047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E116B436-A565-437D-9F39-5B04F9A683D2}"/>
              </a:ext>
            </a:extLst>
          </p:cNvPr>
          <p:cNvSpPr/>
          <p:nvPr/>
        </p:nvSpPr>
        <p:spPr>
          <a:xfrm>
            <a:off x="10658476" y="3110160"/>
            <a:ext cx="666747" cy="753034"/>
          </a:xfrm>
          <a:prstGeom prst="rect">
            <a:avLst/>
          </a:prstGeom>
          <a:solidFill>
            <a:srgbClr val="7030A0">
              <a:alpha val="50000"/>
            </a:srgbClr>
          </a:solidFill>
          <a:ln w="317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1" name="Straight Connector 10">
            <a:extLst>
              <a:ext uri="{FF2B5EF4-FFF2-40B4-BE49-F238E27FC236}">
                <a16:creationId xmlns:a16="http://schemas.microsoft.com/office/drawing/2014/main" id="{F6DB2463-4D80-431C-8EC7-27344DF989C5}"/>
              </a:ext>
            </a:extLst>
          </p:cNvPr>
          <p:cNvCxnSpPr>
            <a:cxnSpLocks/>
          </p:cNvCxnSpPr>
          <p:nvPr/>
        </p:nvCxnSpPr>
        <p:spPr>
          <a:xfrm flipH="1">
            <a:off x="6768016" y="3147058"/>
            <a:ext cx="11119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3DCCB9F-8BC7-49A1-8AA2-579A8BF497C1}"/>
              </a:ext>
            </a:extLst>
          </p:cNvPr>
          <p:cNvCxnSpPr>
            <a:cxnSpLocks/>
          </p:cNvCxnSpPr>
          <p:nvPr/>
        </p:nvCxnSpPr>
        <p:spPr>
          <a:xfrm flipH="1">
            <a:off x="6768016" y="6508820"/>
            <a:ext cx="103315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6911F4F-7426-4C06-99A1-56026BD137FF}"/>
              </a:ext>
            </a:extLst>
          </p:cNvPr>
          <p:cNvCxnSpPr>
            <a:cxnSpLocks/>
          </p:cNvCxnSpPr>
          <p:nvPr/>
        </p:nvCxnSpPr>
        <p:spPr>
          <a:xfrm flipV="1">
            <a:off x="6923218" y="3176451"/>
            <a:ext cx="0" cy="3361762"/>
          </a:xfrm>
          <a:prstGeom prst="line">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C43E160-DC98-4196-9860-D77458F7B603}"/>
              </a:ext>
            </a:extLst>
          </p:cNvPr>
          <p:cNvSpPr txBox="1"/>
          <p:nvPr/>
        </p:nvSpPr>
        <p:spPr>
          <a:xfrm>
            <a:off x="6228724" y="5366990"/>
            <a:ext cx="744071" cy="369332"/>
          </a:xfrm>
          <a:prstGeom prst="rect">
            <a:avLst/>
          </a:prstGeom>
          <a:solidFill>
            <a:srgbClr val="FFFFFF">
              <a:alpha val="50196"/>
            </a:srgb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8.1m</a:t>
            </a:r>
          </a:p>
        </p:txBody>
      </p:sp>
      <p:sp>
        <p:nvSpPr>
          <p:cNvPr id="24" name="Rectangle 23">
            <a:extLst>
              <a:ext uri="{FF2B5EF4-FFF2-40B4-BE49-F238E27FC236}">
                <a16:creationId xmlns:a16="http://schemas.microsoft.com/office/drawing/2014/main" id="{8DFEE86F-23AE-4C34-888D-F7FDCA1BF29A}"/>
              </a:ext>
            </a:extLst>
          </p:cNvPr>
          <p:cNvSpPr/>
          <p:nvPr/>
        </p:nvSpPr>
        <p:spPr>
          <a:xfrm>
            <a:off x="7807987" y="5362526"/>
            <a:ext cx="3524051" cy="697249"/>
          </a:xfrm>
          <a:prstGeom prst="rect">
            <a:avLst/>
          </a:prstGeom>
          <a:solidFill>
            <a:schemeClr val="accent2">
              <a:lumMod val="75000"/>
              <a:alpha val="50000"/>
            </a:schemeClr>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5" name="Straight Arrow Connector 24">
            <a:extLst>
              <a:ext uri="{FF2B5EF4-FFF2-40B4-BE49-F238E27FC236}">
                <a16:creationId xmlns:a16="http://schemas.microsoft.com/office/drawing/2014/main" id="{9A587095-C573-428F-9989-11E36B2D7D5F}"/>
              </a:ext>
            </a:extLst>
          </p:cNvPr>
          <p:cNvCxnSpPr>
            <a:cxnSpLocks/>
          </p:cNvCxnSpPr>
          <p:nvPr/>
        </p:nvCxnSpPr>
        <p:spPr>
          <a:xfrm>
            <a:off x="6481328" y="5099012"/>
            <a:ext cx="1289307" cy="3886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ED5126E-4115-61A2-FCB5-49881ACED55B}"/>
              </a:ext>
            </a:extLst>
          </p:cNvPr>
          <p:cNvSpPr txBox="1"/>
          <p:nvPr/>
        </p:nvSpPr>
        <p:spPr>
          <a:xfrm>
            <a:off x="2286717" y="5875242"/>
            <a:ext cx="1900235" cy="461665"/>
          </a:xfrm>
          <a:prstGeom prst="rect">
            <a:avLst/>
          </a:prstGeom>
          <a:noFill/>
        </p:spPr>
        <p:txBody>
          <a:bodyPr wrap="square" rtlCol="0">
            <a:spAutoFit/>
          </a:bodyPr>
          <a:lstStyle/>
          <a:p>
            <a:r>
              <a:rPr lang="en-US" sz="2400" b="1" dirty="0">
                <a:solidFill>
                  <a:srgbClr val="00B050"/>
                </a:solidFill>
                <a:highlight>
                  <a:srgbClr val="C0C0C0"/>
                </a:highlight>
              </a:rPr>
              <a:t>COMPLETED</a:t>
            </a:r>
          </a:p>
        </p:txBody>
      </p:sp>
    </p:spTree>
    <p:extLst>
      <p:ext uri="{BB962C8B-B14F-4D97-AF65-F5344CB8AC3E}">
        <p14:creationId xmlns:p14="http://schemas.microsoft.com/office/powerpoint/2010/main" val="2401744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EE9FF-CFAB-FD16-4033-7063929D70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08D71-B752-3209-4415-1498DBFA00CA}"/>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BF6DF335-80F6-05CB-6F0F-14237FC6DEC4}"/>
              </a:ext>
            </a:extLst>
          </p:cNvPr>
          <p:cNvSpPr>
            <a:spLocks noGrp="1"/>
          </p:cNvSpPr>
          <p:nvPr>
            <p:ph type="body" sz="quarter" idx="10"/>
          </p:nvPr>
        </p:nvSpPr>
        <p:spPr>
          <a:xfrm>
            <a:off x="526473" y="834801"/>
            <a:ext cx="6895258" cy="2745367"/>
          </a:xfrm>
        </p:spPr>
        <p:txBody>
          <a:bodyPr wrap="square" lIns="91440" tIns="45720" rIns="91440" bIns="45720" anchor="t">
            <a:spAutoFit/>
          </a:bodyPr>
          <a:lstStyle/>
          <a:p>
            <a:pPr marL="0" indent="0">
              <a:buNone/>
            </a:pPr>
            <a:r>
              <a:rPr lang="en-US" b="1" dirty="0">
                <a:solidFill>
                  <a:srgbClr val="00B0F0"/>
                </a:solidFill>
                <a:latin typeface="Calibri"/>
                <a:cs typeface="Calibri"/>
              </a:rPr>
              <a:t>Concrete Cap Shielding Blocks Manufacturing, $775K (Zaw TT)</a:t>
            </a:r>
          </a:p>
          <a:p>
            <a:r>
              <a:rPr lang="en-US" sz="1600" dirty="0">
                <a:latin typeface="Calibri"/>
                <a:cs typeface="Calibri"/>
              </a:rPr>
              <a:t>Test block completed first to verify compliance.</a:t>
            </a:r>
          </a:p>
          <a:p>
            <a:r>
              <a:rPr lang="en-US" sz="1600" dirty="0">
                <a:latin typeface="Calibri"/>
                <a:ea typeface="Calibri"/>
                <a:cs typeface="Calibri"/>
              </a:rPr>
              <a:t>Concrete constituent mix needed adjustment to bring Na levels within specification.</a:t>
            </a:r>
          </a:p>
          <a:p>
            <a:r>
              <a:rPr lang="en-US" sz="1600" dirty="0">
                <a:latin typeface="Calibri"/>
                <a:ea typeface="Calibri"/>
                <a:cs typeface="Calibri"/>
              </a:rPr>
              <a:t>Test lift performed in June 2026.</a:t>
            </a:r>
          </a:p>
          <a:p>
            <a:r>
              <a:rPr lang="en-US" sz="1600" dirty="0">
                <a:latin typeface="Calibri"/>
                <a:ea typeface="Calibri"/>
                <a:cs typeface="Calibri"/>
              </a:rPr>
              <a:t>Production of remaining blocks is now underway.</a:t>
            </a:r>
          </a:p>
          <a:p>
            <a:r>
              <a:rPr lang="en-US" sz="1600" dirty="0">
                <a:latin typeface="Calibri"/>
                <a:ea typeface="Calibri"/>
                <a:cs typeface="Calibri"/>
              </a:rPr>
              <a:t>Delivery expected by February 2027 (including contingency).</a:t>
            </a:r>
          </a:p>
          <a:p>
            <a:endParaRPr lang="en-US" dirty="0">
              <a:latin typeface="Calibri"/>
              <a:ea typeface="Calibri"/>
              <a:cs typeface="Calibri"/>
            </a:endParaRPr>
          </a:p>
        </p:txBody>
      </p:sp>
      <p:pic>
        <p:nvPicPr>
          <p:cNvPr id="5" name="Picture 4">
            <a:extLst>
              <a:ext uri="{FF2B5EF4-FFF2-40B4-BE49-F238E27FC236}">
                <a16:creationId xmlns:a16="http://schemas.microsoft.com/office/drawing/2014/main" id="{874D0C05-4ABD-C548-2C7B-98D5B64B3AF4}"/>
              </a:ext>
            </a:extLst>
          </p:cNvPr>
          <p:cNvPicPr>
            <a:picLocks noChangeAspect="1"/>
          </p:cNvPicPr>
          <p:nvPr/>
        </p:nvPicPr>
        <p:blipFill>
          <a:blip r:embed="rId2"/>
          <a:stretch>
            <a:fillRect/>
          </a:stretch>
        </p:blipFill>
        <p:spPr>
          <a:xfrm>
            <a:off x="7421731" y="858422"/>
            <a:ext cx="4136995" cy="5515993"/>
          </a:xfrm>
          <a:prstGeom prst="rect">
            <a:avLst/>
          </a:prstGeom>
        </p:spPr>
      </p:pic>
      <p:pic>
        <p:nvPicPr>
          <p:cNvPr id="7" name="Picture 6">
            <a:extLst>
              <a:ext uri="{FF2B5EF4-FFF2-40B4-BE49-F238E27FC236}">
                <a16:creationId xmlns:a16="http://schemas.microsoft.com/office/drawing/2014/main" id="{5185EE59-A9EA-FB5B-50C0-BF10DAB2E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452" y="3380772"/>
            <a:ext cx="3991523" cy="2993643"/>
          </a:xfrm>
          <a:prstGeom prst="rect">
            <a:avLst/>
          </a:prstGeom>
        </p:spPr>
      </p:pic>
      <p:pic>
        <p:nvPicPr>
          <p:cNvPr id="9" name="Picture 8">
            <a:extLst>
              <a:ext uri="{FF2B5EF4-FFF2-40B4-BE49-F238E27FC236}">
                <a16:creationId xmlns:a16="http://schemas.microsoft.com/office/drawing/2014/main" id="{FD0D2F2C-829B-F19E-296B-D89F9A8E357B}"/>
              </a:ext>
            </a:extLst>
          </p:cNvPr>
          <p:cNvPicPr>
            <a:picLocks noChangeAspect="1"/>
          </p:cNvPicPr>
          <p:nvPr/>
        </p:nvPicPr>
        <p:blipFill>
          <a:blip r:embed="rId4">
            <a:extLst>
              <a:ext uri="{28A0092B-C50C-407E-A947-70E740481C1C}">
                <a14:useLocalDpi xmlns:a14="http://schemas.microsoft.com/office/drawing/2010/main" val="0"/>
              </a:ext>
            </a:extLst>
          </a:blip>
          <a:srcRect r="13879"/>
          <a:stretch>
            <a:fillRect/>
          </a:stretch>
        </p:blipFill>
        <p:spPr>
          <a:xfrm rot="5400000">
            <a:off x="304336" y="3574055"/>
            <a:ext cx="2993643" cy="2607077"/>
          </a:xfrm>
          <a:prstGeom prst="rect">
            <a:avLst/>
          </a:prstGeom>
        </p:spPr>
      </p:pic>
    </p:spTree>
    <p:extLst>
      <p:ext uri="{BB962C8B-B14F-4D97-AF65-F5344CB8AC3E}">
        <p14:creationId xmlns:p14="http://schemas.microsoft.com/office/powerpoint/2010/main" val="2748865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42E0C-62F4-79CF-3987-E78A7FC69F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204AB-15D6-56F2-B68C-2891D75FE4FE}"/>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BD31E66D-A0B5-FC55-C632-D99AD733A0BA}"/>
              </a:ext>
            </a:extLst>
          </p:cNvPr>
          <p:cNvSpPr>
            <a:spLocks noGrp="1"/>
          </p:cNvSpPr>
          <p:nvPr>
            <p:ph type="body" sz="quarter" idx="10"/>
          </p:nvPr>
        </p:nvSpPr>
        <p:spPr>
          <a:xfrm>
            <a:off x="526473" y="834801"/>
            <a:ext cx="7371692" cy="2672526"/>
          </a:xfrm>
        </p:spPr>
        <p:txBody>
          <a:bodyPr wrap="square" lIns="91440" tIns="45720" rIns="91440" bIns="45720" anchor="t">
            <a:spAutoFit/>
          </a:bodyPr>
          <a:lstStyle/>
          <a:p>
            <a:pPr marL="0" indent="0">
              <a:buNone/>
            </a:pPr>
            <a:r>
              <a:rPr lang="en-US" b="1" dirty="0">
                <a:solidFill>
                  <a:srgbClr val="00B0F0"/>
                </a:solidFill>
                <a:latin typeface="Calibri"/>
                <a:cs typeface="Calibri"/>
              </a:rPr>
              <a:t>Steel Cap Shielding Blocks Manufacturing, $320K (Zaw TT)</a:t>
            </a:r>
          </a:p>
          <a:p>
            <a:r>
              <a:rPr lang="en-US" sz="1600" dirty="0">
                <a:latin typeface="Calibri"/>
                <a:ea typeface="Calibri"/>
                <a:cs typeface="Calibri"/>
              </a:rPr>
              <a:t>The PO for fabrication with our vendor in China was signed on May 27, 2026.</a:t>
            </a:r>
          </a:p>
          <a:p>
            <a:r>
              <a:rPr lang="en-US" sz="1600" dirty="0">
                <a:latin typeface="Calibri"/>
                <a:ea typeface="Calibri"/>
                <a:cs typeface="Calibri"/>
              </a:rPr>
              <a:t>Fabrication is delayed, to allow solving the tie-bar concern (see below) and to allow FAT timing to be synchronized with the composite blocks.</a:t>
            </a:r>
          </a:p>
          <a:p>
            <a:r>
              <a:rPr lang="en-US" sz="1600" dirty="0">
                <a:latin typeface="Calibri"/>
                <a:ea typeface="Calibri"/>
                <a:cs typeface="Calibri"/>
              </a:rPr>
              <a:t>Current manufacturing/design issue: change of tie-bar and torque specification to prevent inter-plate slippage.</a:t>
            </a:r>
          </a:p>
          <a:p>
            <a:r>
              <a:rPr lang="en-US" sz="1600" dirty="0">
                <a:latin typeface="Calibri"/>
                <a:ea typeface="Calibri"/>
                <a:cs typeface="Calibri"/>
              </a:rPr>
              <a:t>On-site quality control inspections will be performed for FAT by November 2026.</a:t>
            </a:r>
          </a:p>
          <a:p>
            <a:endParaRPr lang="en-US" dirty="0">
              <a:latin typeface="Calibri"/>
              <a:ea typeface="Calibri"/>
              <a:cs typeface="Calibri"/>
            </a:endParaRPr>
          </a:p>
        </p:txBody>
      </p:sp>
      <p:pic>
        <p:nvPicPr>
          <p:cNvPr id="6" name="Picture 5">
            <a:extLst>
              <a:ext uri="{FF2B5EF4-FFF2-40B4-BE49-F238E27FC236}">
                <a16:creationId xmlns:a16="http://schemas.microsoft.com/office/drawing/2014/main" id="{47F6AA63-0620-D23F-CA54-21FF5F45270B}"/>
              </a:ext>
            </a:extLst>
          </p:cNvPr>
          <p:cNvPicPr>
            <a:picLocks noChangeAspect="1"/>
          </p:cNvPicPr>
          <p:nvPr/>
        </p:nvPicPr>
        <p:blipFill>
          <a:blip r:embed="rId2"/>
          <a:stretch>
            <a:fillRect/>
          </a:stretch>
        </p:blipFill>
        <p:spPr>
          <a:xfrm>
            <a:off x="4778822" y="3736066"/>
            <a:ext cx="3335295" cy="2499824"/>
          </a:xfrm>
          <a:prstGeom prst="rect">
            <a:avLst/>
          </a:prstGeom>
        </p:spPr>
      </p:pic>
      <p:pic>
        <p:nvPicPr>
          <p:cNvPr id="10" name="Picture 9">
            <a:extLst>
              <a:ext uri="{FF2B5EF4-FFF2-40B4-BE49-F238E27FC236}">
                <a16:creationId xmlns:a16="http://schemas.microsoft.com/office/drawing/2014/main" id="{7F146014-AF47-9DAC-9464-E14B436804B6}"/>
              </a:ext>
            </a:extLst>
          </p:cNvPr>
          <p:cNvPicPr>
            <a:picLocks noChangeAspect="1"/>
          </p:cNvPicPr>
          <p:nvPr/>
        </p:nvPicPr>
        <p:blipFill>
          <a:blip r:embed="rId3"/>
          <a:stretch>
            <a:fillRect/>
          </a:stretch>
        </p:blipFill>
        <p:spPr>
          <a:xfrm>
            <a:off x="8262023" y="3736066"/>
            <a:ext cx="3335295" cy="2499823"/>
          </a:xfrm>
          <a:prstGeom prst="rect">
            <a:avLst/>
          </a:prstGeom>
        </p:spPr>
      </p:pic>
      <p:pic>
        <p:nvPicPr>
          <p:cNvPr id="12" name="Picture 11">
            <a:extLst>
              <a:ext uri="{FF2B5EF4-FFF2-40B4-BE49-F238E27FC236}">
                <a16:creationId xmlns:a16="http://schemas.microsoft.com/office/drawing/2014/main" id="{82FD23CB-E28B-6893-0424-83A2380DF771}"/>
              </a:ext>
            </a:extLst>
          </p:cNvPr>
          <p:cNvPicPr>
            <a:picLocks noChangeAspect="1"/>
          </p:cNvPicPr>
          <p:nvPr/>
        </p:nvPicPr>
        <p:blipFill>
          <a:blip r:embed="rId4"/>
          <a:stretch>
            <a:fillRect/>
          </a:stretch>
        </p:blipFill>
        <p:spPr>
          <a:xfrm>
            <a:off x="7898165" y="800413"/>
            <a:ext cx="3699153" cy="2774365"/>
          </a:xfrm>
          <a:prstGeom prst="rect">
            <a:avLst/>
          </a:prstGeom>
        </p:spPr>
      </p:pic>
      <p:pic>
        <p:nvPicPr>
          <p:cNvPr id="16" name="Picture 15">
            <a:extLst>
              <a:ext uri="{FF2B5EF4-FFF2-40B4-BE49-F238E27FC236}">
                <a16:creationId xmlns:a16="http://schemas.microsoft.com/office/drawing/2014/main" id="{EF9566D7-E277-E5B7-FB93-C9F0AD5A2C60}"/>
              </a:ext>
            </a:extLst>
          </p:cNvPr>
          <p:cNvPicPr>
            <a:picLocks noChangeAspect="1"/>
          </p:cNvPicPr>
          <p:nvPr/>
        </p:nvPicPr>
        <p:blipFill>
          <a:blip r:embed="rId5"/>
          <a:stretch>
            <a:fillRect/>
          </a:stretch>
        </p:blipFill>
        <p:spPr>
          <a:xfrm>
            <a:off x="1295620" y="3736065"/>
            <a:ext cx="3335295" cy="2499824"/>
          </a:xfrm>
          <a:prstGeom prst="rect">
            <a:avLst/>
          </a:prstGeom>
        </p:spPr>
      </p:pic>
    </p:spTree>
    <p:extLst>
      <p:ext uri="{BB962C8B-B14F-4D97-AF65-F5344CB8AC3E}">
        <p14:creationId xmlns:p14="http://schemas.microsoft.com/office/powerpoint/2010/main" val="709663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B9414-39DE-1243-9B64-92E22414C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6571D0-7674-1631-B415-A75F15C52F1B}"/>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DA3C4922-7E0F-E650-8C70-00701125D8A1}"/>
              </a:ext>
            </a:extLst>
          </p:cNvPr>
          <p:cNvSpPr>
            <a:spLocks noGrp="1"/>
          </p:cNvSpPr>
          <p:nvPr>
            <p:ph type="body" sz="quarter" idx="10"/>
          </p:nvPr>
        </p:nvSpPr>
        <p:spPr>
          <a:xfrm>
            <a:off x="526473" y="834801"/>
            <a:ext cx="7427762" cy="2118529"/>
          </a:xfrm>
        </p:spPr>
        <p:txBody>
          <a:bodyPr wrap="square" lIns="91440" tIns="45720" rIns="91440" bIns="45720" anchor="t">
            <a:spAutoFit/>
          </a:bodyPr>
          <a:lstStyle/>
          <a:p>
            <a:pPr marL="0" indent="0">
              <a:buNone/>
            </a:pPr>
            <a:r>
              <a:rPr lang="en-US" b="1" dirty="0">
                <a:solidFill>
                  <a:srgbClr val="00B0F0"/>
                </a:solidFill>
                <a:latin typeface="Calibri"/>
                <a:cs typeface="Calibri"/>
              </a:rPr>
              <a:t>Composite Cap Shielding Blocks Manufacturing, $455K (Zaw TT)</a:t>
            </a:r>
          </a:p>
          <a:p>
            <a:r>
              <a:rPr lang="en-US" sz="1600" dirty="0">
                <a:latin typeface="Calibri"/>
                <a:ea typeface="Calibri"/>
                <a:cs typeface="Calibri"/>
              </a:rPr>
              <a:t>The PO for fabrication with our vendor in China was signed on June 12, 2026.</a:t>
            </a:r>
          </a:p>
          <a:p>
            <a:r>
              <a:rPr lang="en-US" sz="1600" dirty="0">
                <a:latin typeface="Calibri"/>
                <a:ea typeface="Calibri"/>
                <a:cs typeface="Calibri"/>
              </a:rPr>
              <a:t>Fabrication is slightly delayed, progressing towards FAT.</a:t>
            </a:r>
          </a:p>
          <a:p>
            <a:r>
              <a:rPr lang="en-US" sz="1600" dirty="0">
                <a:latin typeface="Calibri"/>
                <a:ea typeface="Calibri"/>
                <a:cs typeface="Calibri"/>
              </a:rPr>
              <a:t>Concrete fill quality control testing is actively underway.</a:t>
            </a:r>
          </a:p>
          <a:p>
            <a:r>
              <a:rPr lang="en-US" sz="1600" dirty="0">
                <a:latin typeface="Calibri"/>
                <a:ea typeface="Calibri"/>
                <a:cs typeface="Calibri"/>
              </a:rPr>
              <a:t>Currently, there are no issues with manufacturing.</a:t>
            </a:r>
          </a:p>
          <a:p>
            <a:r>
              <a:rPr lang="en-US" sz="1600" dirty="0">
                <a:latin typeface="Calibri"/>
                <a:ea typeface="Calibri"/>
                <a:cs typeface="Calibri"/>
              </a:rPr>
              <a:t>On-site quality control inspections will be performed for FAT by November 2026.</a:t>
            </a:r>
          </a:p>
        </p:txBody>
      </p:sp>
      <p:pic>
        <p:nvPicPr>
          <p:cNvPr id="5" name="Picture 4">
            <a:extLst>
              <a:ext uri="{FF2B5EF4-FFF2-40B4-BE49-F238E27FC236}">
                <a16:creationId xmlns:a16="http://schemas.microsoft.com/office/drawing/2014/main" id="{23CD33FD-2D8D-6F2E-7032-C99FE4FA2313}"/>
              </a:ext>
            </a:extLst>
          </p:cNvPr>
          <p:cNvPicPr>
            <a:picLocks noChangeAspect="1"/>
          </p:cNvPicPr>
          <p:nvPr/>
        </p:nvPicPr>
        <p:blipFill>
          <a:blip r:embed="rId2"/>
          <a:stretch>
            <a:fillRect/>
          </a:stretch>
        </p:blipFill>
        <p:spPr>
          <a:xfrm>
            <a:off x="7954237" y="834801"/>
            <a:ext cx="3600777" cy="2690904"/>
          </a:xfrm>
          <a:prstGeom prst="rect">
            <a:avLst/>
          </a:prstGeom>
        </p:spPr>
      </p:pic>
      <p:pic>
        <p:nvPicPr>
          <p:cNvPr id="7" name="Picture 6">
            <a:extLst>
              <a:ext uri="{FF2B5EF4-FFF2-40B4-BE49-F238E27FC236}">
                <a16:creationId xmlns:a16="http://schemas.microsoft.com/office/drawing/2014/main" id="{2AAE57E5-110B-8C08-B506-8650DC423C3A}"/>
              </a:ext>
            </a:extLst>
          </p:cNvPr>
          <p:cNvPicPr>
            <a:picLocks noChangeAspect="1"/>
          </p:cNvPicPr>
          <p:nvPr/>
        </p:nvPicPr>
        <p:blipFill>
          <a:blip r:embed="rId3"/>
          <a:stretch>
            <a:fillRect/>
          </a:stretch>
        </p:blipFill>
        <p:spPr>
          <a:xfrm>
            <a:off x="526473" y="3657287"/>
            <a:ext cx="3612236" cy="2699467"/>
          </a:xfrm>
          <a:prstGeom prst="rect">
            <a:avLst/>
          </a:prstGeom>
        </p:spPr>
      </p:pic>
      <p:pic>
        <p:nvPicPr>
          <p:cNvPr id="9" name="Picture 8">
            <a:extLst>
              <a:ext uri="{FF2B5EF4-FFF2-40B4-BE49-F238E27FC236}">
                <a16:creationId xmlns:a16="http://schemas.microsoft.com/office/drawing/2014/main" id="{4BF7F606-4A05-521B-43A3-A5B16F6CBA4A}"/>
              </a:ext>
            </a:extLst>
          </p:cNvPr>
          <p:cNvPicPr>
            <a:picLocks noChangeAspect="1"/>
          </p:cNvPicPr>
          <p:nvPr/>
        </p:nvPicPr>
        <p:blipFill>
          <a:blip r:embed="rId4"/>
          <a:stretch>
            <a:fillRect/>
          </a:stretch>
        </p:blipFill>
        <p:spPr>
          <a:xfrm>
            <a:off x="4237764" y="3657287"/>
            <a:ext cx="3612236" cy="2699467"/>
          </a:xfrm>
          <a:prstGeom prst="rect">
            <a:avLst/>
          </a:prstGeom>
        </p:spPr>
      </p:pic>
      <p:pic>
        <p:nvPicPr>
          <p:cNvPr id="11" name="Picture 10">
            <a:extLst>
              <a:ext uri="{FF2B5EF4-FFF2-40B4-BE49-F238E27FC236}">
                <a16:creationId xmlns:a16="http://schemas.microsoft.com/office/drawing/2014/main" id="{12F630FC-B151-EDFF-E9ED-550D38213B3F}"/>
              </a:ext>
            </a:extLst>
          </p:cNvPr>
          <p:cNvPicPr>
            <a:picLocks noChangeAspect="1"/>
          </p:cNvPicPr>
          <p:nvPr/>
        </p:nvPicPr>
        <p:blipFill>
          <a:blip r:embed="rId5"/>
          <a:stretch>
            <a:fillRect/>
          </a:stretch>
        </p:blipFill>
        <p:spPr>
          <a:xfrm>
            <a:off x="7954235" y="3657287"/>
            <a:ext cx="3600779" cy="2690904"/>
          </a:xfrm>
          <a:prstGeom prst="rect">
            <a:avLst/>
          </a:prstGeom>
        </p:spPr>
      </p:pic>
    </p:spTree>
    <p:extLst>
      <p:ext uri="{BB962C8B-B14F-4D97-AF65-F5344CB8AC3E}">
        <p14:creationId xmlns:p14="http://schemas.microsoft.com/office/powerpoint/2010/main" val="248887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A0C3C-A2C4-A654-0DE1-2DA2E88AED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C2A4F-E86B-7A76-44D5-AF4E32DC49E1}"/>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A7992069-427F-1763-0962-D0AB468A46B3}"/>
              </a:ext>
            </a:extLst>
          </p:cNvPr>
          <p:cNvSpPr>
            <a:spLocks noGrp="1"/>
          </p:cNvSpPr>
          <p:nvPr>
            <p:ph type="body" sz="quarter" idx="10"/>
          </p:nvPr>
        </p:nvSpPr>
        <p:spPr>
          <a:xfrm>
            <a:off x="210106" y="694676"/>
            <a:ext cx="4938944" cy="2838726"/>
          </a:xfrm>
        </p:spPr>
        <p:txBody>
          <a:bodyPr wrap="square" lIns="91440" tIns="45720" rIns="91440" bIns="45720" anchor="t">
            <a:spAutoFit/>
          </a:bodyPr>
          <a:lstStyle/>
          <a:p>
            <a:pPr marL="0" indent="0">
              <a:buNone/>
            </a:pPr>
            <a:r>
              <a:rPr lang="en-US" b="1" dirty="0">
                <a:solidFill>
                  <a:srgbClr val="00B0F0"/>
                </a:solidFill>
                <a:latin typeface="Calibri"/>
                <a:cs typeface="Calibri"/>
              </a:rPr>
              <a:t>Medical Target Transfer Line (Alex B, Keyur C)</a:t>
            </a:r>
          </a:p>
          <a:p>
            <a:r>
              <a:rPr lang="en-US" sz="1600" dirty="0">
                <a:latin typeface="Calibri"/>
                <a:ea typeface="Calibri"/>
                <a:cs typeface="Calibri"/>
              </a:rPr>
              <a:t>Procurement, fabrication and installation completed.</a:t>
            </a:r>
          </a:p>
          <a:p>
            <a:r>
              <a:rPr lang="en-US" sz="1600" dirty="0">
                <a:latin typeface="Calibri"/>
                <a:ea typeface="Calibri"/>
                <a:cs typeface="Calibri"/>
              </a:rPr>
              <a:t>Each welded segment was vacuum tested to ensure leak tightness within spec.</a:t>
            </a:r>
          </a:p>
          <a:p>
            <a:r>
              <a:rPr lang="en-US" sz="1600" dirty="0">
                <a:latin typeface="Calibri"/>
                <a:ea typeface="Calibri"/>
                <a:cs typeface="Calibri"/>
              </a:rPr>
              <a:t>Blower lines, electrical EMTs installed.</a:t>
            </a:r>
          </a:p>
          <a:p>
            <a:r>
              <a:rPr lang="en-US" sz="1600" dirty="0">
                <a:latin typeface="Calibri"/>
                <a:ea typeface="Calibri"/>
                <a:cs typeface="Calibri"/>
              </a:rPr>
              <a:t>Target transfer was tested (witness on tour!) prior to concrete slab being constructed over embedded segments.</a:t>
            </a:r>
          </a:p>
          <a:p>
            <a:endParaRPr lang="en-US" dirty="0">
              <a:latin typeface="Calibri"/>
              <a:ea typeface="Calibri"/>
              <a:cs typeface="Calibri"/>
            </a:endParaRPr>
          </a:p>
        </p:txBody>
      </p:sp>
      <p:pic>
        <p:nvPicPr>
          <p:cNvPr id="5" name="Picture 4">
            <a:extLst>
              <a:ext uri="{FF2B5EF4-FFF2-40B4-BE49-F238E27FC236}">
                <a16:creationId xmlns:a16="http://schemas.microsoft.com/office/drawing/2014/main" id="{A8E06E44-43C7-F98B-FC91-68951C162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1945" y="694676"/>
            <a:ext cx="3849950" cy="2887463"/>
          </a:xfrm>
          <a:prstGeom prst="rect">
            <a:avLst/>
          </a:prstGeom>
        </p:spPr>
      </p:pic>
      <p:pic>
        <p:nvPicPr>
          <p:cNvPr id="9" name="Picture 8">
            <a:extLst>
              <a:ext uri="{FF2B5EF4-FFF2-40B4-BE49-F238E27FC236}">
                <a16:creationId xmlns:a16="http://schemas.microsoft.com/office/drawing/2014/main" id="{55A1E560-120C-ABD3-5028-C04A904B3CBB}"/>
              </a:ext>
            </a:extLst>
          </p:cNvPr>
          <p:cNvPicPr>
            <a:picLocks noChangeAspect="1"/>
          </p:cNvPicPr>
          <p:nvPr/>
        </p:nvPicPr>
        <p:blipFill>
          <a:blip r:embed="rId3">
            <a:extLst>
              <a:ext uri="{28A0092B-C50C-407E-A947-70E740481C1C}">
                <a14:useLocalDpi xmlns:a14="http://schemas.microsoft.com/office/drawing/2010/main" val="0"/>
              </a:ext>
            </a:extLst>
          </a:blip>
          <a:srcRect l="20247" r="3844"/>
          <a:stretch>
            <a:fillRect/>
          </a:stretch>
        </p:blipFill>
        <p:spPr>
          <a:xfrm rot="5400000">
            <a:off x="5131755" y="711970"/>
            <a:ext cx="2887464" cy="2852876"/>
          </a:xfrm>
          <a:prstGeom prst="rect">
            <a:avLst/>
          </a:prstGeom>
        </p:spPr>
      </p:pic>
      <p:pic>
        <p:nvPicPr>
          <p:cNvPr id="11" name="Picture 10">
            <a:extLst>
              <a:ext uri="{FF2B5EF4-FFF2-40B4-BE49-F238E27FC236}">
                <a16:creationId xmlns:a16="http://schemas.microsoft.com/office/drawing/2014/main" id="{BA2462E3-CF44-0787-4CCF-F451AE7FF2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07241" y="4054371"/>
            <a:ext cx="2655656" cy="1991742"/>
          </a:xfrm>
          <a:prstGeom prst="rect">
            <a:avLst/>
          </a:prstGeom>
        </p:spPr>
      </p:pic>
      <p:pic>
        <p:nvPicPr>
          <p:cNvPr id="13" name="Picture 12">
            <a:extLst>
              <a:ext uri="{FF2B5EF4-FFF2-40B4-BE49-F238E27FC236}">
                <a16:creationId xmlns:a16="http://schemas.microsoft.com/office/drawing/2014/main" id="{53C09B46-CF3A-41E0-2728-157266C94F61}"/>
              </a:ext>
            </a:extLst>
          </p:cNvPr>
          <p:cNvPicPr>
            <a:picLocks noChangeAspect="1"/>
          </p:cNvPicPr>
          <p:nvPr/>
        </p:nvPicPr>
        <p:blipFill>
          <a:blip r:embed="rId5">
            <a:extLst>
              <a:ext uri="{28A0092B-C50C-407E-A947-70E740481C1C}">
                <a14:useLocalDpi xmlns:a14="http://schemas.microsoft.com/office/drawing/2010/main" val="0"/>
              </a:ext>
            </a:extLst>
          </a:blip>
          <a:srcRect l="12557" r="16859"/>
          <a:stretch>
            <a:fillRect/>
          </a:stretch>
        </p:blipFill>
        <p:spPr>
          <a:xfrm>
            <a:off x="2370337" y="3725646"/>
            <a:ext cx="2496197" cy="2652424"/>
          </a:xfrm>
          <a:prstGeom prst="rect">
            <a:avLst/>
          </a:prstGeom>
        </p:spPr>
      </p:pic>
      <p:pic>
        <p:nvPicPr>
          <p:cNvPr id="15" name="Picture 14">
            <a:extLst>
              <a:ext uri="{FF2B5EF4-FFF2-40B4-BE49-F238E27FC236}">
                <a16:creationId xmlns:a16="http://schemas.microsoft.com/office/drawing/2014/main" id="{30450EB0-3AEC-A8C1-7D5E-EBB32FC146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45330" y="3722414"/>
            <a:ext cx="3536565" cy="2652424"/>
          </a:xfrm>
          <a:prstGeom prst="rect">
            <a:avLst/>
          </a:prstGeom>
        </p:spPr>
      </p:pic>
      <p:pic>
        <p:nvPicPr>
          <p:cNvPr id="17" name="Picture 16">
            <a:extLst>
              <a:ext uri="{FF2B5EF4-FFF2-40B4-BE49-F238E27FC236}">
                <a16:creationId xmlns:a16="http://schemas.microsoft.com/office/drawing/2014/main" id="{E18BCC6E-60EA-F905-2B40-F4068E40999A}"/>
              </a:ext>
            </a:extLst>
          </p:cNvPr>
          <p:cNvPicPr>
            <a:picLocks noChangeAspect="1"/>
          </p:cNvPicPr>
          <p:nvPr/>
        </p:nvPicPr>
        <p:blipFill>
          <a:blip r:embed="rId7">
            <a:extLst>
              <a:ext uri="{28A0092B-C50C-407E-A947-70E740481C1C}">
                <a14:useLocalDpi xmlns:a14="http://schemas.microsoft.com/office/drawing/2010/main" val="0"/>
              </a:ext>
            </a:extLst>
          </a:blip>
          <a:srcRect l="7064" r="687"/>
          <a:stretch>
            <a:fillRect/>
          </a:stretch>
        </p:blipFill>
        <p:spPr>
          <a:xfrm>
            <a:off x="5020413" y="3725646"/>
            <a:ext cx="3262453" cy="2652424"/>
          </a:xfrm>
          <a:prstGeom prst="rect">
            <a:avLst/>
          </a:prstGeom>
        </p:spPr>
      </p:pic>
    </p:spTree>
    <p:extLst>
      <p:ext uri="{BB962C8B-B14F-4D97-AF65-F5344CB8AC3E}">
        <p14:creationId xmlns:p14="http://schemas.microsoft.com/office/powerpoint/2010/main" val="3771094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53905-218A-9372-089D-EC535E3EC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C7954-6C35-AC35-7083-C6015573DF29}"/>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F7ED781C-34B5-370C-64F3-42C25D9EB72A}"/>
              </a:ext>
            </a:extLst>
          </p:cNvPr>
          <p:cNvSpPr>
            <a:spLocks noGrp="1"/>
          </p:cNvSpPr>
          <p:nvPr>
            <p:ph type="body" sz="quarter" idx="10"/>
          </p:nvPr>
        </p:nvSpPr>
        <p:spPr>
          <a:xfrm>
            <a:off x="230819" y="701108"/>
            <a:ext cx="7310515" cy="3410164"/>
          </a:xfrm>
        </p:spPr>
        <p:txBody>
          <a:bodyPr wrap="square" lIns="91440" tIns="45720" rIns="91440" bIns="45720" anchor="t">
            <a:spAutoFit/>
          </a:bodyPr>
          <a:lstStyle/>
          <a:p>
            <a:pPr marL="0" indent="0">
              <a:buNone/>
            </a:pPr>
            <a:r>
              <a:rPr lang="en-US" b="1" dirty="0">
                <a:solidFill>
                  <a:srgbClr val="00B0F0"/>
                </a:solidFill>
                <a:latin typeface="Calibri"/>
                <a:cs typeface="Calibri"/>
              </a:rPr>
              <a:t>Module Storage Pit (MSP) Frame Design + Manufacturing (Zaw TT)</a:t>
            </a:r>
          </a:p>
          <a:p>
            <a:r>
              <a:rPr lang="en-US" sz="1600" dirty="0">
                <a:latin typeface="Calibri"/>
                <a:ea typeface="Calibri"/>
                <a:cs typeface="Calibri"/>
              </a:rPr>
              <a:t>The MSP is a storage location for AETE and APTW modules and remote handling tooling.</a:t>
            </a:r>
          </a:p>
          <a:p>
            <a:r>
              <a:rPr lang="en-US" sz="1600" dirty="0">
                <a:latin typeface="Calibri"/>
                <a:ea typeface="Calibri"/>
                <a:cs typeface="Calibri"/>
              </a:rPr>
              <a:t>Module storage scenarios were carefully reviewed for compatibility and design integration within the MSP storage spaces (built in 2020).</a:t>
            </a:r>
          </a:p>
          <a:p>
            <a:r>
              <a:rPr lang="en-US" sz="1600" dirty="0">
                <a:latin typeface="Calibri"/>
                <a:ea typeface="Calibri"/>
                <a:cs typeface="Calibri"/>
              </a:rPr>
              <a:t>The steel support frame elements will be fastened to the existing concrete wall structure.</a:t>
            </a:r>
          </a:p>
          <a:p>
            <a:r>
              <a:rPr lang="en-US" sz="1600" dirty="0">
                <a:latin typeface="Calibri"/>
                <a:ea typeface="Calibri"/>
                <a:cs typeface="Calibri"/>
              </a:rPr>
              <a:t>Completed its Final Design Review (FDR) and drawings release by ECO.</a:t>
            </a:r>
          </a:p>
          <a:p>
            <a:r>
              <a:rPr lang="en-US" sz="1600" dirty="0">
                <a:latin typeface="Calibri"/>
                <a:ea typeface="Calibri"/>
                <a:cs typeface="Calibri"/>
              </a:rPr>
              <a:t>The frame elements are currently in procurement with installation planned by end of October 2026.</a:t>
            </a:r>
          </a:p>
          <a:p>
            <a:endParaRPr lang="en-US" dirty="0">
              <a:latin typeface="Calibri"/>
              <a:ea typeface="Calibri"/>
              <a:cs typeface="Calibri"/>
            </a:endParaRPr>
          </a:p>
        </p:txBody>
      </p:sp>
      <p:pic>
        <p:nvPicPr>
          <p:cNvPr id="5" name="Picture 4">
            <a:extLst>
              <a:ext uri="{FF2B5EF4-FFF2-40B4-BE49-F238E27FC236}">
                <a16:creationId xmlns:a16="http://schemas.microsoft.com/office/drawing/2014/main" id="{6FD24B90-8DAC-3DEA-F40F-BAD6F5BAFA62}"/>
              </a:ext>
            </a:extLst>
          </p:cNvPr>
          <p:cNvPicPr>
            <a:picLocks noChangeAspect="1"/>
          </p:cNvPicPr>
          <p:nvPr/>
        </p:nvPicPr>
        <p:blipFill>
          <a:blip r:embed="rId2"/>
          <a:stretch>
            <a:fillRect/>
          </a:stretch>
        </p:blipFill>
        <p:spPr>
          <a:xfrm>
            <a:off x="7541336" y="701108"/>
            <a:ext cx="4507864" cy="2402160"/>
          </a:xfrm>
          <a:prstGeom prst="rect">
            <a:avLst/>
          </a:prstGeom>
        </p:spPr>
      </p:pic>
      <p:pic>
        <p:nvPicPr>
          <p:cNvPr id="7" name="Picture 6">
            <a:extLst>
              <a:ext uri="{FF2B5EF4-FFF2-40B4-BE49-F238E27FC236}">
                <a16:creationId xmlns:a16="http://schemas.microsoft.com/office/drawing/2014/main" id="{13235CEB-BA66-E121-4895-F844FD50EB98}"/>
              </a:ext>
            </a:extLst>
          </p:cNvPr>
          <p:cNvPicPr>
            <a:picLocks noChangeAspect="1"/>
          </p:cNvPicPr>
          <p:nvPr/>
        </p:nvPicPr>
        <p:blipFill>
          <a:blip r:embed="rId3"/>
          <a:stretch>
            <a:fillRect/>
          </a:stretch>
        </p:blipFill>
        <p:spPr>
          <a:xfrm>
            <a:off x="428815" y="3715205"/>
            <a:ext cx="7019547" cy="2696144"/>
          </a:xfrm>
          <a:prstGeom prst="rect">
            <a:avLst/>
          </a:prstGeom>
        </p:spPr>
      </p:pic>
      <p:pic>
        <p:nvPicPr>
          <p:cNvPr id="11" name="Picture 10">
            <a:extLst>
              <a:ext uri="{FF2B5EF4-FFF2-40B4-BE49-F238E27FC236}">
                <a16:creationId xmlns:a16="http://schemas.microsoft.com/office/drawing/2014/main" id="{87DF100C-26D5-8B5B-FEF6-EAF34B6A621A}"/>
              </a:ext>
            </a:extLst>
          </p:cNvPr>
          <p:cNvPicPr>
            <a:picLocks noChangeAspect="1"/>
          </p:cNvPicPr>
          <p:nvPr/>
        </p:nvPicPr>
        <p:blipFill>
          <a:blip r:embed="rId4"/>
          <a:srcRect t="-493" r="11261" b="493"/>
          <a:stretch>
            <a:fillRect/>
          </a:stretch>
        </p:blipFill>
        <p:spPr>
          <a:xfrm>
            <a:off x="7541336" y="3249975"/>
            <a:ext cx="4507864" cy="2402160"/>
          </a:xfrm>
          <a:prstGeom prst="rect">
            <a:avLst/>
          </a:prstGeom>
        </p:spPr>
      </p:pic>
    </p:spTree>
    <p:extLst>
      <p:ext uri="{BB962C8B-B14F-4D97-AF65-F5344CB8AC3E}">
        <p14:creationId xmlns:p14="http://schemas.microsoft.com/office/powerpoint/2010/main" val="4282364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F99A8-4FA9-6B28-F74E-6A70445F5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E2AE30-ED0A-AA0D-BD4A-C0E1E31A04DD}"/>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E7A86E0F-4E67-FB71-B376-791FF0E677C6}"/>
              </a:ext>
            </a:extLst>
          </p:cNvPr>
          <p:cNvSpPr>
            <a:spLocks noGrp="1"/>
          </p:cNvSpPr>
          <p:nvPr>
            <p:ph type="body" sz="quarter" idx="10"/>
          </p:nvPr>
        </p:nvSpPr>
        <p:spPr>
          <a:xfrm>
            <a:off x="482085" y="904736"/>
            <a:ext cx="7907313" cy="2173928"/>
          </a:xfrm>
        </p:spPr>
        <p:txBody>
          <a:bodyPr wrap="square" lIns="91440" tIns="45720" rIns="91440" bIns="45720" anchor="t">
            <a:spAutoFit/>
          </a:bodyPr>
          <a:lstStyle/>
          <a:p>
            <a:pPr marL="0" indent="0">
              <a:buNone/>
            </a:pPr>
            <a:r>
              <a:rPr lang="en-US" b="1" dirty="0">
                <a:solidFill>
                  <a:srgbClr val="00B0F0"/>
                </a:solidFill>
              </a:rPr>
              <a:t>Target Pit Services Room Entrance Shielding (SRF Group, Dragan M)</a:t>
            </a:r>
            <a:endParaRPr lang="en-US" b="1" dirty="0">
              <a:solidFill>
                <a:srgbClr val="00B0F0"/>
              </a:solidFill>
              <a:latin typeface="Calibri"/>
              <a:cs typeface="Calibri"/>
            </a:endParaRPr>
          </a:p>
          <a:p>
            <a:r>
              <a:rPr lang="en-US" sz="1600" dirty="0">
                <a:latin typeface="Calibri"/>
                <a:ea typeface="Calibri"/>
                <a:cs typeface="Calibri"/>
              </a:rPr>
              <a:t>Requirements were released (Document 251759).</a:t>
            </a:r>
          </a:p>
          <a:p>
            <a:r>
              <a:rPr lang="en-US" sz="1600" dirty="0">
                <a:latin typeface="Calibri"/>
                <a:ea typeface="Calibri"/>
                <a:cs typeface="Calibri"/>
              </a:rPr>
              <a:t>Design completed and Final Design Review held.</a:t>
            </a:r>
          </a:p>
          <a:p>
            <a:r>
              <a:rPr lang="en-US" sz="1600" dirty="0">
                <a:latin typeface="Calibri"/>
                <a:ea typeface="Calibri"/>
                <a:cs typeface="Calibri"/>
              </a:rPr>
              <a:t>All drawings released for procurement by ECO.</a:t>
            </a:r>
          </a:p>
          <a:p>
            <a:r>
              <a:rPr lang="en-US" sz="1600" dirty="0">
                <a:latin typeface="Calibri"/>
                <a:ea typeface="Calibri"/>
                <a:cs typeface="Calibri"/>
              </a:rPr>
              <a:t>Procurement underway with planned installation start by December 2026.</a:t>
            </a:r>
          </a:p>
          <a:p>
            <a:endParaRPr lang="en-US" dirty="0">
              <a:latin typeface="Calibri"/>
              <a:ea typeface="Calibri"/>
              <a:cs typeface="Calibri"/>
            </a:endParaRPr>
          </a:p>
        </p:txBody>
      </p:sp>
      <p:pic>
        <p:nvPicPr>
          <p:cNvPr id="5" name="Picture 4">
            <a:extLst>
              <a:ext uri="{FF2B5EF4-FFF2-40B4-BE49-F238E27FC236}">
                <a16:creationId xmlns:a16="http://schemas.microsoft.com/office/drawing/2014/main" id="{99B4EAD2-2C5A-FF85-0D23-BBF0F21D1C2A}"/>
              </a:ext>
            </a:extLst>
          </p:cNvPr>
          <p:cNvPicPr>
            <a:picLocks noChangeAspect="1"/>
          </p:cNvPicPr>
          <p:nvPr/>
        </p:nvPicPr>
        <p:blipFill>
          <a:blip r:embed="rId2"/>
          <a:srcRect l="2275" t="5073" r="4185" b="3808"/>
          <a:stretch>
            <a:fillRect/>
          </a:stretch>
        </p:blipFill>
        <p:spPr>
          <a:xfrm>
            <a:off x="4306751" y="3313027"/>
            <a:ext cx="4359748" cy="3045041"/>
          </a:xfrm>
          <a:prstGeom prst="rect">
            <a:avLst/>
          </a:prstGeom>
        </p:spPr>
      </p:pic>
      <p:pic>
        <p:nvPicPr>
          <p:cNvPr id="7" name="Picture 6">
            <a:extLst>
              <a:ext uri="{FF2B5EF4-FFF2-40B4-BE49-F238E27FC236}">
                <a16:creationId xmlns:a16="http://schemas.microsoft.com/office/drawing/2014/main" id="{091FE138-F5A8-0540-020F-53E045BC5D6F}"/>
              </a:ext>
            </a:extLst>
          </p:cNvPr>
          <p:cNvPicPr>
            <a:picLocks noChangeAspect="1"/>
          </p:cNvPicPr>
          <p:nvPr/>
        </p:nvPicPr>
        <p:blipFill>
          <a:blip r:embed="rId3"/>
          <a:stretch>
            <a:fillRect/>
          </a:stretch>
        </p:blipFill>
        <p:spPr>
          <a:xfrm>
            <a:off x="8490823" y="770135"/>
            <a:ext cx="2943176" cy="2693532"/>
          </a:xfrm>
          <a:prstGeom prst="rect">
            <a:avLst/>
          </a:prstGeom>
        </p:spPr>
      </p:pic>
      <p:pic>
        <p:nvPicPr>
          <p:cNvPr id="9" name="Picture 8">
            <a:extLst>
              <a:ext uri="{FF2B5EF4-FFF2-40B4-BE49-F238E27FC236}">
                <a16:creationId xmlns:a16="http://schemas.microsoft.com/office/drawing/2014/main" id="{E0BB7062-B840-AB88-CC50-FA834132A535}"/>
              </a:ext>
            </a:extLst>
          </p:cNvPr>
          <p:cNvPicPr>
            <a:picLocks noChangeAspect="1"/>
          </p:cNvPicPr>
          <p:nvPr/>
        </p:nvPicPr>
        <p:blipFill>
          <a:blip r:embed="rId4"/>
          <a:srcRect l="5584" r="7702"/>
          <a:stretch>
            <a:fillRect/>
          </a:stretch>
        </p:blipFill>
        <p:spPr>
          <a:xfrm>
            <a:off x="8682358" y="3463667"/>
            <a:ext cx="2974021" cy="2743760"/>
          </a:xfrm>
          <a:prstGeom prst="rect">
            <a:avLst/>
          </a:prstGeom>
        </p:spPr>
      </p:pic>
      <p:pic>
        <p:nvPicPr>
          <p:cNvPr id="11" name="Picture 10">
            <a:extLst>
              <a:ext uri="{FF2B5EF4-FFF2-40B4-BE49-F238E27FC236}">
                <a16:creationId xmlns:a16="http://schemas.microsoft.com/office/drawing/2014/main" id="{B4C11D29-A3FF-1724-F9A1-0D5EBDC8D786}"/>
              </a:ext>
            </a:extLst>
          </p:cNvPr>
          <p:cNvPicPr>
            <a:picLocks noChangeAspect="1"/>
          </p:cNvPicPr>
          <p:nvPr/>
        </p:nvPicPr>
        <p:blipFill>
          <a:blip r:embed="rId5"/>
          <a:stretch>
            <a:fillRect/>
          </a:stretch>
        </p:blipFill>
        <p:spPr>
          <a:xfrm>
            <a:off x="157616" y="3429000"/>
            <a:ext cx="4035845" cy="2605517"/>
          </a:xfrm>
          <a:prstGeom prst="rect">
            <a:avLst/>
          </a:prstGeom>
        </p:spPr>
      </p:pic>
    </p:spTree>
    <p:extLst>
      <p:ext uri="{BB962C8B-B14F-4D97-AF65-F5344CB8AC3E}">
        <p14:creationId xmlns:p14="http://schemas.microsoft.com/office/powerpoint/2010/main" val="44832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45836-D677-82AF-8834-5FEA75ADDC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7C138F-A591-57E1-2E84-72CACBD009D3}"/>
              </a:ext>
            </a:extLst>
          </p:cNvPr>
          <p:cNvSpPr>
            <a:spLocks noGrp="1"/>
          </p:cNvSpPr>
          <p:nvPr>
            <p:ph type="title"/>
          </p:nvPr>
        </p:nvSpPr>
        <p:spPr/>
        <p:txBody>
          <a:bodyPr/>
          <a:lstStyle/>
          <a:p>
            <a:r>
              <a:rPr lang="en-US" dirty="0"/>
              <a:t>Accomplishments Since Last ASSC Meeting</a:t>
            </a:r>
          </a:p>
        </p:txBody>
      </p:sp>
      <p:sp>
        <p:nvSpPr>
          <p:cNvPr id="6" name="Text Placeholder 2">
            <a:extLst>
              <a:ext uri="{FF2B5EF4-FFF2-40B4-BE49-F238E27FC236}">
                <a16:creationId xmlns:a16="http://schemas.microsoft.com/office/drawing/2014/main" id="{2DCA98A8-2775-FB68-DD67-A938A86A07B4}"/>
              </a:ext>
            </a:extLst>
          </p:cNvPr>
          <p:cNvSpPr txBox="1">
            <a:spLocks/>
          </p:cNvSpPr>
          <p:nvPr/>
        </p:nvSpPr>
        <p:spPr>
          <a:xfrm>
            <a:off x="482085" y="904736"/>
            <a:ext cx="7001791" cy="2617127"/>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0B0F0"/>
                </a:solidFill>
              </a:rPr>
              <a:t>Target Hall Entrance Shielding (SRF Group, Dragan M)</a:t>
            </a:r>
            <a:endParaRPr lang="en-US" b="1" dirty="0">
              <a:solidFill>
                <a:srgbClr val="00B0F0"/>
              </a:solidFill>
              <a:latin typeface="Calibri"/>
              <a:cs typeface="Calibri"/>
            </a:endParaRPr>
          </a:p>
          <a:p>
            <a:r>
              <a:rPr lang="en-US" sz="1600" dirty="0">
                <a:latin typeface="Calibri"/>
                <a:ea typeface="Calibri"/>
                <a:cs typeface="Calibri"/>
              </a:rPr>
              <a:t>Requirements were released (Document 255569).</a:t>
            </a:r>
          </a:p>
          <a:p>
            <a:r>
              <a:rPr lang="en-US" sz="1600" dirty="0">
                <a:latin typeface="Calibri"/>
                <a:ea typeface="Calibri"/>
                <a:cs typeface="Calibri"/>
              </a:rPr>
              <a:t>Design concept was iterated to improve constructability with input from our Structural Engineer (Dragan M).</a:t>
            </a:r>
          </a:p>
          <a:p>
            <a:r>
              <a:rPr lang="en-US" sz="1600" dirty="0">
                <a:latin typeface="Calibri"/>
                <a:ea typeface="Calibri"/>
                <a:cs typeface="Calibri"/>
              </a:rPr>
              <a:t>Detail design is in process with design release planned to complete by November 2026.</a:t>
            </a:r>
          </a:p>
          <a:p>
            <a:r>
              <a:rPr lang="en-US" sz="1600" dirty="0">
                <a:latin typeface="Calibri"/>
                <a:ea typeface="Calibri"/>
                <a:cs typeface="Calibri"/>
              </a:rPr>
              <a:t>Installation planned to start by March 2027.</a:t>
            </a:r>
          </a:p>
          <a:p>
            <a:endParaRPr lang="en-US" dirty="0">
              <a:latin typeface="Calibri"/>
              <a:ea typeface="Calibri"/>
              <a:cs typeface="Calibri"/>
            </a:endParaRPr>
          </a:p>
        </p:txBody>
      </p:sp>
      <p:pic>
        <p:nvPicPr>
          <p:cNvPr id="8" name="Picture 7">
            <a:extLst>
              <a:ext uri="{FF2B5EF4-FFF2-40B4-BE49-F238E27FC236}">
                <a16:creationId xmlns:a16="http://schemas.microsoft.com/office/drawing/2014/main" id="{D7F0A8AB-9FE6-D97C-FEC1-6D8B07587337}"/>
              </a:ext>
            </a:extLst>
          </p:cNvPr>
          <p:cNvPicPr>
            <a:picLocks noChangeAspect="1"/>
          </p:cNvPicPr>
          <p:nvPr/>
        </p:nvPicPr>
        <p:blipFill>
          <a:blip r:embed="rId2"/>
          <a:stretch>
            <a:fillRect/>
          </a:stretch>
        </p:blipFill>
        <p:spPr>
          <a:xfrm>
            <a:off x="631805" y="3299493"/>
            <a:ext cx="2926001" cy="3126293"/>
          </a:xfrm>
          <a:prstGeom prst="rect">
            <a:avLst/>
          </a:prstGeom>
        </p:spPr>
      </p:pic>
      <p:pic>
        <p:nvPicPr>
          <p:cNvPr id="10" name="Picture 9">
            <a:extLst>
              <a:ext uri="{FF2B5EF4-FFF2-40B4-BE49-F238E27FC236}">
                <a16:creationId xmlns:a16="http://schemas.microsoft.com/office/drawing/2014/main" id="{021DD4FB-B344-6088-D8D5-144881AD69F8}"/>
              </a:ext>
            </a:extLst>
          </p:cNvPr>
          <p:cNvPicPr>
            <a:picLocks noChangeAspect="1"/>
          </p:cNvPicPr>
          <p:nvPr/>
        </p:nvPicPr>
        <p:blipFill>
          <a:blip r:embed="rId3"/>
          <a:stretch>
            <a:fillRect/>
          </a:stretch>
        </p:blipFill>
        <p:spPr>
          <a:xfrm>
            <a:off x="3708352" y="3299492"/>
            <a:ext cx="3143808" cy="3126293"/>
          </a:xfrm>
          <a:prstGeom prst="rect">
            <a:avLst/>
          </a:prstGeom>
        </p:spPr>
      </p:pic>
      <p:pic>
        <p:nvPicPr>
          <p:cNvPr id="12" name="Picture 11">
            <a:extLst>
              <a:ext uri="{FF2B5EF4-FFF2-40B4-BE49-F238E27FC236}">
                <a16:creationId xmlns:a16="http://schemas.microsoft.com/office/drawing/2014/main" id="{4B8156AF-90FB-8937-3E33-7A14089BAD63}"/>
              </a:ext>
            </a:extLst>
          </p:cNvPr>
          <p:cNvPicPr>
            <a:picLocks noChangeAspect="1"/>
          </p:cNvPicPr>
          <p:nvPr/>
        </p:nvPicPr>
        <p:blipFill>
          <a:blip r:embed="rId4"/>
          <a:stretch>
            <a:fillRect/>
          </a:stretch>
        </p:blipFill>
        <p:spPr>
          <a:xfrm>
            <a:off x="7807787" y="666167"/>
            <a:ext cx="3143808" cy="3121405"/>
          </a:xfrm>
          <a:prstGeom prst="rect">
            <a:avLst/>
          </a:prstGeom>
        </p:spPr>
      </p:pic>
      <p:pic>
        <p:nvPicPr>
          <p:cNvPr id="14" name="Picture 13">
            <a:extLst>
              <a:ext uri="{FF2B5EF4-FFF2-40B4-BE49-F238E27FC236}">
                <a16:creationId xmlns:a16="http://schemas.microsoft.com/office/drawing/2014/main" id="{2F5E94E3-EB20-08C6-7020-A51B5AC43977}"/>
              </a:ext>
            </a:extLst>
          </p:cNvPr>
          <p:cNvPicPr>
            <a:picLocks noChangeAspect="1"/>
          </p:cNvPicPr>
          <p:nvPr/>
        </p:nvPicPr>
        <p:blipFill>
          <a:blip r:embed="rId5"/>
          <a:stretch>
            <a:fillRect/>
          </a:stretch>
        </p:blipFill>
        <p:spPr>
          <a:xfrm>
            <a:off x="8009302" y="3899338"/>
            <a:ext cx="2740778" cy="2700274"/>
          </a:xfrm>
          <a:prstGeom prst="rect">
            <a:avLst/>
          </a:prstGeom>
        </p:spPr>
      </p:pic>
    </p:spTree>
    <p:extLst>
      <p:ext uri="{BB962C8B-B14F-4D97-AF65-F5344CB8AC3E}">
        <p14:creationId xmlns:p14="http://schemas.microsoft.com/office/powerpoint/2010/main" val="233146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31433-F659-3BDC-E028-EF1559E91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1ED5D-6B0D-751A-5A28-B78347AE55D7}"/>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C92EBB4B-EAA8-C2DD-7667-E6394FA9FF05}"/>
              </a:ext>
            </a:extLst>
          </p:cNvPr>
          <p:cNvSpPr>
            <a:spLocks noGrp="1"/>
          </p:cNvSpPr>
          <p:nvPr>
            <p:ph type="body" sz="quarter" idx="10"/>
          </p:nvPr>
        </p:nvSpPr>
        <p:spPr>
          <a:xfrm>
            <a:off x="162669" y="728035"/>
            <a:ext cx="5723226" cy="3445046"/>
          </a:xfrm>
        </p:spPr>
        <p:txBody>
          <a:bodyPr wrap="square" lIns="91440" tIns="45720" rIns="91440" bIns="45720" anchor="t">
            <a:spAutoFit/>
          </a:bodyPr>
          <a:lstStyle/>
          <a:p>
            <a:pPr marL="0" indent="0">
              <a:buNone/>
            </a:pPr>
            <a:r>
              <a:rPr lang="en-US" b="1" dirty="0">
                <a:solidFill>
                  <a:srgbClr val="00B0F0"/>
                </a:solidFill>
              </a:rPr>
              <a:t>Shielded Target Exchange System (Phoenix A)</a:t>
            </a:r>
          </a:p>
          <a:p>
            <a:r>
              <a:rPr lang="en-US" sz="1600" dirty="0">
                <a:latin typeface="Calibri"/>
                <a:ea typeface="Calibri"/>
                <a:cs typeface="Calibri"/>
              </a:rPr>
              <a:t>Detail design revision of all components completed.</a:t>
            </a:r>
          </a:p>
          <a:p>
            <a:r>
              <a:rPr lang="en-US" sz="1600" dirty="0">
                <a:latin typeface="Calibri"/>
                <a:ea typeface="Calibri"/>
                <a:cs typeface="Calibri"/>
              </a:rPr>
              <a:t>Supporting structure (shielded bell tower frame) redesigned from previous hinged design due to package limitations.</a:t>
            </a:r>
          </a:p>
          <a:p>
            <a:r>
              <a:rPr lang="en-US" sz="1600" dirty="0">
                <a:latin typeface="Calibri"/>
                <a:ea typeface="Calibri"/>
                <a:cs typeface="Calibri"/>
              </a:rPr>
              <a:t>Revised latching mechanism.</a:t>
            </a:r>
          </a:p>
          <a:p>
            <a:r>
              <a:rPr lang="en-US" sz="1600" dirty="0">
                <a:latin typeface="Calibri"/>
                <a:ea typeface="Calibri"/>
                <a:cs typeface="Calibri"/>
              </a:rPr>
              <a:t>Revised shielded target bell</a:t>
            </a:r>
          </a:p>
          <a:p>
            <a:r>
              <a:rPr lang="en-US" sz="1600" dirty="0">
                <a:latin typeface="Calibri"/>
                <a:ea typeface="Calibri"/>
                <a:cs typeface="Calibri"/>
              </a:rPr>
              <a:t>Several further design refinements completed.</a:t>
            </a:r>
          </a:p>
          <a:p>
            <a:r>
              <a:rPr lang="en-US" sz="1600" dirty="0">
                <a:latin typeface="Calibri"/>
                <a:ea typeface="Calibri"/>
                <a:cs typeface="Calibri"/>
              </a:rPr>
              <a:t>Final Design Review (FDR) held on September 17, 2026.</a:t>
            </a:r>
          </a:p>
          <a:p>
            <a:r>
              <a:rPr lang="en-US" sz="1600" dirty="0">
                <a:latin typeface="Calibri"/>
                <a:ea typeface="Calibri"/>
                <a:cs typeface="Calibri"/>
              </a:rPr>
              <a:t>Drawings ECO by November 2026.</a:t>
            </a:r>
          </a:p>
          <a:p>
            <a:endParaRPr lang="en-US" dirty="0">
              <a:latin typeface="Calibri"/>
              <a:ea typeface="Calibri"/>
              <a:cs typeface="Calibri"/>
            </a:endParaRPr>
          </a:p>
        </p:txBody>
      </p:sp>
      <p:pic>
        <p:nvPicPr>
          <p:cNvPr id="5" name="Picture 4">
            <a:extLst>
              <a:ext uri="{FF2B5EF4-FFF2-40B4-BE49-F238E27FC236}">
                <a16:creationId xmlns:a16="http://schemas.microsoft.com/office/drawing/2014/main" id="{EF985B81-4B72-2A97-5F1C-40837CF1E664}"/>
              </a:ext>
            </a:extLst>
          </p:cNvPr>
          <p:cNvPicPr>
            <a:picLocks noChangeAspect="1"/>
          </p:cNvPicPr>
          <p:nvPr/>
        </p:nvPicPr>
        <p:blipFill>
          <a:blip r:embed="rId2"/>
          <a:stretch>
            <a:fillRect/>
          </a:stretch>
        </p:blipFill>
        <p:spPr>
          <a:xfrm>
            <a:off x="9167910" y="748100"/>
            <a:ext cx="2404738" cy="5608311"/>
          </a:xfrm>
          <a:prstGeom prst="rect">
            <a:avLst/>
          </a:prstGeom>
        </p:spPr>
      </p:pic>
      <p:cxnSp>
        <p:nvCxnSpPr>
          <p:cNvPr id="6" name="Straight Arrow Connector 5">
            <a:extLst>
              <a:ext uri="{FF2B5EF4-FFF2-40B4-BE49-F238E27FC236}">
                <a16:creationId xmlns:a16="http://schemas.microsoft.com/office/drawing/2014/main" id="{BE62D4C5-9A15-67EB-0DBB-7CE6872F7223}"/>
              </a:ext>
            </a:extLst>
          </p:cNvPr>
          <p:cNvCxnSpPr>
            <a:cxnSpLocks/>
          </p:cNvCxnSpPr>
          <p:nvPr/>
        </p:nvCxnSpPr>
        <p:spPr>
          <a:xfrm flipV="1">
            <a:off x="9001957" y="902442"/>
            <a:ext cx="656948" cy="74102"/>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BBAD1601-F95C-E186-C396-57B1C35841D7}"/>
              </a:ext>
            </a:extLst>
          </p:cNvPr>
          <p:cNvSpPr txBox="1"/>
          <p:nvPr/>
        </p:nvSpPr>
        <p:spPr>
          <a:xfrm>
            <a:off x="7868692" y="822655"/>
            <a:ext cx="1216241" cy="307777"/>
          </a:xfrm>
          <a:prstGeom prst="rect">
            <a:avLst/>
          </a:prstGeom>
          <a:noFill/>
        </p:spPr>
        <p:txBody>
          <a:bodyPr wrap="square" rtlCol="0">
            <a:spAutoFit/>
          </a:bodyPr>
          <a:lstStyle/>
          <a:p>
            <a:r>
              <a:rPr lang="en-US" sz="1400" b="1" dirty="0">
                <a:solidFill>
                  <a:srgbClr val="00B0F0"/>
                </a:solidFill>
              </a:rPr>
              <a:t>Cap Shielding</a:t>
            </a:r>
          </a:p>
        </p:txBody>
      </p:sp>
      <p:cxnSp>
        <p:nvCxnSpPr>
          <p:cNvPr id="10" name="Straight Arrow Connector 9">
            <a:extLst>
              <a:ext uri="{FF2B5EF4-FFF2-40B4-BE49-F238E27FC236}">
                <a16:creationId xmlns:a16="http://schemas.microsoft.com/office/drawing/2014/main" id="{250B9860-D7A7-6F09-4DF2-65AE20396FB1}"/>
              </a:ext>
            </a:extLst>
          </p:cNvPr>
          <p:cNvCxnSpPr>
            <a:cxnSpLocks/>
          </p:cNvCxnSpPr>
          <p:nvPr/>
        </p:nvCxnSpPr>
        <p:spPr>
          <a:xfrm>
            <a:off x="8877670" y="1324585"/>
            <a:ext cx="1100831" cy="74101"/>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11" name="TextBox 10">
            <a:extLst>
              <a:ext uri="{FF2B5EF4-FFF2-40B4-BE49-F238E27FC236}">
                <a16:creationId xmlns:a16="http://schemas.microsoft.com/office/drawing/2014/main" id="{6C88182C-9169-87BD-C818-45324183D550}"/>
              </a:ext>
            </a:extLst>
          </p:cNvPr>
          <p:cNvSpPr txBox="1"/>
          <p:nvPr/>
        </p:nvSpPr>
        <p:spPr>
          <a:xfrm>
            <a:off x="7868692" y="1164052"/>
            <a:ext cx="1216242" cy="523220"/>
          </a:xfrm>
          <a:prstGeom prst="rect">
            <a:avLst/>
          </a:prstGeom>
          <a:noFill/>
        </p:spPr>
        <p:txBody>
          <a:bodyPr wrap="square" rtlCol="0">
            <a:spAutoFit/>
          </a:bodyPr>
          <a:lstStyle/>
          <a:p>
            <a:r>
              <a:rPr lang="en-US" sz="1400" b="1" dirty="0">
                <a:solidFill>
                  <a:srgbClr val="00B0F0"/>
                </a:solidFill>
              </a:rPr>
              <a:t>Crane Hook Block</a:t>
            </a:r>
          </a:p>
        </p:txBody>
      </p:sp>
      <p:cxnSp>
        <p:nvCxnSpPr>
          <p:cNvPr id="17" name="Straight Arrow Connector 16">
            <a:extLst>
              <a:ext uri="{FF2B5EF4-FFF2-40B4-BE49-F238E27FC236}">
                <a16:creationId xmlns:a16="http://schemas.microsoft.com/office/drawing/2014/main" id="{F3B054A9-46F2-B8C9-8A1E-A77073E0D752}"/>
              </a:ext>
            </a:extLst>
          </p:cNvPr>
          <p:cNvCxnSpPr>
            <a:cxnSpLocks/>
          </p:cNvCxnSpPr>
          <p:nvPr/>
        </p:nvCxnSpPr>
        <p:spPr>
          <a:xfrm>
            <a:off x="8877670" y="1934236"/>
            <a:ext cx="1100831" cy="74101"/>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18" name="TextBox 17">
            <a:extLst>
              <a:ext uri="{FF2B5EF4-FFF2-40B4-BE49-F238E27FC236}">
                <a16:creationId xmlns:a16="http://schemas.microsoft.com/office/drawing/2014/main" id="{4452BAF5-A6E2-F9A6-52B9-7DC5B16AAB55}"/>
              </a:ext>
            </a:extLst>
          </p:cNvPr>
          <p:cNvSpPr txBox="1"/>
          <p:nvPr/>
        </p:nvSpPr>
        <p:spPr>
          <a:xfrm>
            <a:off x="7868692" y="1687272"/>
            <a:ext cx="1216242" cy="523220"/>
          </a:xfrm>
          <a:prstGeom prst="rect">
            <a:avLst/>
          </a:prstGeom>
          <a:noFill/>
        </p:spPr>
        <p:txBody>
          <a:bodyPr wrap="square" rtlCol="0">
            <a:spAutoFit/>
          </a:bodyPr>
          <a:lstStyle/>
          <a:p>
            <a:r>
              <a:rPr lang="en-US" sz="1400" b="1" dirty="0">
                <a:solidFill>
                  <a:srgbClr val="00B0F0"/>
                </a:solidFill>
              </a:rPr>
              <a:t>Shielded Target Bell</a:t>
            </a:r>
          </a:p>
        </p:txBody>
      </p:sp>
      <p:cxnSp>
        <p:nvCxnSpPr>
          <p:cNvPr id="19" name="Straight Arrow Connector 18">
            <a:extLst>
              <a:ext uri="{FF2B5EF4-FFF2-40B4-BE49-F238E27FC236}">
                <a16:creationId xmlns:a16="http://schemas.microsoft.com/office/drawing/2014/main" id="{5AAAC560-DC40-4A7B-F109-CD8CC5A988B5}"/>
              </a:ext>
            </a:extLst>
          </p:cNvPr>
          <p:cNvCxnSpPr>
            <a:cxnSpLocks/>
          </p:cNvCxnSpPr>
          <p:nvPr/>
        </p:nvCxnSpPr>
        <p:spPr>
          <a:xfrm>
            <a:off x="8858552" y="2442810"/>
            <a:ext cx="800353" cy="158347"/>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20" name="TextBox 19">
            <a:extLst>
              <a:ext uri="{FF2B5EF4-FFF2-40B4-BE49-F238E27FC236}">
                <a16:creationId xmlns:a16="http://schemas.microsoft.com/office/drawing/2014/main" id="{7FF6953B-FB7A-B79A-A4BD-6749D31DE7B2}"/>
              </a:ext>
            </a:extLst>
          </p:cNvPr>
          <p:cNvSpPr txBox="1"/>
          <p:nvPr/>
        </p:nvSpPr>
        <p:spPr>
          <a:xfrm>
            <a:off x="7670307" y="2195846"/>
            <a:ext cx="1395509" cy="523220"/>
          </a:xfrm>
          <a:prstGeom prst="rect">
            <a:avLst/>
          </a:prstGeom>
          <a:noFill/>
        </p:spPr>
        <p:txBody>
          <a:bodyPr wrap="square" rtlCol="0">
            <a:spAutoFit/>
          </a:bodyPr>
          <a:lstStyle/>
          <a:p>
            <a:r>
              <a:rPr lang="en-US" sz="1400" b="1" dirty="0">
                <a:solidFill>
                  <a:srgbClr val="00B0F0"/>
                </a:solidFill>
              </a:rPr>
              <a:t>HV Grounding Enclosure</a:t>
            </a:r>
          </a:p>
        </p:txBody>
      </p:sp>
      <p:cxnSp>
        <p:nvCxnSpPr>
          <p:cNvPr id="23" name="Straight Arrow Connector 22">
            <a:extLst>
              <a:ext uri="{FF2B5EF4-FFF2-40B4-BE49-F238E27FC236}">
                <a16:creationId xmlns:a16="http://schemas.microsoft.com/office/drawing/2014/main" id="{B62A52FA-1991-2F1B-32F0-05B7CB471A6A}"/>
              </a:ext>
            </a:extLst>
          </p:cNvPr>
          <p:cNvCxnSpPr>
            <a:cxnSpLocks/>
            <a:stCxn id="24" idx="3"/>
          </p:cNvCxnSpPr>
          <p:nvPr/>
        </p:nvCxnSpPr>
        <p:spPr>
          <a:xfrm flipV="1">
            <a:off x="8886549" y="2833475"/>
            <a:ext cx="1233995" cy="161847"/>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24" name="TextBox 23">
            <a:extLst>
              <a:ext uri="{FF2B5EF4-FFF2-40B4-BE49-F238E27FC236}">
                <a16:creationId xmlns:a16="http://schemas.microsoft.com/office/drawing/2014/main" id="{0E3A5B5D-FE1A-54DB-E622-1ACE1A57C98F}"/>
              </a:ext>
            </a:extLst>
          </p:cNvPr>
          <p:cNvSpPr txBox="1"/>
          <p:nvPr/>
        </p:nvSpPr>
        <p:spPr>
          <a:xfrm>
            <a:off x="7670307" y="2733712"/>
            <a:ext cx="1216242" cy="523220"/>
          </a:xfrm>
          <a:prstGeom prst="rect">
            <a:avLst/>
          </a:prstGeom>
          <a:noFill/>
        </p:spPr>
        <p:txBody>
          <a:bodyPr wrap="square" rtlCol="0">
            <a:spAutoFit/>
          </a:bodyPr>
          <a:lstStyle/>
          <a:p>
            <a:r>
              <a:rPr lang="en-US" sz="1400" b="1" dirty="0">
                <a:solidFill>
                  <a:srgbClr val="00B0F0"/>
                </a:solidFill>
              </a:rPr>
              <a:t>Shielded Bell Tower Frame</a:t>
            </a:r>
          </a:p>
        </p:txBody>
      </p:sp>
      <p:cxnSp>
        <p:nvCxnSpPr>
          <p:cNvPr id="29" name="Straight Arrow Connector 28">
            <a:extLst>
              <a:ext uri="{FF2B5EF4-FFF2-40B4-BE49-F238E27FC236}">
                <a16:creationId xmlns:a16="http://schemas.microsoft.com/office/drawing/2014/main" id="{BB5CB668-DDD3-ADD3-B2CF-7E5223E156D0}"/>
              </a:ext>
            </a:extLst>
          </p:cNvPr>
          <p:cNvCxnSpPr>
            <a:cxnSpLocks/>
          </p:cNvCxnSpPr>
          <p:nvPr/>
        </p:nvCxnSpPr>
        <p:spPr>
          <a:xfrm>
            <a:off x="8877670" y="4281221"/>
            <a:ext cx="1482571" cy="79290"/>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30" name="TextBox 29">
            <a:extLst>
              <a:ext uri="{FF2B5EF4-FFF2-40B4-BE49-F238E27FC236}">
                <a16:creationId xmlns:a16="http://schemas.microsoft.com/office/drawing/2014/main" id="{DBAECB15-C143-1C8E-8F57-1FFB92F36086}"/>
              </a:ext>
            </a:extLst>
          </p:cNvPr>
          <p:cNvSpPr txBox="1"/>
          <p:nvPr/>
        </p:nvSpPr>
        <p:spPr>
          <a:xfrm>
            <a:off x="7868692" y="4034257"/>
            <a:ext cx="1216242" cy="523220"/>
          </a:xfrm>
          <a:prstGeom prst="rect">
            <a:avLst/>
          </a:prstGeom>
          <a:noFill/>
        </p:spPr>
        <p:txBody>
          <a:bodyPr wrap="square" rtlCol="0">
            <a:spAutoFit/>
          </a:bodyPr>
          <a:lstStyle/>
          <a:p>
            <a:r>
              <a:rPr lang="en-US" sz="1400" b="1" dirty="0">
                <a:solidFill>
                  <a:srgbClr val="00B0F0"/>
                </a:solidFill>
              </a:rPr>
              <a:t>Long Pole Tool</a:t>
            </a:r>
          </a:p>
        </p:txBody>
      </p:sp>
      <p:cxnSp>
        <p:nvCxnSpPr>
          <p:cNvPr id="32" name="Straight Arrow Connector 31">
            <a:extLst>
              <a:ext uri="{FF2B5EF4-FFF2-40B4-BE49-F238E27FC236}">
                <a16:creationId xmlns:a16="http://schemas.microsoft.com/office/drawing/2014/main" id="{E008B6FE-6E80-90F9-FB01-615A8FC874E6}"/>
              </a:ext>
            </a:extLst>
          </p:cNvPr>
          <p:cNvCxnSpPr>
            <a:cxnSpLocks/>
          </p:cNvCxnSpPr>
          <p:nvPr/>
        </p:nvCxnSpPr>
        <p:spPr>
          <a:xfrm>
            <a:off x="8877670" y="5320156"/>
            <a:ext cx="1482571" cy="79290"/>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33" name="TextBox 32">
            <a:extLst>
              <a:ext uri="{FF2B5EF4-FFF2-40B4-BE49-F238E27FC236}">
                <a16:creationId xmlns:a16="http://schemas.microsoft.com/office/drawing/2014/main" id="{D08927DA-8F16-4DA8-8886-AA3E3DAA545F}"/>
              </a:ext>
            </a:extLst>
          </p:cNvPr>
          <p:cNvSpPr txBox="1"/>
          <p:nvPr/>
        </p:nvSpPr>
        <p:spPr>
          <a:xfrm>
            <a:off x="7868692" y="5073192"/>
            <a:ext cx="1216242" cy="523220"/>
          </a:xfrm>
          <a:prstGeom prst="rect">
            <a:avLst/>
          </a:prstGeom>
          <a:noFill/>
        </p:spPr>
        <p:txBody>
          <a:bodyPr wrap="square" rtlCol="0">
            <a:spAutoFit/>
          </a:bodyPr>
          <a:lstStyle/>
          <a:p>
            <a:r>
              <a:rPr lang="en-US" sz="1400" b="1" dirty="0">
                <a:solidFill>
                  <a:srgbClr val="00B0F0"/>
                </a:solidFill>
              </a:rPr>
              <a:t>Latching Mechanism</a:t>
            </a:r>
          </a:p>
        </p:txBody>
      </p:sp>
      <p:cxnSp>
        <p:nvCxnSpPr>
          <p:cNvPr id="34" name="Straight Arrow Connector 33">
            <a:extLst>
              <a:ext uri="{FF2B5EF4-FFF2-40B4-BE49-F238E27FC236}">
                <a16:creationId xmlns:a16="http://schemas.microsoft.com/office/drawing/2014/main" id="{91972529-FBEE-395E-A2C4-C7CEF974AC70}"/>
              </a:ext>
            </a:extLst>
          </p:cNvPr>
          <p:cNvCxnSpPr>
            <a:cxnSpLocks/>
          </p:cNvCxnSpPr>
          <p:nvPr/>
        </p:nvCxnSpPr>
        <p:spPr>
          <a:xfrm flipV="1">
            <a:off x="8886549" y="5596412"/>
            <a:ext cx="1473692" cy="236217"/>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
        <p:nvSpPr>
          <p:cNvPr id="35" name="TextBox 34">
            <a:extLst>
              <a:ext uri="{FF2B5EF4-FFF2-40B4-BE49-F238E27FC236}">
                <a16:creationId xmlns:a16="http://schemas.microsoft.com/office/drawing/2014/main" id="{A7CD76C8-FD99-57A7-92BD-7100025B4A78}"/>
              </a:ext>
            </a:extLst>
          </p:cNvPr>
          <p:cNvSpPr txBox="1"/>
          <p:nvPr/>
        </p:nvSpPr>
        <p:spPr>
          <a:xfrm>
            <a:off x="8407153" y="5674855"/>
            <a:ext cx="677780" cy="307777"/>
          </a:xfrm>
          <a:prstGeom prst="rect">
            <a:avLst/>
          </a:prstGeom>
          <a:noFill/>
        </p:spPr>
        <p:txBody>
          <a:bodyPr wrap="square" rtlCol="0">
            <a:spAutoFit/>
          </a:bodyPr>
          <a:lstStyle/>
          <a:p>
            <a:r>
              <a:rPr lang="en-US" sz="1400" b="1" dirty="0">
                <a:solidFill>
                  <a:srgbClr val="00B0F0"/>
                </a:solidFill>
              </a:rPr>
              <a:t>HTV</a:t>
            </a:r>
          </a:p>
        </p:txBody>
      </p:sp>
      <p:pic>
        <p:nvPicPr>
          <p:cNvPr id="49" name="Picture 48">
            <a:extLst>
              <a:ext uri="{FF2B5EF4-FFF2-40B4-BE49-F238E27FC236}">
                <a16:creationId xmlns:a16="http://schemas.microsoft.com/office/drawing/2014/main" id="{48B7EFE6-60EF-8778-D586-98EAE76511DB}"/>
              </a:ext>
            </a:extLst>
          </p:cNvPr>
          <p:cNvPicPr>
            <a:picLocks noChangeAspect="1"/>
          </p:cNvPicPr>
          <p:nvPr/>
        </p:nvPicPr>
        <p:blipFill>
          <a:blip r:embed="rId3"/>
          <a:stretch>
            <a:fillRect/>
          </a:stretch>
        </p:blipFill>
        <p:spPr>
          <a:xfrm>
            <a:off x="162669" y="3767372"/>
            <a:ext cx="2592279" cy="2592279"/>
          </a:xfrm>
          <a:prstGeom prst="rect">
            <a:avLst/>
          </a:prstGeom>
        </p:spPr>
      </p:pic>
      <p:pic>
        <p:nvPicPr>
          <p:cNvPr id="51" name="Picture 50">
            <a:extLst>
              <a:ext uri="{FF2B5EF4-FFF2-40B4-BE49-F238E27FC236}">
                <a16:creationId xmlns:a16="http://schemas.microsoft.com/office/drawing/2014/main" id="{1E42C2D5-6BE3-1087-E6D2-35C2E43B09D5}"/>
              </a:ext>
            </a:extLst>
          </p:cNvPr>
          <p:cNvPicPr>
            <a:picLocks noChangeAspect="1"/>
          </p:cNvPicPr>
          <p:nvPr/>
        </p:nvPicPr>
        <p:blipFill>
          <a:blip r:embed="rId4"/>
          <a:srcRect l="7669" t="1704"/>
          <a:stretch>
            <a:fillRect/>
          </a:stretch>
        </p:blipFill>
        <p:spPr>
          <a:xfrm>
            <a:off x="2919668" y="3762967"/>
            <a:ext cx="2628432" cy="2596683"/>
          </a:xfrm>
          <a:prstGeom prst="rect">
            <a:avLst/>
          </a:prstGeom>
        </p:spPr>
      </p:pic>
      <p:pic>
        <p:nvPicPr>
          <p:cNvPr id="53" name="Picture 52">
            <a:extLst>
              <a:ext uri="{FF2B5EF4-FFF2-40B4-BE49-F238E27FC236}">
                <a16:creationId xmlns:a16="http://schemas.microsoft.com/office/drawing/2014/main" id="{B7958BF9-C22D-8261-CAE5-5F909A5E0B45}"/>
              </a:ext>
            </a:extLst>
          </p:cNvPr>
          <p:cNvPicPr>
            <a:picLocks noChangeAspect="1"/>
          </p:cNvPicPr>
          <p:nvPr/>
        </p:nvPicPr>
        <p:blipFill>
          <a:blip r:embed="rId5"/>
          <a:stretch>
            <a:fillRect/>
          </a:stretch>
        </p:blipFill>
        <p:spPr>
          <a:xfrm>
            <a:off x="5768503" y="822655"/>
            <a:ext cx="1825723" cy="4063128"/>
          </a:xfrm>
          <a:prstGeom prst="rect">
            <a:avLst/>
          </a:prstGeom>
        </p:spPr>
      </p:pic>
      <p:pic>
        <p:nvPicPr>
          <p:cNvPr id="55" name="Picture 54">
            <a:extLst>
              <a:ext uri="{FF2B5EF4-FFF2-40B4-BE49-F238E27FC236}">
                <a16:creationId xmlns:a16="http://schemas.microsoft.com/office/drawing/2014/main" id="{BEF46B42-4876-296E-59CC-5CD145B237B1}"/>
              </a:ext>
            </a:extLst>
          </p:cNvPr>
          <p:cNvPicPr>
            <a:picLocks noChangeAspect="1"/>
          </p:cNvPicPr>
          <p:nvPr/>
        </p:nvPicPr>
        <p:blipFill>
          <a:blip r:embed="rId6"/>
          <a:stretch>
            <a:fillRect/>
          </a:stretch>
        </p:blipFill>
        <p:spPr>
          <a:xfrm>
            <a:off x="6109429" y="5154037"/>
            <a:ext cx="1068946" cy="1133341"/>
          </a:xfrm>
          <a:prstGeom prst="rect">
            <a:avLst/>
          </a:prstGeom>
        </p:spPr>
      </p:pic>
    </p:spTree>
    <p:extLst>
      <p:ext uri="{BB962C8B-B14F-4D97-AF65-F5344CB8AC3E}">
        <p14:creationId xmlns:p14="http://schemas.microsoft.com/office/powerpoint/2010/main" val="2075421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E1F2E-A2E5-5160-92A8-0C25E4BCC7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FD9DFE-E922-2394-C465-0A2C7457186F}"/>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1ACDA90F-F8C1-247D-A291-3397F0256230}"/>
              </a:ext>
            </a:extLst>
          </p:cNvPr>
          <p:cNvSpPr>
            <a:spLocks noGrp="1"/>
          </p:cNvSpPr>
          <p:nvPr>
            <p:ph type="body" sz="quarter" idx="10"/>
          </p:nvPr>
        </p:nvSpPr>
        <p:spPr>
          <a:xfrm>
            <a:off x="526473" y="920044"/>
            <a:ext cx="10945509" cy="2173928"/>
          </a:xfrm>
        </p:spPr>
        <p:txBody>
          <a:bodyPr wrap="square" lIns="91440" tIns="45720" rIns="91440" bIns="45720" anchor="t">
            <a:spAutoFit/>
          </a:bodyPr>
          <a:lstStyle/>
          <a:p>
            <a:pPr marL="0" indent="0">
              <a:buNone/>
            </a:pPr>
            <a:r>
              <a:rPr lang="en-US" b="1" dirty="0">
                <a:solidFill>
                  <a:srgbClr val="00B0F0"/>
                </a:solidFill>
              </a:rPr>
              <a:t>Module Transfer System (Phoenix A)</a:t>
            </a:r>
          </a:p>
          <a:p>
            <a:r>
              <a:rPr lang="en-US" sz="1600" dirty="0">
                <a:latin typeface="Calibri"/>
                <a:ea typeface="Calibri"/>
                <a:cs typeface="Calibri"/>
              </a:rPr>
              <a:t>Procurement of the module lifters is almost complete.</a:t>
            </a:r>
          </a:p>
          <a:p>
            <a:r>
              <a:rPr lang="en-US" sz="1600" dirty="0">
                <a:latin typeface="Calibri"/>
                <a:ea typeface="Calibri"/>
                <a:cs typeface="Calibri"/>
              </a:rPr>
              <a:t>The fabrication vendor had made errors and needed to rework several of the lifters to bring them to our specification.</a:t>
            </a:r>
          </a:p>
          <a:p>
            <a:r>
              <a:rPr lang="en-US" sz="1600" dirty="0">
                <a:latin typeface="Calibri"/>
                <a:ea typeface="Calibri"/>
                <a:cs typeface="Calibri"/>
              </a:rPr>
              <a:t>Lift testing of all lifters has now been completed.</a:t>
            </a:r>
          </a:p>
          <a:p>
            <a:r>
              <a:rPr lang="en-US" sz="1600" dirty="0">
                <a:latin typeface="Calibri"/>
                <a:ea typeface="Calibri"/>
                <a:cs typeface="Calibri"/>
              </a:rPr>
              <a:t>Only painting and delivery remain in the procurement process.</a:t>
            </a:r>
          </a:p>
          <a:p>
            <a:endParaRPr lang="en-US" dirty="0">
              <a:latin typeface="Calibri"/>
              <a:ea typeface="Calibri"/>
              <a:cs typeface="Calibri"/>
            </a:endParaRPr>
          </a:p>
        </p:txBody>
      </p:sp>
      <p:pic>
        <p:nvPicPr>
          <p:cNvPr id="1026" name="image_0">
            <a:extLst>
              <a:ext uri="{FF2B5EF4-FFF2-40B4-BE49-F238E27FC236}">
                <a16:creationId xmlns:a16="http://schemas.microsoft.com/office/drawing/2014/main" id="{EFBAE430-0FEC-F9AE-738D-ECA04D4F28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18" y="2987053"/>
            <a:ext cx="72580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8F2A10C-E9E6-67D8-097C-B85383E315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9773" y="3218517"/>
            <a:ext cx="2649850" cy="2661272"/>
          </a:xfrm>
          <a:prstGeom prst="rect">
            <a:avLst/>
          </a:prstGeom>
        </p:spPr>
      </p:pic>
    </p:spTree>
    <p:extLst>
      <p:ext uri="{BB962C8B-B14F-4D97-AF65-F5344CB8AC3E}">
        <p14:creationId xmlns:p14="http://schemas.microsoft.com/office/powerpoint/2010/main" val="4106371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448E4-4886-6569-7F45-2D58301B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985C48-79C1-F211-3C3D-0B374DE9A0F4}"/>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0A961863-83C7-42D6-1492-26F7630A564E}"/>
              </a:ext>
            </a:extLst>
          </p:cNvPr>
          <p:cNvSpPr>
            <a:spLocks noGrp="1"/>
          </p:cNvSpPr>
          <p:nvPr>
            <p:ph type="body" sz="quarter" idx="10"/>
          </p:nvPr>
        </p:nvSpPr>
        <p:spPr>
          <a:xfrm>
            <a:off x="355107" y="763535"/>
            <a:ext cx="6622742" cy="3316805"/>
          </a:xfrm>
        </p:spPr>
        <p:txBody>
          <a:bodyPr wrap="square" lIns="91440" tIns="45720" rIns="91440" bIns="45720" anchor="t">
            <a:spAutoFit/>
          </a:bodyPr>
          <a:lstStyle/>
          <a:p>
            <a:pPr marL="0" indent="0">
              <a:buNone/>
            </a:pPr>
            <a:r>
              <a:rPr lang="en-US" b="1" dirty="0">
                <a:solidFill>
                  <a:srgbClr val="00B0F0"/>
                </a:solidFill>
              </a:rPr>
              <a:t>Service Space Raised Floors (Garrett E, Dragan M)</a:t>
            </a:r>
          </a:p>
          <a:p>
            <a:r>
              <a:rPr lang="en-US" sz="1600" dirty="0">
                <a:latin typeface="Calibri"/>
                <a:ea typeface="Calibri"/>
                <a:cs typeface="Calibri"/>
              </a:rPr>
              <a:t>Requirements Specifications released (Document-253837).</a:t>
            </a:r>
          </a:p>
          <a:p>
            <a:r>
              <a:rPr lang="en-US" sz="1600" dirty="0">
                <a:latin typeface="Calibri"/>
                <a:ea typeface="Calibri"/>
                <a:cs typeface="Calibri"/>
              </a:rPr>
              <a:t>Concept design iterated with input from our Structural Engineer (Dragan).</a:t>
            </a:r>
          </a:p>
          <a:p>
            <a:r>
              <a:rPr lang="en-US" sz="1600" dirty="0">
                <a:latin typeface="Calibri"/>
                <a:ea typeface="Calibri"/>
                <a:cs typeface="Calibri"/>
              </a:rPr>
              <a:t>Non-trivial design integration with electrical, mechanical, vacuum and personnel access considerations within the existing service space package volumes.</a:t>
            </a:r>
          </a:p>
          <a:p>
            <a:r>
              <a:rPr lang="en-US" sz="1600" dirty="0">
                <a:latin typeface="Calibri"/>
                <a:ea typeface="Calibri"/>
                <a:cs typeface="Calibri"/>
              </a:rPr>
              <a:t>Detailed design completed and Final Design Review held on August 12.</a:t>
            </a:r>
          </a:p>
          <a:p>
            <a:r>
              <a:rPr lang="en-US" sz="1600" dirty="0">
                <a:latin typeface="Calibri"/>
                <a:ea typeface="Calibri"/>
                <a:cs typeface="Calibri"/>
              </a:rPr>
              <a:t>Fabrication drawings release by ECO is now in progress.</a:t>
            </a:r>
          </a:p>
          <a:p>
            <a:r>
              <a:rPr lang="en-US" sz="1600" dirty="0">
                <a:latin typeface="Calibri"/>
                <a:ea typeface="Calibri"/>
                <a:cs typeface="Calibri"/>
              </a:rPr>
              <a:t>Installation will occur after the services are placed (except legs).</a:t>
            </a:r>
          </a:p>
          <a:p>
            <a:endParaRPr lang="en-US" dirty="0">
              <a:latin typeface="Calibri"/>
              <a:ea typeface="Calibri"/>
              <a:cs typeface="Calibri"/>
            </a:endParaRPr>
          </a:p>
        </p:txBody>
      </p:sp>
      <p:pic>
        <p:nvPicPr>
          <p:cNvPr id="5" name="Picture 4">
            <a:extLst>
              <a:ext uri="{FF2B5EF4-FFF2-40B4-BE49-F238E27FC236}">
                <a16:creationId xmlns:a16="http://schemas.microsoft.com/office/drawing/2014/main" id="{87D211C1-859E-45BE-4F17-9365BFF87CE1}"/>
              </a:ext>
            </a:extLst>
          </p:cNvPr>
          <p:cNvPicPr>
            <a:picLocks noChangeAspect="1"/>
          </p:cNvPicPr>
          <p:nvPr/>
        </p:nvPicPr>
        <p:blipFill>
          <a:blip r:embed="rId2"/>
          <a:stretch>
            <a:fillRect/>
          </a:stretch>
        </p:blipFill>
        <p:spPr>
          <a:xfrm>
            <a:off x="6977849" y="838224"/>
            <a:ext cx="4956942" cy="2816771"/>
          </a:xfrm>
          <a:prstGeom prst="rect">
            <a:avLst/>
          </a:prstGeom>
        </p:spPr>
      </p:pic>
      <p:pic>
        <p:nvPicPr>
          <p:cNvPr id="7" name="Picture 6">
            <a:extLst>
              <a:ext uri="{FF2B5EF4-FFF2-40B4-BE49-F238E27FC236}">
                <a16:creationId xmlns:a16="http://schemas.microsoft.com/office/drawing/2014/main" id="{928DBDBF-8D0F-8474-6D73-E419B0CBF99F}"/>
              </a:ext>
            </a:extLst>
          </p:cNvPr>
          <p:cNvPicPr>
            <a:picLocks noChangeAspect="1"/>
          </p:cNvPicPr>
          <p:nvPr/>
        </p:nvPicPr>
        <p:blipFill>
          <a:blip r:embed="rId3"/>
          <a:stretch>
            <a:fillRect/>
          </a:stretch>
        </p:blipFill>
        <p:spPr>
          <a:xfrm>
            <a:off x="6315206" y="3904797"/>
            <a:ext cx="5169856" cy="2475191"/>
          </a:xfrm>
          <a:prstGeom prst="rect">
            <a:avLst/>
          </a:prstGeom>
        </p:spPr>
      </p:pic>
      <p:pic>
        <p:nvPicPr>
          <p:cNvPr id="9" name="Picture 8">
            <a:extLst>
              <a:ext uri="{FF2B5EF4-FFF2-40B4-BE49-F238E27FC236}">
                <a16:creationId xmlns:a16="http://schemas.microsoft.com/office/drawing/2014/main" id="{B56FB491-B4E3-E215-6BDF-62A6CA384835}"/>
              </a:ext>
            </a:extLst>
          </p:cNvPr>
          <p:cNvPicPr>
            <a:picLocks noChangeAspect="1"/>
          </p:cNvPicPr>
          <p:nvPr/>
        </p:nvPicPr>
        <p:blipFill>
          <a:blip r:embed="rId4"/>
          <a:stretch>
            <a:fillRect/>
          </a:stretch>
        </p:blipFill>
        <p:spPr>
          <a:xfrm>
            <a:off x="1037268" y="3760746"/>
            <a:ext cx="4943322" cy="2619242"/>
          </a:xfrm>
          <a:prstGeom prst="rect">
            <a:avLst/>
          </a:prstGeom>
        </p:spPr>
      </p:pic>
    </p:spTree>
    <p:extLst>
      <p:ext uri="{BB962C8B-B14F-4D97-AF65-F5344CB8AC3E}">
        <p14:creationId xmlns:p14="http://schemas.microsoft.com/office/powerpoint/2010/main" val="118270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6E286-49FC-5D79-2177-346A705AA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5A5E2-4241-681A-6DDB-3D73AC3328ED}"/>
              </a:ext>
            </a:extLst>
          </p:cNvPr>
          <p:cNvSpPr>
            <a:spLocks noGrp="1"/>
          </p:cNvSpPr>
          <p:nvPr>
            <p:ph type="title"/>
          </p:nvPr>
        </p:nvSpPr>
        <p:spPr/>
        <p:txBody>
          <a:bodyPr/>
          <a:lstStyle/>
          <a:p>
            <a:r>
              <a:rPr lang="en-US" dirty="0"/>
              <a:t>Accomplishments Since Last ASSC Meeting</a:t>
            </a:r>
          </a:p>
        </p:txBody>
      </p:sp>
      <p:sp>
        <p:nvSpPr>
          <p:cNvPr id="3" name="Text Placeholder 2">
            <a:extLst>
              <a:ext uri="{FF2B5EF4-FFF2-40B4-BE49-F238E27FC236}">
                <a16:creationId xmlns:a16="http://schemas.microsoft.com/office/drawing/2014/main" id="{BCA3E83B-B04F-339F-E000-22183D560829}"/>
              </a:ext>
            </a:extLst>
          </p:cNvPr>
          <p:cNvSpPr>
            <a:spLocks noGrp="1"/>
          </p:cNvSpPr>
          <p:nvPr>
            <p:ph type="body" sz="quarter" idx="10"/>
          </p:nvPr>
        </p:nvSpPr>
        <p:spPr>
          <a:xfrm>
            <a:off x="526473" y="898124"/>
            <a:ext cx="7179344" cy="2083647"/>
          </a:xfrm>
        </p:spPr>
        <p:txBody>
          <a:bodyPr wrap="square" lIns="91440" tIns="45720" rIns="91440" bIns="45720" anchor="t">
            <a:spAutoFit/>
          </a:bodyPr>
          <a:lstStyle/>
          <a:p>
            <a:pPr marL="0" indent="0">
              <a:buNone/>
            </a:pPr>
            <a:r>
              <a:rPr lang="en-US" b="1" dirty="0">
                <a:solidFill>
                  <a:srgbClr val="00B0F0"/>
                </a:solidFill>
              </a:rPr>
              <a:t>Mass Separator Room ALIS Shielding Design </a:t>
            </a:r>
          </a:p>
          <a:p>
            <a:r>
              <a:rPr lang="en-US" sz="1600" dirty="0">
                <a:latin typeface="Calibri"/>
                <a:ea typeface="Calibri"/>
                <a:cs typeface="Calibri"/>
              </a:rPr>
              <a:t>The design is largely complete and is approaching drawings completion for Final Design Review.</a:t>
            </a:r>
          </a:p>
          <a:p>
            <a:r>
              <a:rPr lang="en-US" sz="1600" dirty="0">
                <a:latin typeface="Calibri"/>
                <a:ea typeface="Calibri"/>
                <a:cs typeface="Calibri"/>
              </a:rPr>
              <a:t>A procurement plan the concrete blocks has been determined and the vendor has submitted a quote for design + build.</a:t>
            </a:r>
          </a:p>
          <a:p>
            <a:r>
              <a:rPr lang="en-US" sz="1600" dirty="0">
                <a:latin typeface="Calibri"/>
                <a:ea typeface="Calibri"/>
                <a:cs typeface="Calibri"/>
              </a:rPr>
              <a:t>TRIUMF will release the structural frame design, and fabrication will be performed by vendor or the TRIUMF Machine Shop.</a:t>
            </a:r>
            <a:endParaRPr lang="en-US" dirty="0">
              <a:latin typeface="Calibri"/>
              <a:ea typeface="Calibri"/>
              <a:cs typeface="Calibri"/>
            </a:endParaRPr>
          </a:p>
        </p:txBody>
      </p:sp>
      <p:pic>
        <p:nvPicPr>
          <p:cNvPr id="5" name="Picture 4">
            <a:extLst>
              <a:ext uri="{FF2B5EF4-FFF2-40B4-BE49-F238E27FC236}">
                <a16:creationId xmlns:a16="http://schemas.microsoft.com/office/drawing/2014/main" id="{4390CDB0-86F5-BE8C-D789-BC03919381E2}"/>
              </a:ext>
            </a:extLst>
          </p:cNvPr>
          <p:cNvPicPr>
            <a:picLocks noChangeAspect="1"/>
          </p:cNvPicPr>
          <p:nvPr/>
        </p:nvPicPr>
        <p:blipFill>
          <a:blip r:embed="rId2">
            <a:extLst>
              <a:ext uri="{28A0092B-C50C-407E-A947-70E740481C1C}">
                <a14:useLocalDpi xmlns:a14="http://schemas.microsoft.com/office/drawing/2010/main" val="0"/>
              </a:ext>
            </a:extLst>
          </a:blip>
          <a:srcRect r="29273"/>
          <a:stretch>
            <a:fillRect/>
          </a:stretch>
        </p:blipFill>
        <p:spPr>
          <a:xfrm>
            <a:off x="203201" y="3325493"/>
            <a:ext cx="4912985" cy="2783831"/>
          </a:xfrm>
          <a:prstGeom prst="rect">
            <a:avLst/>
          </a:prstGeom>
        </p:spPr>
      </p:pic>
      <p:pic>
        <p:nvPicPr>
          <p:cNvPr id="7" name="Picture 6">
            <a:extLst>
              <a:ext uri="{FF2B5EF4-FFF2-40B4-BE49-F238E27FC236}">
                <a16:creationId xmlns:a16="http://schemas.microsoft.com/office/drawing/2014/main" id="{ED3A5973-24B9-11FC-FD6C-D9687B2D5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4168" y="628138"/>
            <a:ext cx="3354631" cy="4288718"/>
          </a:xfrm>
          <a:prstGeom prst="rect">
            <a:avLst/>
          </a:prstGeom>
        </p:spPr>
      </p:pic>
      <p:pic>
        <p:nvPicPr>
          <p:cNvPr id="9" name="Picture 8">
            <a:extLst>
              <a:ext uri="{FF2B5EF4-FFF2-40B4-BE49-F238E27FC236}">
                <a16:creationId xmlns:a16="http://schemas.microsoft.com/office/drawing/2014/main" id="{42AA067E-DCBE-B7EA-CD54-E4563FAF4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6186" y="3166893"/>
            <a:ext cx="3617189" cy="2792983"/>
          </a:xfrm>
          <a:prstGeom prst="rect">
            <a:avLst/>
          </a:prstGeom>
        </p:spPr>
      </p:pic>
      <p:sp>
        <p:nvSpPr>
          <p:cNvPr id="10" name="Oval 9">
            <a:extLst>
              <a:ext uri="{FF2B5EF4-FFF2-40B4-BE49-F238E27FC236}">
                <a16:creationId xmlns:a16="http://schemas.microsoft.com/office/drawing/2014/main" id="{DA68CCCD-3FC6-D1B5-AF5D-6E94CB599A40}"/>
              </a:ext>
            </a:extLst>
          </p:cNvPr>
          <p:cNvSpPr/>
          <p:nvPr/>
        </p:nvSpPr>
        <p:spPr>
          <a:xfrm>
            <a:off x="8851038" y="3240350"/>
            <a:ext cx="594803" cy="620311"/>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86C5DE6-E0F1-5577-F7F6-C853B614F507}"/>
              </a:ext>
            </a:extLst>
          </p:cNvPr>
          <p:cNvSpPr/>
          <p:nvPr/>
        </p:nvSpPr>
        <p:spPr>
          <a:xfrm>
            <a:off x="10338682" y="3240349"/>
            <a:ext cx="594803" cy="620311"/>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3C8E488-7D00-CDD0-3A28-09E0BA1D9C39}"/>
              </a:ext>
            </a:extLst>
          </p:cNvPr>
          <p:cNvCxnSpPr>
            <a:cxnSpLocks/>
          </p:cNvCxnSpPr>
          <p:nvPr/>
        </p:nvCxnSpPr>
        <p:spPr>
          <a:xfrm>
            <a:off x="7852457" y="1269507"/>
            <a:ext cx="1124839" cy="2013634"/>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cxnSp>
        <p:nvCxnSpPr>
          <p:cNvPr id="15" name="Straight Arrow Connector 14">
            <a:extLst>
              <a:ext uri="{FF2B5EF4-FFF2-40B4-BE49-F238E27FC236}">
                <a16:creationId xmlns:a16="http://schemas.microsoft.com/office/drawing/2014/main" id="{476F6BA1-488F-2452-D948-56D51DD4D0BB}"/>
              </a:ext>
            </a:extLst>
          </p:cNvPr>
          <p:cNvCxnSpPr>
            <a:cxnSpLocks/>
          </p:cNvCxnSpPr>
          <p:nvPr/>
        </p:nvCxnSpPr>
        <p:spPr>
          <a:xfrm>
            <a:off x="7852457" y="1269507"/>
            <a:ext cx="2602224" cy="2016213"/>
          </a:xfrm>
          <a:prstGeom prst="straightConnector1">
            <a:avLst/>
          </a:prstGeom>
          <a:ln>
            <a:solidFill>
              <a:srgbClr val="00B0F0"/>
            </a:solidFill>
            <a:tailEnd type="triangle" w="lg" len="lg"/>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51527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B22EA-F8CD-6F70-E8FB-D307A32B77FA}"/>
              </a:ext>
            </a:extLst>
          </p:cNvPr>
          <p:cNvSpPr>
            <a:spLocks noGrp="1"/>
          </p:cNvSpPr>
          <p:nvPr>
            <p:ph type="title"/>
          </p:nvPr>
        </p:nvSpPr>
        <p:spPr/>
        <p:txBody>
          <a:bodyPr/>
          <a:lstStyle/>
          <a:p>
            <a:r>
              <a:rPr lang="en-US"/>
              <a:t>Progress on Plans Presented at previous ASSC Meeting</a:t>
            </a:r>
          </a:p>
        </p:txBody>
      </p:sp>
      <p:graphicFrame>
        <p:nvGraphicFramePr>
          <p:cNvPr id="5" name="Object 4">
            <a:extLst>
              <a:ext uri="{FF2B5EF4-FFF2-40B4-BE49-F238E27FC236}">
                <a16:creationId xmlns:a16="http://schemas.microsoft.com/office/drawing/2014/main" id="{831E150D-EF3B-548E-DFF6-06979A3B29C0}"/>
              </a:ext>
            </a:extLst>
          </p:cNvPr>
          <p:cNvGraphicFramePr>
            <a:graphicFrameLocks noChangeAspect="1"/>
          </p:cNvGraphicFramePr>
          <p:nvPr>
            <p:extLst>
              <p:ext uri="{D42A27DB-BD31-4B8C-83A1-F6EECF244321}">
                <p14:modId xmlns:p14="http://schemas.microsoft.com/office/powerpoint/2010/main" val="2662871137"/>
              </p:ext>
            </p:extLst>
          </p:nvPr>
        </p:nvGraphicFramePr>
        <p:xfrm>
          <a:off x="461963" y="1058863"/>
          <a:ext cx="11266487" cy="3902075"/>
        </p:xfrm>
        <a:graphic>
          <a:graphicData uri="http://schemas.openxmlformats.org/presentationml/2006/ole">
            <mc:AlternateContent xmlns:mc="http://schemas.openxmlformats.org/markup-compatibility/2006">
              <mc:Choice xmlns:v="urn:schemas-microsoft-com:vml" Requires="v">
                <p:oleObj name="Worksheet" r:id="rId2" imgW="8543792" imgH="2957446" progId="Excel.Sheet.12">
                  <p:embed/>
                </p:oleObj>
              </mc:Choice>
              <mc:Fallback>
                <p:oleObj name="Worksheet" r:id="rId2" imgW="8543792" imgH="2957446" progId="Excel.Sheet.12">
                  <p:embed/>
                  <p:pic>
                    <p:nvPicPr>
                      <p:cNvPr id="5" name="Object 4">
                        <a:extLst>
                          <a:ext uri="{FF2B5EF4-FFF2-40B4-BE49-F238E27FC236}">
                            <a16:creationId xmlns:a16="http://schemas.microsoft.com/office/drawing/2014/main" id="{831E150D-EF3B-548E-DFF6-06979A3B29C0}"/>
                          </a:ext>
                        </a:extLst>
                      </p:cNvPr>
                      <p:cNvPicPr/>
                      <p:nvPr/>
                    </p:nvPicPr>
                    <p:blipFill>
                      <a:blip r:embed="rId3"/>
                      <a:stretch>
                        <a:fillRect/>
                      </a:stretch>
                    </p:blipFill>
                    <p:spPr>
                      <a:xfrm>
                        <a:off x="461963" y="1058863"/>
                        <a:ext cx="11266487" cy="3902075"/>
                      </a:xfrm>
                      <a:prstGeom prst="rect">
                        <a:avLst/>
                      </a:prstGeom>
                    </p:spPr>
                  </p:pic>
                </p:oleObj>
              </mc:Fallback>
            </mc:AlternateContent>
          </a:graphicData>
        </a:graphic>
      </p:graphicFrame>
    </p:spTree>
    <p:extLst>
      <p:ext uri="{BB962C8B-B14F-4D97-AF65-F5344CB8AC3E}">
        <p14:creationId xmlns:p14="http://schemas.microsoft.com/office/powerpoint/2010/main" val="1306293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C53B9-EB65-22AF-DC79-B2E896B35980}"/>
              </a:ext>
            </a:extLst>
          </p:cNvPr>
          <p:cNvSpPr>
            <a:spLocks noGrp="1"/>
          </p:cNvSpPr>
          <p:nvPr>
            <p:ph type="title"/>
          </p:nvPr>
        </p:nvSpPr>
        <p:spPr/>
        <p:txBody>
          <a:bodyPr/>
          <a:lstStyle/>
          <a:p>
            <a:r>
              <a:rPr lang="en-US"/>
              <a:t>MTA Update</a:t>
            </a:r>
            <a:endParaRPr lang="en-US">
              <a:solidFill>
                <a:srgbClr val="FF0000"/>
              </a:solidFill>
            </a:endParaRPr>
          </a:p>
        </p:txBody>
      </p:sp>
      <p:sp>
        <p:nvSpPr>
          <p:cNvPr id="5" name="Text Placeholder 4">
            <a:extLst>
              <a:ext uri="{FF2B5EF4-FFF2-40B4-BE49-F238E27FC236}">
                <a16:creationId xmlns:a16="http://schemas.microsoft.com/office/drawing/2014/main" id="{E573A188-707F-6C9A-5DED-478F6745C028}"/>
              </a:ext>
            </a:extLst>
          </p:cNvPr>
          <p:cNvSpPr>
            <a:spLocks noGrp="1"/>
          </p:cNvSpPr>
          <p:nvPr>
            <p:ph type="body" sz="quarter" idx="10"/>
          </p:nvPr>
        </p:nvSpPr>
        <p:spPr>
          <a:xfrm>
            <a:off x="8999771" y="868306"/>
            <a:ext cx="2672178" cy="5271855"/>
          </a:xfrm>
        </p:spPr>
        <p:txBody>
          <a:bodyPr/>
          <a:lstStyle/>
          <a:p>
            <a:r>
              <a:rPr lang="en-US" sz="1800" dirty="0"/>
              <a:t>14829 Cap Shielding delayed delivery, now Feb 2027. Substantially off critical path.</a:t>
            </a:r>
          </a:p>
          <a:p>
            <a:r>
              <a:rPr lang="en-US" sz="1800" dirty="0"/>
              <a:t>8160 Module Storage Frame delay of 7 months to allow engineering resource to focus on Cap Shielding scope.</a:t>
            </a:r>
          </a:p>
          <a:p>
            <a:r>
              <a:rPr lang="en-US" sz="1800" dirty="0"/>
              <a:t>6390 P424 readiness for commissioning is dependent on the program critical path for when cap shielding can be installed. This milestone has moved with the program critical path, not under P424 control.</a:t>
            </a:r>
          </a:p>
        </p:txBody>
      </p:sp>
      <p:graphicFrame>
        <p:nvGraphicFramePr>
          <p:cNvPr id="7" name="Chart 6">
            <a:extLst>
              <a:ext uri="{FF2B5EF4-FFF2-40B4-BE49-F238E27FC236}">
                <a16:creationId xmlns:a16="http://schemas.microsoft.com/office/drawing/2014/main" id="{E355E6B9-1B21-E31F-4C4E-9D7DC40C6D18}"/>
              </a:ext>
            </a:extLst>
          </p:cNvPr>
          <p:cNvGraphicFramePr>
            <a:graphicFrameLocks noGrp="1"/>
          </p:cNvGraphicFramePr>
          <p:nvPr>
            <p:extLst>
              <p:ext uri="{D42A27DB-BD31-4B8C-83A1-F6EECF244321}">
                <p14:modId xmlns:p14="http://schemas.microsoft.com/office/powerpoint/2010/main" val="3849495007"/>
              </p:ext>
            </p:extLst>
          </p:nvPr>
        </p:nvGraphicFramePr>
        <p:xfrm>
          <a:off x="-65703" y="128727"/>
          <a:ext cx="9342868" cy="63253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2845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89EEE-0E83-9D91-BB88-4938C986D124}"/>
              </a:ext>
            </a:extLst>
          </p:cNvPr>
          <p:cNvSpPr>
            <a:spLocks noGrp="1"/>
          </p:cNvSpPr>
          <p:nvPr>
            <p:ph type="title"/>
          </p:nvPr>
        </p:nvSpPr>
        <p:spPr/>
        <p:txBody>
          <a:bodyPr lIns="91440" tIns="45720" rIns="91440" bIns="45720" anchor="t"/>
          <a:lstStyle/>
          <a:p>
            <a:r>
              <a:rPr lang="en-US"/>
              <a:t>Major Risks, Issues, Concerns</a:t>
            </a:r>
            <a:endParaRPr lang="en-US">
              <a:highlight>
                <a:srgbClr val="FFFF00"/>
              </a:highlight>
            </a:endParaRPr>
          </a:p>
        </p:txBody>
      </p:sp>
      <p:graphicFrame>
        <p:nvGraphicFramePr>
          <p:cNvPr id="8" name="Table 4">
            <a:extLst>
              <a:ext uri="{FF2B5EF4-FFF2-40B4-BE49-F238E27FC236}">
                <a16:creationId xmlns:a16="http://schemas.microsoft.com/office/drawing/2014/main" id="{D8F3BD66-C4C9-B58D-323A-B0D3D0506C55}"/>
              </a:ext>
            </a:extLst>
          </p:cNvPr>
          <p:cNvGraphicFramePr>
            <a:graphicFrameLocks noGrp="1"/>
          </p:cNvGraphicFramePr>
          <p:nvPr>
            <p:extLst>
              <p:ext uri="{D42A27DB-BD31-4B8C-83A1-F6EECF244321}">
                <p14:modId xmlns:p14="http://schemas.microsoft.com/office/powerpoint/2010/main" val="3773399369"/>
              </p:ext>
            </p:extLst>
          </p:nvPr>
        </p:nvGraphicFramePr>
        <p:xfrm>
          <a:off x="371217" y="944694"/>
          <a:ext cx="11300732" cy="3676397"/>
        </p:xfrm>
        <a:graphic>
          <a:graphicData uri="http://schemas.openxmlformats.org/drawingml/2006/table">
            <a:tbl>
              <a:tblPr firstRow="1" bandRow="1">
                <a:tableStyleId>{BC89EF96-8CEA-46FF-86C4-4CE0E7609802}</a:tableStyleId>
              </a:tblPr>
              <a:tblGrid>
                <a:gridCol w="2751731">
                  <a:extLst>
                    <a:ext uri="{9D8B030D-6E8A-4147-A177-3AD203B41FA5}">
                      <a16:colId xmlns:a16="http://schemas.microsoft.com/office/drawing/2014/main" val="808891060"/>
                    </a:ext>
                  </a:extLst>
                </a:gridCol>
                <a:gridCol w="8549001">
                  <a:extLst>
                    <a:ext uri="{9D8B030D-6E8A-4147-A177-3AD203B41FA5}">
                      <a16:colId xmlns:a16="http://schemas.microsoft.com/office/drawing/2014/main" val="3651018017"/>
                    </a:ext>
                  </a:extLst>
                </a:gridCol>
              </a:tblGrid>
              <a:tr h="301914">
                <a:tc>
                  <a:txBody>
                    <a:bodyPr/>
                    <a:lstStyle/>
                    <a:p>
                      <a:r>
                        <a:rPr lang="en-CA" sz="1400"/>
                        <a:t>Risk/Issue</a:t>
                      </a:r>
                    </a:p>
                  </a:txBody>
                  <a:tcPr/>
                </a:tc>
                <a:tc>
                  <a:txBody>
                    <a:bodyPr/>
                    <a:lstStyle/>
                    <a:p>
                      <a:r>
                        <a:rPr lang="en-CA" sz="1400"/>
                        <a:t>Comments and Mitigations</a:t>
                      </a:r>
                    </a:p>
                  </a:txBody>
                  <a:tcPr/>
                </a:tc>
                <a:extLst>
                  <a:ext uri="{0D108BD9-81ED-4DB2-BD59-A6C34878D82A}">
                    <a16:rowId xmlns:a16="http://schemas.microsoft.com/office/drawing/2014/main" val="1470973015"/>
                  </a:ext>
                </a:extLst>
              </a:tr>
              <a:tr h="557730">
                <a:tc>
                  <a:txBody>
                    <a:bodyPr/>
                    <a:lstStyle/>
                    <a:p>
                      <a:r>
                        <a:rPr lang="en-CA" sz="1400" kern="1200" dirty="0">
                          <a:solidFill>
                            <a:schemeClr val="tx1"/>
                          </a:solidFill>
                          <a:latin typeface="+mn-lt"/>
                          <a:ea typeface="+mn-ea"/>
                          <a:cs typeface="+mn-cs"/>
                        </a:rPr>
                        <a:t>Cap Blocks delivery later than planned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kern="1200" dirty="0">
                          <a:solidFill>
                            <a:schemeClr val="tx1"/>
                          </a:solidFill>
                          <a:latin typeface="+mn-lt"/>
                          <a:ea typeface="+mn-ea"/>
                          <a:cs typeface="+mn-cs"/>
                        </a:rPr>
                        <a:t>All three RFQs have experienced some technical delays in completing their scope. We are expecting delivery in the November timeframe, a bit later than planned and still well off the critical path.</a:t>
                      </a:r>
                    </a:p>
                  </a:txBody>
                  <a:tcPr/>
                </a:tc>
                <a:extLst>
                  <a:ext uri="{0D108BD9-81ED-4DB2-BD59-A6C34878D82A}">
                    <a16:rowId xmlns:a16="http://schemas.microsoft.com/office/drawing/2014/main" val="2325680859"/>
                  </a:ext>
                </a:extLst>
              </a:tr>
              <a:tr h="565504">
                <a:tc>
                  <a:txBody>
                    <a:bodyPr/>
                    <a:lstStyle/>
                    <a:p>
                      <a:r>
                        <a:rPr lang="en-CA" sz="1400" kern="1200" dirty="0">
                          <a:solidFill>
                            <a:schemeClr val="tx1"/>
                          </a:solidFill>
                          <a:latin typeface="+mn-lt"/>
                          <a:ea typeface="+mn-ea"/>
                          <a:cs typeface="+mn-cs"/>
                        </a:rPr>
                        <a:t>TH Entrance Hut design later than planned with Dragan input</a:t>
                      </a:r>
                    </a:p>
                  </a:txBody>
                  <a:tcPr/>
                </a:tc>
                <a:tc>
                  <a:txBody>
                    <a:bodyPr/>
                    <a:lstStyle/>
                    <a:p>
                      <a:pPr marL="0" indent="0">
                        <a:buFont typeface="Arial" panose="020B0604020202020204" pitchFamily="34" charset="0"/>
                        <a:buNone/>
                      </a:pPr>
                      <a:r>
                        <a:rPr lang="en-CA" sz="1400" dirty="0"/>
                        <a:t>Late changes to the design concept have delayed progressing with detailed design. Scope is off critical path.</a:t>
                      </a:r>
                    </a:p>
                  </a:txBody>
                  <a:tcPr/>
                </a:tc>
                <a:extLst>
                  <a:ext uri="{0D108BD9-81ED-4DB2-BD59-A6C34878D82A}">
                    <a16:rowId xmlns:a16="http://schemas.microsoft.com/office/drawing/2014/main" val="424233594"/>
                  </a:ext>
                </a:extLst>
              </a:tr>
              <a:tr h="5181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kern="1200" dirty="0">
                          <a:solidFill>
                            <a:schemeClr val="tx1"/>
                          </a:solidFill>
                          <a:latin typeface="+mn-lt"/>
                          <a:ea typeface="+mn-ea"/>
                          <a:cs typeface="+mn-cs"/>
                        </a:rPr>
                        <a:t>Safety Systems installation planning uncertainty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t>Installation planning reviewed with team; conduit routing needs to be completed by electrical team.</a:t>
                      </a:r>
                    </a:p>
                  </a:txBody>
                  <a:tcPr/>
                </a:tc>
                <a:extLst>
                  <a:ext uri="{0D108BD9-81ED-4DB2-BD59-A6C34878D82A}">
                    <a16:rowId xmlns:a16="http://schemas.microsoft.com/office/drawing/2014/main" val="861258234"/>
                  </a:ext>
                </a:extLst>
              </a:tr>
              <a:tr h="560439">
                <a:tc>
                  <a:txBody>
                    <a:bodyPr/>
                    <a:lstStyle/>
                    <a:p>
                      <a:endParaRPr lang="en-CA" sz="1400"/>
                    </a:p>
                  </a:txBody>
                  <a:tcPr/>
                </a:tc>
                <a:tc>
                  <a:txBody>
                    <a:bodyPr/>
                    <a:lstStyle/>
                    <a:p>
                      <a:endParaRPr lang="en-CA" sz="1400" dirty="0"/>
                    </a:p>
                  </a:txBody>
                  <a:tcPr/>
                </a:tc>
                <a:extLst>
                  <a:ext uri="{0D108BD9-81ED-4DB2-BD59-A6C34878D82A}">
                    <a16:rowId xmlns:a16="http://schemas.microsoft.com/office/drawing/2014/main" val="4110856384"/>
                  </a:ext>
                </a:extLst>
              </a:tr>
              <a:tr h="653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400"/>
                    </a:p>
                  </a:txBody>
                  <a:tcPr/>
                </a:tc>
                <a:extLst>
                  <a:ext uri="{0D108BD9-81ED-4DB2-BD59-A6C34878D82A}">
                    <a16:rowId xmlns:a16="http://schemas.microsoft.com/office/drawing/2014/main" val="2399564478"/>
                  </a:ext>
                </a:extLst>
              </a:tr>
              <a:tr h="516236">
                <a:tc>
                  <a:txBody>
                    <a:bodyPr/>
                    <a:lstStyle/>
                    <a:p>
                      <a:endParaRPr lang="en-CA"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400" dirty="0"/>
                    </a:p>
                  </a:txBody>
                  <a:tcPr/>
                </a:tc>
                <a:extLst>
                  <a:ext uri="{0D108BD9-81ED-4DB2-BD59-A6C34878D82A}">
                    <a16:rowId xmlns:a16="http://schemas.microsoft.com/office/drawing/2014/main" val="1095896456"/>
                  </a:ext>
                </a:extLst>
              </a:tr>
            </a:tbl>
          </a:graphicData>
        </a:graphic>
      </p:graphicFrame>
    </p:spTree>
    <p:extLst>
      <p:ext uri="{BB962C8B-B14F-4D97-AF65-F5344CB8AC3E}">
        <p14:creationId xmlns:p14="http://schemas.microsoft.com/office/powerpoint/2010/main" val="2496424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7F45-B06F-1C81-4158-96FFCBA7218D}"/>
              </a:ext>
            </a:extLst>
          </p:cNvPr>
          <p:cNvSpPr>
            <a:spLocks noGrp="1"/>
          </p:cNvSpPr>
          <p:nvPr>
            <p:ph type="title"/>
          </p:nvPr>
        </p:nvSpPr>
        <p:spPr/>
        <p:txBody>
          <a:bodyPr lIns="91440" tIns="45720" rIns="91440" bIns="45720" anchor="t"/>
          <a:lstStyle/>
          <a:p>
            <a:r>
              <a:rPr lang="en-US" dirty="0">
                <a:ea typeface="Calibri"/>
                <a:cs typeface="Calibri"/>
              </a:rPr>
              <a:t>LS 26 Schedule</a:t>
            </a:r>
            <a:endParaRPr lang="en-US" dirty="0"/>
          </a:p>
        </p:txBody>
      </p:sp>
      <p:graphicFrame>
        <p:nvGraphicFramePr>
          <p:cNvPr id="9" name="Object 8">
            <a:extLst>
              <a:ext uri="{FF2B5EF4-FFF2-40B4-BE49-F238E27FC236}">
                <a16:creationId xmlns:a16="http://schemas.microsoft.com/office/drawing/2014/main" id="{B08649B4-CA68-18C6-57D6-3A8F865C649C}"/>
              </a:ext>
            </a:extLst>
          </p:cNvPr>
          <p:cNvGraphicFramePr>
            <a:graphicFrameLocks noChangeAspect="1"/>
          </p:cNvGraphicFramePr>
          <p:nvPr>
            <p:extLst>
              <p:ext uri="{D42A27DB-BD31-4B8C-83A1-F6EECF244321}">
                <p14:modId xmlns:p14="http://schemas.microsoft.com/office/powerpoint/2010/main" val="317440217"/>
              </p:ext>
            </p:extLst>
          </p:nvPr>
        </p:nvGraphicFramePr>
        <p:xfrm>
          <a:off x="622707" y="718737"/>
          <a:ext cx="10946585" cy="5628798"/>
        </p:xfrm>
        <a:graphic>
          <a:graphicData uri="http://schemas.openxmlformats.org/presentationml/2006/ole">
            <mc:AlternateContent xmlns:mc="http://schemas.openxmlformats.org/markup-compatibility/2006">
              <mc:Choice xmlns:v="urn:schemas-microsoft-com:vml" Requires="v">
                <p:oleObj name="Worksheet" r:id="rId2" imgW="10225331" imgH="5257800" progId="Excel.Sheet.12">
                  <p:embed/>
                </p:oleObj>
              </mc:Choice>
              <mc:Fallback>
                <p:oleObj name="Worksheet" r:id="rId2" imgW="10225331" imgH="5257800" progId="Excel.Sheet.12">
                  <p:embed/>
                  <p:pic>
                    <p:nvPicPr>
                      <p:cNvPr id="9" name="Object 8">
                        <a:extLst>
                          <a:ext uri="{FF2B5EF4-FFF2-40B4-BE49-F238E27FC236}">
                            <a16:creationId xmlns:a16="http://schemas.microsoft.com/office/drawing/2014/main" id="{B08649B4-CA68-18C6-57D6-3A8F865C649C}"/>
                          </a:ext>
                        </a:extLst>
                      </p:cNvPr>
                      <p:cNvPicPr/>
                      <p:nvPr/>
                    </p:nvPicPr>
                    <p:blipFill>
                      <a:blip r:embed="rId3"/>
                      <a:stretch>
                        <a:fillRect/>
                      </a:stretch>
                    </p:blipFill>
                    <p:spPr>
                      <a:xfrm>
                        <a:off x="622707" y="718737"/>
                        <a:ext cx="10946585" cy="5628798"/>
                      </a:xfrm>
                      <a:prstGeom prst="rect">
                        <a:avLst/>
                      </a:prstGeom>
                    </p:spPr>
                  </p:pic>
                </p:oleObj>
              </mc:Fallback>
            </mc:AlternateContent>
          </a:graphicData>
        </a:graphic>
      </p:graphicFrame>
    </p:spTree>
    <p:extLst>
      <p:ext uri="{BB962C8B-B14F-4D97-AF65-F5344CB8AC3E}">
        <p14:creationId xmlns:p14="http://schemas.microsoft.com/office/powerpoint/2010/main" val="1208090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D3D1E-5BB6-EC9C-FBF3-0F7192800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F14DD-92F6-DAD5-BA99-A0F7CB76F3F2}"/>
              </a:ext>
            </a:extLst>
          </p:cNvPr>
          <p:cNvSpPr>
            <a:spLocks noGrp="1"/>
          </p:cNvSpPr>
          <p:nvPr>
            <p:ph type="title"/>
          </p:nvPr>
        </p:nvSpPr>
        <p:spPr/>
        <p:txBody>
          <a:bodyPr lIns="91440" tIns="45720" rIns="91440" bIns="45720" anchor="t"/>
          <a:lstStyle/>
          <a:p>
            <a:r>
              <a:rPr lang="en-US" dirty="0">
                <a:ea typeface="Calibri"/>
                <a:cs typeface="Calibri"/>
              </a:rPr>
              <a:t>Gate 3 Checklist (for 17% uncompleted scope, 83% is now COMPLETE)</a:t>
            </a:r>
            <a:endParaRPr lang="en-US" dirty="0"/>
          </a:p>
        </p:txBody>
      </p:sp>
      <p:graphicFrame>
        <p:nvGraphicFramePr>
          <p:cNvPr id="6" name="Table 5">
            <a:extLst>
              <a:ext uri="{FF2B5EF4-FFF2-40B4-BE49-F238E27FC236}">
                <a16:creationId xmlns:a16="http://schemas.microsoft.com/office/drawing/2014/main" id="{D94BE3F8-2957-CEA2-968D-6F2AF112DE08}"/>
              </a:ext>
            </a:extLst>
          </p:cNvPr>
          <p:cNvGraphicFramePr>
            <a:graphicFrameLocks noGrp="1"/>
          </p:cNvGraphicFramePr>
          <p:nvPr/>
        </p:nvGraphicFramePr>
        <p:xfrm>
          <a:off x="368135" y="695358"/>
          <a:ext cx="11303814" cy="5989027"/>
        </p:xfrm>
        <a:graphic>
          <a:graphicData uri="http://schemas.openxmlformats.org/drawingml/2006/table">
            <a:tbl>
              <a:tblPr firstRow="1" bandRow="1">
                <a:tableStyleId>{7DF18680-E054-41AD-8BC1-D1AEF772440D}</a:tableStyleId>
              </a:tblPr>
              <a:tblGrid>
                <a:gridCol w="4362822">
                  <a:extLst>
                    <a:ext uri="{9D8B030D-6E8A-4147-A177-3AD203B41FA5}">
                      <a16:colId xmlns:a16="http://schemas.microsoft.com/office/drawing/2014/main" val="3320556555"/>
                    </a:ext>
                  </a:extLst>
                </a:gridCol>
                <a:gridCol w="1420461">
                  <a:extLst>
                    <a:ext uri="{9D8B030D-6E8A-4147-A177-3AD203B41FA5}">
                      <a16:colId xmlns:a16="http://schemas.microsoft.com/office/drawing/2014/main" val="1190209073"/>
                    </a:ext>
                  </a:extLst>
                </a:gridCol>
                <a:gridCol w="5520531">
                  <a:extLst>
                    <a:ext uri="{9D8B030D-6E8A-4147-A177-3AD203B41FA5}">
                      <a16:colId xmlns:a16="http://schemas.microsoft.com/office/drawing/2014/main" val="623806358"/>
                    </a:ext>
                  </a:extLst>
                </a:gridCol>
              </a:tblGrid>
              <a:tr h="467360">
                <a:tc>
                  <a:txBody>
                    <a:bodyPr/>
                    <a:lstStyle/>
                    <a:p>
                      <a:r>
                        <a:rPr lang="en-CA" sz="1600" dirty="0"/>
                        <a:t>Task</a:t>
                      </a:r>
                    </a:p>
                  </a:txBody>
                  <a:tcPr/>
                </a:tc>
                <a:tc>
                  <a:txBody>
                    <a:bodyPr/>
                    <a:lstStyle/>
                    <a:p>
                      <a:r>
                        <a:rPr lang="en-CA" sz="1600" dirty="0"/>
                        <a:t>Current Status (Yes/No/Partial%)</a:t>
                      </a:r>
                    </a:p>
                  </a:txBody>
                  <a:tcPr/>
                </a:tc>
                <a:tc>
                  <a:txBody>
                    <a:bodyPr/>
                    <a:lstStyle/>
                    <a:p>
                      <a:r>
                        <a:rPr lang="en-CA" sz="1600"/>
                        <a:t>Comment</a:t>
                      </a:r>
                    </a:p>
                  </a:txBody>
                  <a:tcPr/>
                </a:tc>
                <a:extLst>
                  <a:ext uri="{0D108BD9-81ED-4DB2-BD59-A6C34878D82A}">
                    <a16:rowId xmlns:a16="http://schemas.microsoft.com/office/drawing/2014/main" val="261242331"/>
                  </a:ext>
                </a:extLst>
              </a:tr>
              <a:tr h="328817">
                <a:tc>
                  <a:txBody>
                    <a:bodyPr/>
                    <a:lstStyle/>
                    <a:p>
                      <a:r>
                        <a:rPr lang="en-CA" sz="1400" dirty="0"/>
                        <a:t>All released documents up-to-date?</a:t>
                      </a:r>
                      <a:endParaRPr lang="en-CA" sz="1400" dirty="0">
                        <a:latin typeface="+mn-lt"/>
                      </a:endParaRPr>
                    </a:p>
                  </a:txBody>
                  <a:tcPr/>
                </a:tc>
                <a:tc>
                  <a:txBody>
                    <a:bodyPr/>
                    <a:lstStyle/>
                    <a:p>
                      <a:r>
                        <a:rPr lang="en-CA" sz="1400" dirty="0"/>
                        <a:t>90%</a:t>
                      </a:r>
                      <a:endParaRPr lang="en-CA" sz="1400" dirty="0">
                        <a:latin typeface="+mn-lt"/>
                      </a:endParaRPr>
                    </a:p>
                  </a:txBody>
                  <a:tcPr/>
                </a:tc>
                <a:tc>
                  <a:txBody>
                    <a:bodyPr/>
                    <a:lstStyle/>
                    <a:p>
                      <a:r>
                        <a:rPr lang="en-CA" sz="1400" dirty="0"/>
                        <a:t>Engineering Notes for Module Storage Supports, Entrance Shielding, MSR ALIS Shielding and Service Space Raised Floors outstanding</a:t>
                      </a:r>
                      <a:endParaRPr lang="en-CA" sz="1400" dirty="0">
                        <a:latin typeface="+mn-lt"/>
                      </a:endParaRPr>
                    </a:p>
                  </a:txBody>
                  <a:tcPr/>
                </a:tc>
                <a:extLst>
                  <a:ext uri="{0D108BD9-81ED-4DB2-BD59-A6C34878D82A}">
                    <a16:rowId xmlns:a16="http://schemas.microsoft.com/office/drawing/2014/main" val="1238590167"/>
                  </a:ext>
                </a:extLst>
              </a:tr>
              <a:tr h="243552">
                <a:tc>
                  <a:txBody>
                    <a:bodyPr/>
                    <a:lstStyle/>
                    <a:p>
                      <a:r>
                        <a:rPr lang="en-CA" sz="1400" dirty="0"/>
                        <a:t>Commissioning plan drafted?</a:t>
                      </a:r>
                    </a:p>
                  </a:txBody>
                  <a:tcPr/>
                </a:tc>
                <a:tc>
                  <a:txBody>
                    <a:bodyPr/>
                    <a:lstStyle/>
                    <a:p>
                      <a:r>
                        <a:rPr lang="en-CA" sz="1400" dirty="0"/>
                        <a:t>No</a:t>
                      </a:r>
                      <a:endParaRPr lang="en-CA" sz="1400" dirty="0">
                        <a:latin typeface="+mn-lt"/>
                      </a:endParaRPr>
                    </a:p>
                  </a:txBody>
                  <a:tcPr/>
                </a:tc>
                <a:tc>
                  <a:txBody>
                    <a:bodyPr/>
                    <a:lstStyle/>
                    <a:p>
                      <a:r>
                        <a:rPr lang="en-CA" sz="1400" dirty="0"/>
                        <a:t>N/A, covered by testing</a:t>
                      </a:r>
                      <a:endParaRPr lang="en-CA" sz="1400" dirty="0">
                        <a:latin typeface="+mn-lt"/>
                      </a:endParaRPr>
                    </a:p>
                  </a:txBody>
                  <a:tcPr/>
                </a:tc>
                <a:extLst>
                  <a:ext uri="{0D108BD9-81ED-4DB2-BD59-A6C34878D82A}">
                    <a16:rowId xmlns:a16="http://schemas.microsoft.com/office/drawing/2014/main" val="222190533"/>
                  </a:ext>
                </a:extLst>
              </a:tr>
              <a:tr h="3469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Drawings, diagrams or schematics released by ECO?</a:t>
                      </a:r>
                      <a:endParaRPr lang="en-CA" sz="1400" dirty="0">
                        <a:effectLst/>
                        <a:latin typeface="+mn-lt"/>
                        <a:ea typeface="Times New Roman" panose="02020603050405020304" pitchFamily="18" charset="0"/>
                      </a:endParaRPr>
                    </a:p>
                  </a:txBody>
                  <a:tcPr/>
                </a:tc>
                <a:tc>
                  <a:txBody>
                    <a:bodyPr/>
                    <a:lstStyle/>
                    <a:p>
                      <a:r>
                        <a:rPr lang="en-CA" sz="1400" dirty="0"/>
                        <a:t>90%</a:t>
                      </a:r>
                      <a:endParaRPr lang="en-CA" sz="14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t>ECO for Module Storage Supports, Entrance Shielding, MSR ALIS Shielding and Service Space Raised Floors outstanding</a:t>
                      </a:r>
                      <a:endParaRPr lang="en-CA" sz="1400" dirty="0">
                        <a:latin typeface="+mn-lt"/>
                      </a:endParaRPr>
                    </a:p>
                  </a:txBody>
                  <a:tcPr/>
                </a:tc>
                <a:extLst>
                  <a:ext uri="{0D108BD9-81ED-4DB2-BD59-A6C34878D82A}">
                    <a16:rowId xmlns:a16="http://schemas.microsoft.com/office/drawing/2014/main" val="2557811378"/>
                  </a:ext>
                </a:extLst>
              </a:tr>
              <a:tr h="354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All Requirements Specification documents released to Docushare?</a:t>
                      </a:r>
                      <a:endParaRPr lang="en-CA" sz="1400" dirty="0">
                        <a:effectLst/>
                        <a:latin typeface="+mn-lt"/>
                        <a:ea typeface="Times New Roman" panose="02020603050405020304" pitchFamily="18" charset="0"/>
                      </a:endParaRPr>
                    </a:p>
                  </a:txBody>
                  <a:tcPr/>
                </a:tc>
                <a:tc>
                  <a:txBody>
                    <a:bodyPr/>
                    <a:lstStyle/>
                    <a:p>
                      <a:r>
                        <a:rPr lang="en-CA" sz="1400" dirty="0"/>
                        <a:t>95%</a:t>
                      </a:r>
                      <a:endParaRPr lang="en-CA" sz="14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t>RS Docs for Service Space Raised Floors outstanding</a:t>
                      </a:r>
                      <a:endParaRPr lang="en-CA" sz="1400" dirty="0">
                        <a:latin typeface="+mn-lt"/>
                      </a:endParaRPr>
                    </a:p>
                  </a:txBody>
                  <a:tcPr/>
                </a:tc>
                <a:extLst>
                  <a:ext uri="{0D108BD9-81ED-4DB2-BD59-A6C34878D82A}">
                    <a16:rowId xmlns:a16="http://schemas.microsoft.com/office/drawing/2014/main" val="3070879705"/>
                  </a:ext>
                </a:extLst>
              </a:tr>
              <a:tr h="3622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Schedule critical path understood?</a:t>
                      </a:r>
                      <a:endParaRPr lang="en-CA" sz="1400" dirty="0">
                        <a:effectLst/>
                        <a:latin typeface="+mn-lt"/>
                        <a:ea typeface="Times New Roman" panose="02020603050405020304" pitchFamily="18" charset="0"/>
                      </a:endParaRPr>
                    </a:p>
                  </a:txBody>
                  <a:tcPr/>
                </a:tc>
                <a:tc>
                  <a:txBody>
                    <a:bodyPr/>
                    <a:lstStyle/>
                    <a:p>
                      <a:r>
                        <a:rPr lang="en-CA" sz="1400" dirty="0"/>
                        <a:t>Yes</a:t>
                      </a:r>
                      <a:endParaRPr lang="en-CA" sz="1400" dirty="0">
                        <a:latin typeface="+mn-lt"/>
                      </a:endParaRPr>
                    </a:p>
                  </a:txBody>
                  <a:tcPr/>
                </a:tc>
                <a:tc>
                  <a:txBody>
                    <a:bodyPr/>
                    <a:lstStyle/>
                    <a:p>
                      <a:endParaRPr lang="en-CA" sz="1400" dirty="0">
                        <a:latin typeface="+mn-lt"/>
                      </a:endParaRPr>
                    </a:p>
                  </a:txBody>
                  <a:tcPr/>
                </a:tc>
                <a:extLst>
                  <a:ext uri="{0D108BD9-81ED-4DB2-BD59-A6C34878D82A}">
                    <a16:rowId xmlns:a16="http://schemas.microsoft.com/office/drawing/2014/main" val="64122323"/>
                  </a:ext>
                </a:extLst>
              </a:tr>
              <a:tr h="34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Budget by fiscal year is updated and remaining funds enough to cover projected costs?</a:t>
                      </a:r>
                      <a:endParaRPr lang="en-CA" sz="1400" dirty="0">
                        <a:effectLst/>
                        <a:latin typeface="+mn-lt"/>
                        <a:ea typeface="Times New Roman" panose="02020603050405020304" pitchFamily="18" charset="0"/>
                      </a:endParaRPr>
                    </a:p>
                  </a:txBody>
                  <a:tcPr/>
                </a:tc>
                <a:tc>
                  <a:txBody>
                    <a:bodyPr/>
                    <a:lstStyle/>
                    <a:p>
                      <a:r>
                        <a:rPr lang="en-CA" sz="1400" dirty="0"/>
                        <a:t>Yes</a:t>
                      </a:r>
                      <a:endParaRPr lang="en-CA" sz="1400" dirty="0">
                        <a:latin typeface="+mn-lt"/>
                      </a:endParaRPr>
                    </a:p>
                  </a:txBody>
                  <a:tcPr/>
                </a:tc>
                <a:tc>
                  <a:txBody>
                    <a:bodyPr/>
                    <a:lstStyle/>
                    <a:p>
                      <a:endParaRPr lang="en-CA" sz="1400" dirty="0">
                        <a:latin typeface="+mn-lt"/>
                      </a:endParaRPr>
                    </a:p>
                  </a:txBody>
                  <a:tcPr/>
                </a:tc>
                <a:extLst>
                  <a:ext uri="{0D108BD9-81ED-4DB2-BD59-A6C34878D82A}">
                    <a16:rowId xmlns:a16="http://schemas.microsoft.com/office/drawing/2014/main" val="1768172369"/>
                  </a:ext>
                </a:extLst>
              </a:tr>
              <a:tr h="574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Have you sent to the Procurement Department a list of all major items (&gt;$75k) to be purchased, with a timeframe, and agree with them on a procurement strategy for each?</a:t>
                      </a:r>
                      <a:endParaRPr lang="en-CA" sz="1400" dirty="0">
                        <a:effectLst/>
                        <a:latin typeface="+mn-lt"/>
                      </a:endParaRPr>
                    </a:p>
                  </a:txBody>
                  <a:tcPr/>
                </a:tc>
                <a:tc>
                  <a:txBody>
                    <a:bodyPr/>
                    <a:lstStyle/>
                    <a:p>
                      <a:r>
                        <a:rPr lang="en-CA" sz="1400" dirty="0"/>
                        <a:t>90%</a:t>
                      </a:r>
                      <a:endParaRPr lang="en-CA" sz="14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t>Cap Shielding procurement in process ($1.9M)</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latin typeface="+mn-lt"/>
                        </a:rPr>
                        <a:t>TPSR Entrance Shielding Door in process. Target Hall Entrance Shielding design does not have a procurement plan yet - WIP.</a:t>
                      </a:r>
                    </a:p>
                  </a:txBody>
                  <a:tcPr/>
                </a:tc>
                <a:extLst>
                  <a:ext uri="{0D108BD9-81ED-4DB2-BD59-A6C34878D82A}">
                    <a16:rowId xmlns:a16="http://schemas.microsoft.com/office/drawing/2014/main" val="3274040554"/>
                  </a:ext>
                </a:extLst>
              </a:tr>
              <a:tr h="3321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rPr>
                        <a:t>Top risks identified, with credible mitigation actions?</a:t>
                      </a:r>
                      <a:endParaRPr lang="en-CA" sz="1400" kern="1200" dirty="0">
                        <a:solidFill>
                          <a:schemeClr val="dk1"/>
                        </a:solidFill>
                        <a:effectLst/>
                        <a:latin typeface="+mn-lt"/>
                        <a:ea typeface="+mn-ea"/>
                        <a:cs typeface="+mn-cs"/>
                      </a:endParaRPr>
                    </a:p>
                  </a:txBody>
                  <a:tcPr/>
                </a:tc>
                <a:tc>
                  <a:txBody>
                    <a:bodyPr/>
                    <a:lstStyle/>
                    <a:p>
                      <a:r>
                        <a:rPr lang="en-CA" sz="1400" dirty="0"/>
                        <a:t>Yes</a:t>
                      </a:r>
                      <a:endParaRPr lang="en-CA" sz="1400" dirty="0">
                        <a:latin typeface="+mn-lt"/>
                      </a:endParaRPr>
                    </a:p>
                  </a:txBody>
                  <a:tcPr/>
                </a:tc>
                <a:tc>
                  <a:txBody>
                    <a:bodyPr/>
                    <a:lstStyle/>
                    <a:p>
                      <a:r>
                        <a:rPr lang="en-CA" sz="1400" dirty="0">
                          <a:latin typeface="+mn-lt"/>
                        </a:rPr>
                        <a:t>Support Gate 3 with planned design releases.</a:t>
                      </a:r>
                    </a:p>
                  </a:txBody>
                  <a:tcPr/>
                </a:tc>
                <a:extLst>
                  <a:ext uri="{0D108BD9-81ED-4DB2-BD59-A6C34878D82A}">
                    <a16:rowId xmlns:a16="http://schemas.microsoft.com/office/drawing/2014/main" val="1481222353"/>
                  </a:ext>
                </a:extLst>
              </a:tr>
              <a:tr h="363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rPr>
                        <a:t>Integration and test plans reviewed by experts and project stakeholders (e.g. users)?</a:t>
                      </a:r>
                      <a:endParaRPr lang="en-CA" sz="1400" kern="1200" dirty="0">
                        <a:solidFill>
                          <a:schemeClr val="dk1"/>
                        </a:solidFill>
                        <a:effectLst/>
                        <a:latin typeface="+mn-lt"/>
                        <a:ea typeface="+mn-ea"/>
                        <a:cs typeface="+mn-cs"/>
                      </a:endParaRPr>
                    </a:p>
                  </a:txBody>
                  <a:tcPr/>
                </a:tc>
                <a:tc>
                  <a:txBody>
                    <a:bodyPr/>
                    <a:lstStyle/>
                    <a:p>
                      <a:r>
                        <a:rPr lang="en-CA" sz="1400" dirty="0"/>
                        <a:t>No</a:t>
                      </a:r>
                      <a:endParaRPr lang="en-CA" sz="1400" dirty="0">
                        <a:latin typeface="+mn-lt"/>
                      </a:endParaRPr>
                    </a:p>
                  </a:txBody>
                  <a:tcPr/>
                </a:tc>
                <a:tc>
                  <a:txBody>
                    <a:bodyPr/>
                    <a:lstStyle/>
                    <a:p>
                      <a:r>
                        <a:rPr lang="en-CA" sz="1400" dirty="0"/>
                        <a:t>N/A</a:t>
                      </a:r>
                      <a:endParaRPr lang="en-CA" sz="1400" dirty="0">
                        <a:latin typeface="+mn-lt"/>
                      </a:endParaRPr>
                    </a:p>
                  </a:txBody>
                  <a:tcPr/>
                </a:tc>
                <a:extLst>
                  <a:ext uri="{0D108BD9-81ED-4DB2-BD59-A6C34878D82A}">
                    <a16:rowId xmlns:a16="http://schemas.microsoft.com/office/drawing/2014/main" val="1014510576"/>
                  </a:ext>
                </a:extLst>
              </a:tr>
              <a:tr h="3264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rPr>
                        <a:t>Controls (EPICS, data acquisition, MPS, </a:t>
                      </a:r>
                      <a:r>
                        <a:rPr lang="en-US" sz="1400" err="1">
                          <a:effectLst/>
                        </a:rPr>
                        <a:t>etc</a:t>
                      </a:r>
                      <a:r>
                        <a:rPr lang="en-US" sz="1400">
                          <a:effectLst/>
                        </a:rPr>
                        <a:t>…) specified?</a:t>
                      </a:r>
                      <a:endParaRPr lang="en-CA" sz="1400">
                        <a:effectLst/>
                        <a:latin typeface="Times New Roman" panose="02020603050405020304" pitchFamily="18" charset="0"/>
                        <a:ea typeface="Times New Roman" panose="02020603050405020304" pitchFamily="18" charset="0"/>
                      </a:endParaRPr>
                    </a:p>
                  </a:txBody>
                  <a:tcPr/>
                </a:tc>
                <a:tc>
                  <a:txBody>
                    <a:bodyPr/>
                    <a:lstStyle/>
                    <a:p>
                      <a:r>
                        <a:rPr lang="en-CA" sz="1400" dirty="0"/>
                        <a:t>N/A</a:t>
                      </a:r>
                      <a:endParaRPr lang="en-CA" sz="1400" dirty="0">
                        <a:latin typeface="+mn-lt"/>
                      </a:endParaRPr>
                    </a:p>
                  </a:txBody>
                  <a:tcPr/>
                </a:tc>
                <a:tc>
                  <a:txBody>
                    <a:bodyPr/>
                    <a:lstStyle/>
                    <a:p>
                      <a:r>
                        <a:rPr lang="en-CA" sz="1400" dirty="0"/>
                        <a:t>N/A</a:t>
                      </a:r>
                      <a:endParaRPr lang="en-CA" sz="1400" dirty="0">
                        <a:latin typeface="+mn-lt"/>
                      </a:endParaRPr>
                    </a:p>
                  </a:txBody>
                  <a:tcPr/>
                </a:tc>
                <a:extLst>
                  <a:ext uri="{0D108BD9-81ED-4DB2-BD59-A6C34878D82A}">
                    <a16:rowId xmlns:a16="http://schemas.microsoft.com/office/drawing/2014/main" val="2510796898"/>
                  </a:ext>
                </a:extLst>
              </a:tr>
              <a:tr h="3176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Summary of lessons to learn thus far, presented at Gate review?</a:t>
                      </a:r>
                      <a:endParaRPr lang="en-CA" sz="1400" dirty="0">
                        <a:effectLst/>
                        <a:latin typeface="Times New Roman" panose="02020603050405020304" pitchFamily="18" charset="0"/>
                        <a:ea typeface="Times New Roman" panose="02020603050405020304" pitchFamily="18" charset="0"/>
                      </a:endParaRPr>
                    </a:p>
                  </a:txBody>
                  <a:tcPr/>
                </a:tc>
                <a:tc>
                  <a:txBody>
                    <a:bodyPr/>
                    <a:lstStyle/>
                    <a:p>
                      <a:r>
                        <a:rPr lang="en-CA" sz="1400" dirty="0"/>
                        <a:t>No</a:t>
                      </a:r>
                      <a:endParaRPr lang="en-CA" sz="1400" dirty="0">
                        <a:latin typeface="+mn-lt"/>
                      </a:endParaRPr>
                    </a:p>
                  </a:txBody>
                  <a:tcPr/>
                </a:tc>
                <a:tc>
                  <a:txBody>
                    <a:bodyPr/>
                    <a:lstStyle/>
                    <a:p>
                      <a:r>
                        <a:rPr lang="en-CA" sz="1400" dirty="0"/>
                        <a:t>In process</a:t>
                      </a:r>
                      <a:endParaRPr lang="en-CA" sz="1400" dirty="0">
                        <a:latin typeface="+mn-lt"/>
                      </a:endParaRPr>
                    </a:p>
                  </a:txBody>
                  <a:tcPr/>
                </a:tc>
                <a:extLst>
                  <a:ext uri="{0D108BD9-81ED-4DB2-BD59-A6C34878D82A}">
                    <a16:rowId xmlns:a16="http://schemas.microsoft.com/office/drawing/2014/main" val="3773827038"/>
                  </a:ext>
                </a:extLst>
              </a:tr>
            </a:tbl>
          </a:graphicData>
        </a:graphic>
      </p:graphicFrame>
    </p:spTree>
    <p:extLst>
      <p:ext uri="{BB962C8B-B14F-4D97-AF65-F5344CB8AC3E}">
        <p14:creationId xmlns:p14="http://schemas.microsoft.com/office/powerpoint/2010/main" val="2830681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BF01-2B0D-12BE-987B-B90DF5E58D93}"/>
              </a:ext>
            </a:extLst>
          </p:cNvPr>
          <p:cNvSpPr>
            <a:spLocks noGrp="1"/>
          </p:cNvSpPr>
          <p:nvPr>
            <p:ph type="title"/>
          </p:nvPr>
        </p:nvSpPr>
        <p:spPr/>
        <p:txBody>
          <a:bodyPr/>
          <a:lstStyle/>
          <a:p>
            <a:r>
              <a:rPr lang="en-US"/>
              <a:t>Plans and Objectives for the Next 6 Months</a:t>
            </a:r>
          </a:p>
        </p:txBody>
      </p:sp>
      <p:graphicFrame>
        <p:nvGraphicFramePr>
          <p:cNvPr id="4" name="Table 4">
            <a:extLst>
              <a:ext uri="{FF2B5EF4-FFF2-40B4-BE49-F238E27FC236}">
                <a16:creationId xmlns:a16="http://schemas.microsoft.com/office/drawing/2014/main" id="{7839557B-75A8-B351-CC22-9D05A777226F}"/>
              </a:ext>
            </a:extLst>
          </p:cNvPr>
          <p:cNvGraphicFramePr>
            <a:graphicFrameLocks noGrp="1"/>
          </p:cNvGraphicFramePr>
          <p:nvPr>
            <p:extLst>
              <p:ext uri="{D42A27DB-BD31-4B8C-83A1-F6EECF244321}">
                <p14:modId xmlns:p14="http://schemas.microsoft.com/office/powerpoint/2010/main" val="3542034813"/>
              </p:ext>
            </p:extLst>
          </p:nvPr>
        </p:nvGraphicFramePr>
        <p:xfrm>
          <a:off x="3083668" y="1147864"/>
          <a:ext cx="8847061" cy="3217400"/>
        </p:xfrm>
        <a:graphic>
          <a:graphicData uri="http://schemas.openxmlformats.org/drawingml/2006/table">
            <a:tbl>
              <a:tblPr firstRow="1" bandRow="1">
                <a:tableStyleId>{7DF18680-E054-41AD-8BC1-D1AEF772440D}</a:tableStyleId>
              </a:tblPr>
              <a:tblGrid>
                <a:gridCol w="6734701">
                  <a:extLst>
                    <a:ext uri="{9D8B030D-6E8A-4147-A177-3AD203B41FA5}">
                      <a16:colId xmlns:a16="http://schemas.microsoft.com/office/drawing/2014/main" val="1040069994"/>
                    </a:ext>
                  </a:extLst>
                </a:gridCol>
                <a:gridCol w="2112360">
                  <a:extLst>
                    <a:ext uri="{9D8B030D-6E8A-4147-A177-3AD203B41FA5}">
                      <a16:colId xmlns:a16="http://schemas.microsoft.com/office/drawing/2014/main" val="2564245506"/>
                    </a:ext>
                  </a:extLst>
                </a:gridCol>
              </a:tblGrid>
              <a:tr h="393388">
                <a:tc>
                  <a:txBody>
                    <a:bodyPr/>
                    <a:lstStyle/>
                    <a:p>
                      <a:pPr marL="0" algn="ctr" rtl="0" eaLnBrk="1" latinLnBrk="0" hangingPunct="1">
                        <a:spcBef>
                          <a:spcPts val="0"/>
                        </a:spcBef>
                        <a:spcAft>
                          <a:spcPts val="0"/>
                        </a:spcAft>
                      </a:pPr>
                      <a:r>
                        <a:rPr lang="en-US" sz="1800" kern="1200" dirty="0">
                          <a:effectLst/>
                        </a:rPr>
                        <a:t>Next 6 Months</a:t>
                      </a:r>
                      <a:endParaRPr lang="en-US" dirty="0">
                        <a:effectLst/>
                      </a:endParaRPr>
                    </a:p>
                  </a:txBody>
                  <a:tcPr marL="0" marR="0" marT="0" marB="0" anchor="ctr"/>
                </a:tc>
                <a:tc>
                  <a:txBody>
                    <a:bodyPr/>
                    <a:lstStyle/>
                    <a:p>
                      <a:pPr marL="0" algn="ctr" rtl="0" eaLnBrk="1" latinLnBrk="0" hangingPunct="1">
                        <a:spcBef>
                          <a:spcPts val="0"/>
                        </a:spcBef>
                        <a:spcAft>
                          <a:spcPts val="0"/>
                        </a:spcAft>
                      </a:pPr>
                      <a:r>
                        <a:rPr lang="en-US" sz="1800" kern="1200">
                          <a:effectLst/>
                        </a:rPr>
                        <a:t>Critical Path</a:t>
                      </a:r>
                      <a:endParaRPr lang="en-US">
                        <a:effectLst/>
                      </a:endParaRPr>
                    </a:p>
                  </a:txBody>
                  <a:tcPr marL="0" marR="0" marT="0" marB="0" anchor="ctr"/>
                </a:tc>
                <a:extLst>
                  <a:ext uri="{0D108BD9-81ED-4DB2-BD59-A6C34878D82A}">
                    <a16:rowId xmlns:a16="http://schemas.microsoft.com/office/drawing/2014/main" val="3578181738"/>
                  </a:ext>
                </a:extLst>
              </a:tr>
              <a:tr h="393388">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effectLst/>
                        </a:rPr>
                        <a:t>15794 - Cap Shielding Blocks RFQ 3 (concrete) received</a:t>
                      </a:r>
                    </a:p>
                  </a:txBody>
                  <a:tcPr marL="0" marR="0" marT="0" marB="0" anchor="ctr"/>
                </a:tc>
                <a:tc>
                  <a:txBody>
                    <a:bodyPr/>
                    <a:lstStyle/>
                    <a:p>
                      <a:pPr marL="0" algn="ctr" rtl="0" eaLnBrk="1" latinLnBrk="0" hangingPunct="1">
                        <a:spcBef>
                          <a:spcPts val="0"/>
                        </a:spcBef>
                        <a:spcAft>
                          <a:spcPts val="0"/>
                        </a:spcAft>
                      </a:pPr>
                      <a:r>
                        <a:rPr lang="en-US" dirty="0">
                          <a:effectLst/>
                        </a:rPr>
                        <a:t>N</a:t>
                      </a:r>
                    </a:p>
                  </a:txBody>
                  <a:tcPr marL="0" marR="0" marT="0" marB="0" anchor="ctr"/>
                </a:tc>
                <a:extLst>
                  <a:ext uri="{0D108BD9-81ED-4DB2-BD59-A6C34878D82A}">
                    <a16:rowId xmlns:a16="http://schemas.microsoft.com/office/drawing/2014/main" val="107691744"/>
                  </a:ext>
                </a:extLst>
              </a:tr>
              <a:tr h="393388">
                <a:tc>
                  <a:txBody>
                    <a:bodyPr/>
                    <a:lstStyle/>
                    <a:p>
                      <a:pPr marL="108000" algn="l" rtl="0" eaLnBrk="1" latinLnBrk="0" hangingPunct="1">
                        <a:spcBef>
                          <a:spcPts val="0"/>
                        </a:spcBef>
                        <a:spcAft>
                          <a:spcPts val="0"/>
                        </a:spcAft>
                      </a:pPr>
                      <a:r>
                        <a:rPr lang="en-US" sz="1800" kern="1200" dirty="0">
                          <a:effectLst/>
                        </a:rPr>
                        <a:t>15807 - Cap Shielding Blocks RFQ 4 + 5 (steel + composite) received</a:t>
                      </a:r>
                    </a:p>
                  </a:txBody>
                  <a:tcPr marL="0" marR="0" marT="0" marB="0" anchor="ctr"/>
                </a:tc>
                <a:tc>
                  <a:txBody>
                    <a:bodyPr/>
                    <a:lstStyle/>
                    <a:p>
                      <a:pPr marL="0" algn="ctr" rtl="0" eaLnBrk="1" latinLnBrk="0" hangingPunct="1">
                        <a:spcBef>
                          <a:spcPts val="0"/>
                        </a:spcBef>
                        <a:spcAft>
                          <a:spcPts val="0"/>
                        </a:spcAft>
                      </a:pPr>
                      <a:r>
                        <a:rPr lang="en-US" dirty="0">
                          <a:effectLst/>
                        </a:rPr>
                        <a:t>N</a:t>
                      </a:r>
                    </a:p>
                  </a:txBody>
                  <a:tcPr marL="0" marR="0" marT="0" marB="0" anchor="ctr"/>
                </a:tc>
                <a:extLst>
                  <a:ext uri="{0D108BD9-81ED-4DB2-BD59-A6C34878D82A}">
                    <a16:rowId xmlns:a16="http://schemas.microsoft.com/office/drawing/2014/main" val="4189787508"/>
                  </a:ext>
                </a:extLst>
              </a:tr>
              <a:tr h="393388">
                <a:tc>
                  <a:txBody>
                    <a:bodyPr/>
                    <a:lstStyle/>
                    <a:p>
                      <a:pPr marL="108000" algn="l" rtl="0" eaLnBrk="1" latinLnBrk="0" hangingPunct="1">
                        <a:spcBef>
                          <a:spcPts val="0"/>
                        </a:spcBef>
                        <a:spcAft>
                          <a:spcPts val="0"/>
                        </a:spcAft>
                      </a:pPr>
                      <a:r>
                        <a:rPr lang="en-US" sz="1800" kern="1200" dirty="0">
                          <a:effectLst/>
                        </a:rPr>
                        <a:t>6925 - Module Storage Supports installed</a:t>
                      </a:r>
                    </a:p>
                  </a:txBody>
                  <a:tcPr marL="0" marR="0" marT="0" marB="0" anchor="ctr"/>
                </a:tc>
                <a:tc>
                  <a:txBody>
                    <a:bodyPr/>
                    <a:lstStyle/>
                    <a:p>
                      <a:pPr marL="0" algn="ctr" rtl="0" eaLnBrk="1" latinLnBrk="0" hangingPunct="1">
                        <a:spcBef>
                          <a:spcPts val="0"/>
                        </a:spcBef>
                        <a:spcAft>
                          <a:spcPts val="0"/>
                        </a:spcAft>
                      </a:pPr>
                      <a:r>
                        <a:rPr lang="en-US" dirty="0">
                          <a:effectLst/>
                        </a:rPr>
                        <a:t>N</a:t>
                      </a:r>
                    </a:p>
                  </a:txBody>
                  <a:tcPr marL="0" marR="0" marT="0" marB="0" anchor="ctr"/>
                </a:tc>
                <a:extLst>
                  <a:ext uri="{0D108BD9-81ED-4DB2-BD59-A6C34878D82A}">
                    <a16:rowId xmlns:a16="http://schemas.microsoft.com/office/drawing/2014/main" val="1054999448"/>
                  </a:ext>
                </a:extLst>
              </a:tr>
              <a:tr h="410962">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effectLst/>
                        </a:rPr>
                        <a:t>15276 - Target Pit Services Room Entrance Shielding installed</a:t>
                      </a:r>
                      <a:endParaRPr lang="en-CA" sz="1800" kern="1200" dirty="0">
                        <a:effectLst/>
                      </a:endParaRPr>
                    </a:p>
                  </a:txBody>
                  <a:tcPr marL="0" marR="0" marT="0" marB="0" anchor="ctr"/>
                </a:tc>
                <a:tc>
                  <a:txBody>
                    <a:bodyPr/>
                    <a:lstStyle/>
                    <a:p>
                      <a:pPr marL="0" algn="ctr" rtl="0" eaLnBrk="1" latinLnBrk="0" hangingPunct="1">
                        <a:spcBef>
                          <a:spcPts val="0"/>
                        </a:spcBef>
                        <a:spcAft>
                          <a:spcPts val="0"/>
                        </a:spcAft>
                      </a:pPr>
                      <a:r>
                        <a:rPr lang="en-US" dirty="0">
                          <a:effectLst/>
                        </a:rPr>
                        <a:t>N</a:t>
                      </a:r>
                    </a:p>
                  </a:txBody>
                  <a:tcPr marL="0" marR="0" marT="0" marB="0" anchor="ctr"/>
                </a:tc>
                <a:extLst>
                  <a:ext uri="{0D108BD9-81ED-4DB2-BD59-A6C34878D82A}">
                    <a16:rowId xmlns:a16="http://schemas.microsoft.com/office/drawing/2014/main" val="1695745981"/>
                  </a:ext>
                </a:extLst>
              </a:tr>
              <a:tr h="410962">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CA" sz="1800" kern="1200" dirty="0">
                          <a:effectLst/>
                        </a:rPr>
                        <a:t>7041 - Target Hall Entrance Shielding design released by ECO</a:t>
                      </a:r>
                    </a:p>
                  </a:txBody>
                  <a:tcPr marL="0" marR="0" marT="0" marB="0" anchor="ctr"/>
                </a:tc>
                <a:tc>
                  <a:txBody>
                    <a:bodyPr/>
                    <a:lstStyle/>
                    <a:p>
                      <a:pPr marL="0" algn="ctr" rtl="0" eaLnBrk="1" latinLnBrk="0" hangingPunct="1">
                        <a:spcBef>
                          <a:spcPts val="0"/>
                        </a:spcBef>
                        <a:spcAft>
                          <a:spcPts val="0"/>
                        </a:spcAft>
                      </a:pPr>
                      <a:r>
                        <a:rPr lang="en-US" dirty="0">
                          <a:effectLst/>
                        </a:rPr>
                        <a:t>N</a:t>
                      </a:r>
                    </a:p>
                  </a:txBody>
                  <a:tcPr marL="0" marR="0" marT="0" marB="0" anchor="ctr"/>
                </a:tc>
                <a:extLst>
                  <a:ext uri="{0D108BD9-81ED-4DB2-BD59-A6C34878D82A}">
                    <a16:rowId xmlns:a16="http://schemas.microsoft.com/office/drawing/2014/main" val="863058924"/>
                  </a:ext>
                </a:extLst>
              </a:tr>
              <a:tr h="410962">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CA" sz="1800" kern="1200" dirty="0">
                          <a:effectLst/>
                        </a:rPr>
                        <a:t>9437 - ALIS Shielding installed</a:t>
                      </a:r>
                    </a:p>
                  </a:txBody>
                  <a:tcPr marL="0" marR="0" marT="0" marB="0" anchor="ctr"/>
                </a:tc>
                <a:tc>
                  <a:txBody>
                    <a:bodyPr/>
                    <a:lstStyle/>
                    <a:p>
                      <a:pPr marL="0" algn="ctr" rtl="0" eaLnBrk="1" latinLnBrk="0" hangingPunct="1">
                        <a:spcBef>
                          <a:spcPts val="0"/>
                        </a:spcBef>
                        <a:spcAft>
                          <a:spcPts val="0"/>
                        </a:spcAft>
                      </a:pPr>
                      <a:r>
                        <a:rPr lang="en-US" dirty="0">
                          <a:effectLst/>
                        </a:rPr>
                        <a:t>N</a:t>
                      </a:r>
                    </a:p>
                  </a:txBody>
                  <a:tcPr marL="0" marR="0" marT="0" marB="0" anchor="ctr"/>
                </a:tc>
                <a:extLst>
                  <a:ext uri="{0D108BD9-81ED-4DB2-BD59-A6C34878D82A}">
                    <a16:rowId xmlns:a16="http://schemas.microsoft.com/office/drawing/2014/main" val="3997535054"/>
                  </a:ext>
                </a:extLst>
              </a:tr>
              <a:tr h="410962">
                <a:tc>
                  <a:txBody>
                    <a:bodyPr/>
                    <a:lstStyle/>
                    <a:p>
                      <a:pPr marL="108000" marR="0" lvl="0" indent="0" algn="l" defTabSz="914400" rtl="0" eaLnBrk="1" fontAlgn="auto" latinLnBrk="0" hangingPunct="1">
                        <a:lnSpc>
                          <a:spcPct val="100000"/>
                        </a:lnSpc>
                        <a:spcBef>
                          <a:spcPts val="0"/>
                        </a:spcBef>
                        <a:spcAft>
                          <a:spcPts val="0"/>
                        </a:spcAft>
                        <a:buClrTx/>
                        <a:buSzTx/>
                        <a:buFontTx/>
                        <a:buNone/>
                        <a:tabLst/>
                        <a:defRPr/>
                      </a:pPr>
                      <a:r>
                        <a:rPr lang="en-CA" sz="1800" kern="1200" dirty="0">
                          <a:effectLst/>
                        </a:rPr>
                        <a:t>15627 - Service Space Raised Floors installed</a:t>
                      </a:r>
                    </a:p>
                  </a:txBody>
                  <a:tcPr marL="0" marR="0" marT="0" marB="0" anchor="ctr"/>
                </a:tc>
                <a:tc>
                  <a:txBody>
                    <a:bodyPr/>
                    <a:lstStyle/>
                    <a:p>
                      <a:pPr marL="0" algn="ctr" rtl="0" eaLnBrk="1" latinLnBrk="0" hangingPunct="1">
                        <a:spcBef>
                          <a:spcPts val="0"/>
                        </a:spcBef>
                        <a:spcAft>
                          <a:spcPts val="0"/>
                        </a:spcAft>
                      </a:pPr>
                      <a:r>
                        <a:rPr lang="en-US" dirty="0">
                          <a:effectLst/>
                        </a:rPr>
                        <a:t>N</a:t>
                      </a:r>
                    </a:p>
                  </a:txBody>
                  <a:tcPr marL="0" marR="0" marT="0" marB="0" anchor="ctr"/>
                </a:tc>
                <a:extLst>
                  <a:ext uri="{0D108BD9-81ED-4DB2-BD59-A6C34878D82A}">
                    <a16:rowId xmlns:a16="http://schemas.microsoft.com/office/drawing/2014/main" val="1764218815"/>
                  </a:ext>
                </a:extLst>
              </a:tr>
            </a:tbl>
          </a:graphicData>
        </a:graphic>
      </p:graphicFrame>
      <p:pic>
        <p:nvPicPr>
          <p:cNvPr id="5" name="Picture 4" descr="A person standing on a concrete staircase&#10;&#10;Description automatically generated">
            <a:extLst>
              <a:ext uri="{FF2B5EF4-FFF2-40B4-BE49-F238E27FC236}">
                <a16:creationId xmlns:a16="http://schemas.microsoft.com/office/drawing/2014/main" id="{7B6BF87F-EC14-BAD9-452A-18A028E6A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63495" y="2224950"/>
            <a:ext cx="5409282" cy="2559750"/>
          </a:xfrm>
          <a:prstGeom prst="rect">
            <a:avLst/>
          </a:prstGeom>
        </p:spPr>
      </p:pic>
    </p:spTree>
    <p:extLst>
      <p:ext uri="{BB962C8B-B14F-4D97-AF65-F5344CB8AC3E}">
        <p14:creationId xmlns:p14="http://schemas.microsoft.com/office/powerpoint/2010/main" val="1092766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32F1BD-709B-E843-9FFD-6E8D7AB0C6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53" r="10296"/>
          <a:stretch/>
        </p:blipFill>
        <p:spPr>
          <a:xfrm>
            <a:off x="4911932" y="-28878"/>
            <a:ext cx="8441604" cy="6917867"/>
          </a:xfrm>
          <a:prstGeom prst="rect">
            <a:avLst/>
          </a:prstGeom>
        </p:spPr>
      </p:pic>
      <p:sp>
        <p:nvSpPr>
          <p:cNvPr id="3" name="Rectangle 2">
            <a:extLst>
              <a:ext uri="{FF2B5EF4-FFF2-40B4-BE49-F238E27FC236}">
                <a16:creationId xmlns:a16="http://schemas.microsoft.com/office/drawing/2014/main" id="{F43D1020-BEAD-AE44-3FB6-50C81BDE9DCB}"/>
              </a:ext>
            </a:extLst>
          </p:cNvPr>
          <p:cNvSpPr/>
          <p:nvPr/>
        </p:nvSpPr>
        <p:spPr>
          <a:xfrm>
            <a:off x="0" y="-28878"/>
            <a:ext cx="6096000" cy="7093551"/>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5" name="TextBox 4">
            <a:extLst>
              <a:ext uri="{FF2B5EF4-FFF2-40B4-BE49-F238E27FC236}">
                <a16:creationId xmlns:a16="http://schemas.microsoft.com/office/drawing/2014/main" id="{426CFABF-CDF2-1C2E-52F2-F9A729EF5F52}"/>
              </a:ext>
            </a:extLst>
          </p:cNvPr>
          <p:cNvSpPr txBox="1"/>
          <p:nvPr/>
        </p:nvSpPr>
        <p:spPr>
          <a:xfrm rot="16200000">
            <a:off x="4086646" y="4771509"/>
            <a:ext cx="3514724" cy="503984"/>
          </a:xfrm>
          <a:prstGeom prst="rect">
            <a:avLst/>
          </a:prstGeom>
          <a:noFill/>
        </p:spPr>
        <p:txBody>
          <a:bodyPr wrap="square" rtlCol="0">
            <a:spAutoFit/>
          </a:bodyPr>
          <a:lstStyle/>
          <a:p>
            <a:pPr>
              <a:lnSpc>
                <a:spcPts val="1560"/>
              </a:lnSpc>
            </a:pPr>
            <a:r>
              <a:rPr lang="en-US" b="1">
                <a:solidFill>
                  <a:srgbClr val="00B0F0"/>
                </a:solidFill>
                <a:latin typeface="Arial" charset="0"/>
                <a:ea typeface="Arial" charset="0"/>
                <a:cs typeface="Arial" charset="0"/>
              </a:rPr>
              <a:t>Discovery,</a:t>
            </a:r>
          </a:p>
          <a:p>
            <a:pPr>
              <a:lnSpc>
                <a:spcPts val="1560"/>
              </a:lnSpc>
            </a:pPr>
            <a:r>
              <a:rPr lang="en-US" b="1">
                <a:solidFill>
                  <a:srgbClr val="00B0F0"/>
                </a:solidFill>
                <a:latin typeface="Arial" charset="0"/>
                <a:ea typeface="Arial" charset="0"/>
                <a:cs typeface="Arial" charset="0"/>
              </a:rPr>
              <a:t>accelerated</a:t>
            </a:r>
          </a:p>
        </p:txBody>
      </p:sp>
      <p:pic>
        <p:nvPicPr>
          <p:cNvPr id="22" name="Picture 21">
            <a:extLst>
              <a:ext uri="{FF2B5EF4-FFF2-40B4-BE49-F238E27FC236}">
                <a16:creationId xmlns:a16="http://schemas.microsoft.com/office/drawing/2014/main" id="{B7B8743E-43EB-7875-8A78-9B86454362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6970" y="5071250"/>
            <a:ext cx="411480" cy="411480"/>
          </a:xfrm>
          <a:prstGeom prst="rect">
            <a:avLst/>
          </a:prstGeom>
        </p:spPr>
      </p:pic>
      <p:pic>
        <p:nvPicPr>
          <p:cNvPr id="23" name="Picture 22">
            <a:extLst>
              <a:ext uri="{FF2B5EF4-FFF2-40B4-BE49-F238E27FC236}">
                <a16:creationId xmlns:a16="http://schemas.microsoft.com/office/drawing/2014/main" id="{2C17EF53-971A-97FD-8FAF-EC76764D98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58807" y="5074298"/>
            <a:ext cx="408432" cy="408432"/>
          </a:xfrm>
          <a:prstGeom prst="rect">
            <a:avLst/>
          </a:prstGeom>
        </p:spPr>
      </p:pic>
      <p:pic>
        <p:nvPicPr>
          <p:cNvPr id="24" name="Picture 23">
            <a:extLst>
              <a:ext uri="{FF2B5EF4-FFF2-40B4-BE49-F238E27FC236}">
                <a16:creationId xmlns:a16="http://schemas.microsoft.com/office/drawing/2014/main" id="{4CA4B3D7-5B01-4697-5E54-0EA63A732F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77596" y="5071250"/>
            <a:ext cx="411480" cy="411480"/>
          </a:xfrm>
          <a:prstGeom prst="rect">
            <a:avLst/>
          </a:prstGeom>
        </p:spPr>
      </p:pic>
      <p:pic>
        <p:nvPicPr>
          <p:cNvPr id="25" name="Picture 24">
            <a:extLst>
              <a:ext uri="{FF2B5EF4-FFF2-40B4-BE49-F238E27FC236}">
                <a16:creationId xmlns:a16="http://schemas.microsoft.com/office/drawing/2014/main" id="{891E1A82-5848-3D60-D5B2-7EDD1BA1B9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9433" y="5071250"/>
            <a:ext cx="411480" cy="411480"/>
          </a:xfrm>
          <a:prstGeom prst="rect">
            <a:avLst/>
          </a:prstGeom>
        </p:spPr>
      </p:pic>
      <p:sp>
        <p:nvSpPr>
          <p:cNvPr id="26" name="Title 1">
            <a:extLst>
              <a:ext uri="{FF2B5EF4-FFF2-40B4-BE49-F238E27FC236}">
                <a16:creationId xmlns:a16="http://schemas.microsoft.com/office/drawing/2014/main" id="{66599AF2-489E-0AAB-0CE0-3F06D2902902}"/>
              </a:ext>
            </a:extLst>
          </p:cNvPr>
          <p:cNvSpPr txBox="1">
            <a:spLocks/>
          </p:cNvSpPr>
          <p:nvPr/>
        </p:nvSpPr>
        <p:spPr>
          <a:xfrm>
            <a:off x="1130016" y="2873040"/>
            <a:ext cx="3938833" cy="1581961"/>
          </a:xfrm>
          <a:prstGeom prst="rect">
            <a:avLst/>
          </a:prstGeom>
        </p:spPr>
        <p:txBody>
          <a:bodyPr anchor="t">
            <a:normAutofit/>
          </a:bodyPr>
          <a:lstStyle>
            <a:lvl1pPr algn="l" defTabSz="914411"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411"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Arial" charset="0"/>
                <a:cs typeface="Arial" charset="0"/>
              </a:rPr>
              <a:t>Thank you</a:t>
            </a:r>
            <a:br>
              <a:rPr kumimoji="0" lang="en-US" sz="3200" b="0" i="0" u="none" strike="noStrike" kern="1200" cap="none" spc="0" normalizeH="0" baseline="0" noProof="0">
                <a:ln>
                  <a:noFill/>
                </a:ln>
                <a:solidFill>
                  <a:srgbClr val="000000"/>
                </a:solidFill>
                <a:effectLst/>
                <a:uLnTx/>
                <a:uFillTx/>
                <a:latin typeface="Arial" charset="0"/>
                <a:cs typeface="Arial" charset="0"/>
              </a:rPr>
            </a:br>
            <a:r>
              <a:rPr kumimoji="0" lang="en-US" sz="3200" b="0" i="0" u="none" strike="noStrike" kern="1200" cap="none" spc="0" normalizeH="0" baseline="0" noProof="0">
                <a:ln>
                  <a:noFill/>
                </a:ln>
                <a:solidFill>
                  <a:srgbClr val="00B0F0"/>
                </a:solidFill>
                <a:effectLst/>
                <a:uLnTx/>
                <a:uFillTx/>
                <a:latin typeface="Arial" charset="0"/>
                <a:cs typeface="Arial" charset="0"/>
              </a:rPr>
              <a:t>Merci</a:t>
            </a:r>
            <a:endParaRPr kumimoji="0" lang="en-US" sz="3200" b="0" i="0" u="none" strike="noStrike" kern="1200" cap="none" spc="0" normalizeH="0" baseline="0" noProof="0">
              <a:ln>
                <a:noFill/>
              </a:ln>
              <a:solidFill>
                <a:srgbClr val="000000"/>
              </a:solidFill>
              <a:effectLst/>
              <a:uLnTx/>
              <a:uFillTx/>
              <a:latin typeface="Arial" charset="0"/>
              <a:cs typeface="Arial" charset="0"/>
            </a:endParaRPr>
          </a:p>
        </p:txBody>
      </p:sp>
      <p:sp>
        <p:nvSpPr>
          <p:cNvPr id="27" name="Text Placeholder 2">
            <a:extLst>
              <a:ext uri="{FF2B5EF4-FFF2-40B4-BE49-F238E27FC236}">
                <a16:creationId xmlns:a16="http://schemas.microsoft.com/office/drawing/2014/main" id="{05573725-FCAF-34D0-E085-FD7BC2C9BFFC}"/>
              </a:ext>
            </a:extLst>
          </p:cNvPr>
          <p:cNvSpPr txBox="1">
            <a:spLocks/>
          </p:cNvSpPr>
          <p:nvPr/>
        </p:nvSpPr>
        <p:spPr>
          <a:xfrm>
            <a:off x="1130261" y="4616740"/>
            <a:ext cx="3938587" cy="304113"/>
          </a:xfrm>
          <a:prstGeom prst="rect">
            <a:avLst/>
          </a:prstGeom>
        </p:spPr>
        <p:txBody>
          <a:bodyPr/>
          <a:lstStyle>
            <a:lvl1pPr marL="0" indent="0" algn="l" defTabSz="914411" rtl="0" eaLnBrk="1" latinLnBrk="0" hangingPunct="1">
              <a:lnSpc>
                <a:spcPct val="90000"/>
              </a:lnSpc>
              <a:spcBef>
                <a:spcPts val="1001"/>
              </a:spcBef>
              <a:buFontTx/>
              <a:buNone/>
              <a:defRPr sz="1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Follow us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@TRIUMFLab</a:t>
            </a:r>
          </a:p>
        </p:txBody>
      </p:sp>
      <p:sp>
        <p:nvSpPr>
          <p:cNvPr id="28" name="Text Placeholder 3">
            <a:extLst>
              <a:ext uri="{FF2B5EF4-FFF2-40B4-BE49-F238E27FC236}">
                <a16:creationId xmlns:a16="http://schemas.microsoft.com/office/drawing/2014/main" id="{DE1CD4DC-B643-6654-696C-5A18C5712862}"/>
              </a:ext>
            </a:extLst>
          </p:cNvPr>
          <p:cNvSpPr txBox="1">
            <a:spLocks/>
          </p:cNvSpPr>
          <p:nvPr/>
        </p:nvSpPr>
        <p:spPr>
          <a:xfrm>
            <a:off x="1130016" y="4242120"/>
            <a:ext cx="3938587" cy="374620"/>
          </a:xfrm>
          <a:prstGeom prst="rect">
            <a:avLst/>
          </a:prstGeom>
        </p:spPr>
        <p:txBody>
          <a:bodyPr/>
          <a:lstStyle>
            <a:lvl1pPr marL="0" indent="0" algn="l" defTabSz="914411" rtl="0" eaLnBrk="1" latinLnBrk="0" hangingPunct="1">
              <a:lnSpc>
                <a:spcPct val="90000"/>
              </a:lnSpc>
              <a:spcBef>
                <a:spcPts val="1001"/>
              </a:spcBef>
              <a:buFontTx/>
              <a:buNone/>
              <a:defRPr sz="2000" b="1" kern="1200">
                <a:solidFill>
                  <a:srgbClr val="00B0F0"/>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2000" b="1" i="0" u="none" strike="noStrike" kern="1200" cap="none" spc="0" normalizeH="0" baseline="0" noProof="0">
                <a:ln>
                  <a:noFill/>
                </a:ln>
                <a:solidFill>
                  <a:srgbClr val="00B0F0"/>
                </a:solidFill>
                <a:effectLst/>
                <a:uLnTx/>
                <a:uFillTx/>
                <a:latin typeface="Arial" panose="020B0604020202020204"/>
                <a:ea typeface="+mn-ea"/>
                <a:cs typeface="+mn-cs"/>
              </a:rPr>
              <a:t>www.triumf.ca</a:t>
            </a:r>
          </a:p>
        </p:txBody>
      </p:sp>
    </p:spTree>
    <p:extLst>
      <p:ext uri="{BB962C8B-B14F-4D97-AF65-F5344CB8AC3E}">
        <p14:creationId xmlns:p14="http://schemas.microsoft.com/office/powerpoint/2010/main" val="4227756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F5D2946-03A6-4BF0-92CB-9BFD33239FF7}">
  <we:reference id="4b785c87-866c-4bad-85d8-5d1ae467ac9a" version="3.1.0.0" store="EXCatalog" storeType="EXCatalog"/>
  <we:alternateReferences>
    <we:reference id="WA104381909" version="3.1.0.0" store="en-CA"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CB2828E1201942B8A24B5B9FC97DF4" ma:contentTypeVersion="20" ma:contentTypeDescription="Create a new document." ma:contentTypeScope="" ma:versionID="0c3f97690a7df12611194161c0b0bb0c">
  <xsd:schema xmlns:xsd="http://www.w3.org/2001/XMLSchema" xmlns:xs="http://www.w3.org/2001/XMLSchema" xmlns:p="http://schemas.microsoft.com/office/2006/metadata/properties" xmlns:ns2="7675a99e-c8ba-4881-bd3f-e38975b27079" xmlns:ns3="9e5de4d3-d549-47d7-b127-8d6395db1f25" targetNamespace="http://schemas.microsoft.com/office/2006/metadata/properties" ma:root="true" ma:fieldsID="776d7c2b41a4698a76b9a12aaf963c41" ns2:_="" ns3:_="">
    <xsd:import namespace="7675a99e-c8ba-4881-bd3f-e38975b27079"/>
    <xsd:import namespace="9e5de4d3-d549-47d7-b127-8d6395db1f2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CR" minOccurs="0"/>
                <xsd:element ref="ns3:MediaServiceGenerationTime" minOccurs="0"/>
                <xsd:element ref="ns3:MediaServiceEventHashCode" minOccurs="0"/>
                <xsd:element ref="ns3:Fil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75a99e-c8ba-4881-bd3f-e38975b2707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1696add-89bf-48d2-a5c3-ed8bee33a509}" ma:internalName="TaxCatchAll" ma:showField="CatchAllData" ma:web="7675a99e-c8ba-4881-bd3f-e38975b2707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5de4d3-d549-47d7-b127-8d6395db1f2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File" ma:index="16" nillable="true" ma:displayName="File" ma:format="Dropdown" ma:indexed="true" ma:internalName="File" ma:percentage="FALSE">
      <xsd:simpleType>
        <xsd:restriction base="dms:Number"/>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ae3b54c-c226-4f74-9573-cd9558e4dc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675a99e-c8ba-4881-bd3f-e38975b27079">
      <UserInfo>
        <DisplayName>Peter Bayliss</DisplayName>
        <AccountId>12</AccountId>
        <AccountType/>
      </UserInfo>
      <UserInfo>
        <DisplayName>Sam McEwen</DisplayName>
        <AccountId>78</AccountId>
        <AccountType/>
      </UserInfo>
      <UserInfo>
        <DisplayName>Adam Newsome</DisplayName>
        <AccountId>20</AccountId>
        <AccountType/>
      </UserInfo>
      <UserInfo>
        <DisplayName>Luca Egoriti</DisplayName>
        <AccountId>194</AccountId>
        <AccountType/>
      </UserInfo>
      <UserInfo>
        <DisplayName>Trian Groumoutis</DisplayName>
        <AccountId>68</AccountId>
        <AccountType/>
      </UserInfo>
      <UserInfo>
        <DisplayName>Yuri Bylinskii</DisplayName>
        <AccountId>37</AccountId>
        <AccountType/>
      </UserInfo>
      <UserInfo>
        <DisplayName>Chad Fisher</DisplayName>
        <AccountId>33</AccountId>
        <AccountType/>
      </UserInfo>
      <UserInfo>
        <DisplayName>Asita Perera</DisplayName>
        <AccountId>21</AccountId>
        <AccountType/>
      </UserInfo>
      <UserInfo>
        <DisplayName>Alexander Gottberg</DisplayName>
        <AccountId>10</AccountId>
        <AccountType/>
      </UserInfo>
      <UserInfo>
        <DisplayName>Michael Vogel</DisplayName>
        <AccountId>92</AccountId>
        <AccountType/>
      </UserInfo>
    </SharedWithUsers>
    <TaxCatchAll xmlns="7675a99e-c8ba-4881-bd3f-e38975b27079" xsi:nil="true"/>
    <lcf76f155ced4ddcb4097134ff3c332f xmlns="9e5de4d3-d549-47d7-b127-8d6395db1f25">
      <Terms xmlns="http://schemas.microsoft.com/office/infopath/2007/PartnerControls"/>
    </lcf76f155ced4ddcb4097134ff3c332f>
    <File xmlns="9e5de4d3-d549-47d7-b127-8d6395db1f25" xsi:nil="true"/>
  </documentManagement>
</p:properties>
</file>

<file path=customXml/itemProps1.xml><?xml version="1.0" encoding="utf-8"?>
<ds:datastoreItem xmlns:ds="http://schemas.openxmlformats.org/officeDocument/2006/customXml" ds:itemID="{9AE9EDBD-B540-46AD-AE7D-89CF520419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75a99e-c8ba-4881-bd3f-e38975b27079"/>
    <ds:schemaRef ds:uri="9e5de4d3-d549-47d7-b127-8d6395db1f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F22FD6E-DC23-4753-90AB-83564AE2DF76}">
  <ds:schemaRefs>
    <ds:schemaRef ds:uri="http://schemas.microsoft.com/sharepoint/v3/contenttype/forms"/>
  </ds:schemaRefs>
</ds:datastoreItem>
</file>

<file path=customXml/itemProps3.xml><?xml version="1.0" encoding="utf-8"?>
<ds:datastoreItem xmlns:ds="http://schemas.openxmlformats.org/officeDocument/2006/customXml" ds:itemID="{30EF0098-8D15-4C54-89BD-E641737C3864}">
  <ds:schemaRefs>
    <ds:schemaRef ds:uri="dce16e73-9ace-4c75-91da-503e8264b7ea"/>
    <ds:schemaRef ds:uri="eda07789-38b1-46ee-8bcf-54016269a50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7675a99e-c8ba-4881-bd3f-e38975b27079"/>
    <ds:schemaRef ds:uri="9e5de4d3-d549-47d7-b127-8d6395db1f25"/>
  </ds:schemaRefs>
</ds:datastoreItem>
</file>

<file path=docProps/app.xml><?xml version="1.0" encoding="utf-8"?>
<Properties xmlns="http://schemas.openxmlformats.org/officeDocument/2006/extended-properties" xmlns:vt="http://schemas.openxmlformats.org/officeDocument/2006/docPropsVTypes">
  <TotalTime>5398</TotalTime>
  <Words>1521</Words>
  <Application>Microsoft Office PowerPoint</Application>
  <PresentationFormat>Widescreen</PresentationFormat>
  <Paragraphs>189</Paragraphs>
  <Slides>21</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Calibri</vt:lpstr>
      <vt:lpstr>Times New Roman</vt:lpstr>
      <vt:lpstr>Wingdings</vt:lpstr>
      <vt:lpstr>Office Theme</vt:lpstr>
      <vt:lpstr>Microsoft Excel Worksheet</vt:lpstr>
      <vt:lpstr>P424 Overview Target Hall Infrastructure  ASSC Fall 2026</vt:lpstr>
      <vt:lpstr>P424 Scope</vt:lpstr>
      <vt:lpstr>Shielding Design Structure</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Progress on Plans Presented at previous ASSC Meeting</vt:lpstr>
      <vt:lpstr>MTA Update</vt:lpstr>
      <vt:lpstr>Major Risks, Issues, Concerns</vt:lpstr>
      <vt:lpstr>LS 26 Schedule</vt:lpstr>
      <vt:lpstr>Gate 3 Checklist (for 17% uncompleted scope, 83% is now COMPLETE)</vt:lpstr>
      <vt:lpstr>Plans and Objectives for the Next 6 Months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ALM  Nov. 27, 2020</dc:title>
  <dc:creator>Bob Laxdal</dc:creator>
  <cp:lastModifiedBy>Asita Perera</cp:lastModifiedBy>
  <cp:revision>4</cp:revision>
  <dcterms:created xsi:type="dcterms:W3CDTF">2020-11-27T23:42:20Z</dcterms:created>
  <dcterms:modified xsi:type="dcterms:W3CDTF">2026-09-28T16:00:47Z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0x01010040CB2828E1201942B8A24B5B9FC97DF4</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MediaServiceImageTags">
    <vt:lpwstr/>
  </property>
</Properties>
</file>