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6"/>
  </p:notesMasterIdLst>
  <p:sldIdLst>
    <p:sldId id="277" r:id="rId5"/>
    <p:sldId id="1895" r:id="rId6"/>
    <p:sldId id="1886" r:id="rId7"/>
    <p:sldId id="1897" r:id="rId8"/>
    <p:sldId id="1896" r:id="rId9"/>
    <p:sldId id="1898" r:id="rId10"/>
    <p:sldId id="1900" r:id="rId11"/>
    <p:sldId id="1887" r:id="rId12"/>
    <p:sldId id="1888" r:id="rId13"/>
    <p:sldId id="1889" r:id="rId14"/>
    <p:sldId id="268" r:id="rId15"/>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CDBB32C-B9C0-B5D7-6D56-B522CE207608}" name="Alexander Gottberg" initials="AG" userId="S::gottberg@triumf.ca::78061ade-8422-47e0-b8e9-57f3b70c64a8" providerId="AD"/>
  <p188:author id="{D2CE13BB-5116-6B31-0AA8-37455CEA8CD4}" name="Cherishma Sadasivuni" initials="CS" userId="S::csadasivuni@triumf.ca::4e18760d-c7d1-43ed-8f76-a8bc5bb4af2f" providerId="AD"/>
  <p188:author id="{441FDABC-453F-7C27-83CE-0ADB49D346BE}" name="Bill Richert" initials="BR" userId="S::brichert@triumf.ca::0ac12b29-89e9-42ee-a953-176e37e27e1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liver Kester" initials="OK" lastIdx="4" clrIdx="0">
    <p:extLst>
      <p:ext uri="{19B8F6BF-5375-455C-9EA6-DF929625EA0E}">
        <p15:presenceInfo xmlns:p15="http://schemas.microsoft.com/office/powerpoint/2012/main" userId="S::okester@triumf.ca::b69a5804-67a3-46bb-93da-bc22b030f818" providerId="AD"/>
      </p:ext>
    </p:extLst>
  </p:cmAuthor>
  <p:cmAuthor id="2" name="Bob Laxdal" initials="BL" lastIdx="2" clrIdx="1">
    <p:extLst>
      <p:ext uri="{19B8F6BF-5375-455C-9EA6-DF929625EA0E}">
        <p15:presenceInfo xmlns:p15="http://schemas.microsoft.com/office/powerpoint/2012/main" userId="Bob Laxd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58"/>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herishma Sadasivuni" userId="4e18760d-c7d1-43ed-8f76-a8bc5bb4af2f" providerId="ADAL" clId="{8208A2AF-4896-4653-AEEF-59EA220FE601}"/>
    <pc:docChg chg="undo custSel modSld">
      <pc:chgData name="Cherishma Sadasivuni" userId="4e18760d-c7d1-43ed-8f76-a8bc5bb4af2f" providerId="ADAL" clId="{8208A2AF-4896-4653-AEEF-59EA220FE601}" dt="2026-09-29T18:12:55.483" v="52" actId="313"/>
      <pc:docMkLst>
        <pc:docMk/>
      </pc:docMkLst>
      <pc:sldChg chg="modSp mod">
        <pc:chgData name="Cherishma Sadasivuni" userId="4e18760d-c7d1-43ed-8f76-a8bc5bb4af2f" providerId="ADAL" clId="{8208A2AF-4896-4653-AEEF-59EA220FE601}" dt="2026-09-29T17:50:55.623" v="51" actId="20577"/>
        <pc:sldMkLst>
          <pc:docMk/>
          <pc:sldMk cId="242708350" sldId="277"/>
        </pc:sldMkLst>
        <pc:spChg chg="mod">
          <ac:chgData name="Cherishma Sadasivuni" userId="4e18760d-c7d1-43ed-8f76-a8bc5bb4af2f" providerId="ADAL" clId="{8208A2AF-4896-4653-AEEF-59EA220FE601}" dt="2026-09-29T17:50:55.623" v="51" actId="20577"/>
          <ac:spMkLst>
            <pc:docMk/>
            <pc:sldMk cId="242708350" sldId="277"/>
            <ac:spMk id="6" creationId="{40AA4ACF-EBF7-443D-9629-9044A0B8D2B4}"/>
          </ac:spMkLst>
        </pc:spChg>
        <pc:spChg chg="mod">
          <ac:chgData name="Cherishma Sadasivuni" userId="4e18760d-c7d1-43ed-8f76-a8bc5bb4af2f" providerId="ADAL" clId="{8208A2AF-4896-4653-AEEF-59EA220FE601}" dt="2026-09-29T17:50:17.078" v="49" actId="20577"/>
          <ac:spMkLst>
            <pc:docMk/>
            <pc:sldMk cId="242708350" sldId="277"/>
            <ac:spMk id="7" creationId="{65BC4465-CC54-37B6-8575-CB05A61CB3AC}"/>
          </ac:spMkLst>
        </pc:spChg>
      </pc:sldChg>
      <pc:sldChg chg="modSp mod">
        <pc:chgData name="Cherishma Sadasivuni" userId="4e18760d-c7d1-43ed-8f76-a8bc5bb4af2f" providerId="ADAL" clId="{8208A2AF-4896-4653-AEEF-59EA220FE601}" dt="2026-09-29T18:12:55.483" v="52" actId="313"/>
        <pc:sldMkLst>
          <pc:docMk/>
          <pc:sldMk cId="2496424377" sldId="1889"/>
        </pc:sldMkLst>
        <pc:graphicFrameChg chg="modGraphic">
          <ac:chgData name="Cherishma Sadasivuni" userId="4e18760d-c7d1-43ed-8f76-a8bc5bb4af2f" providerId="ADAL" clId="{8208A2AF-4896-4653-AEEF-59EA220FE601}" dt="2026-09-29T18:12:55.483" v="52" actId="313"/>
          <ac:graphicFrameMkLst>
            <pc:docMk/>
            <pc:sldMk cId="2496424377" sldId="1889"/>
            <ac:graphicFrameMk id="4" creationId="{6528437A-7BAF-8EAF-425F-9DF9B4D7E0C7}"/>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CA"/>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2C34517A-8017-4D9C-9D5A-8CB8417FCA7B}" type="datetimeFigureOut">
              <a:rPr lang="en-CA" smtClean="0"/>
              <a:t>2026-09-29</a:t>
            </a:fld>
            <a:endParaRPr lang="en-CA"/>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CA"/>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CA"/>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3255FC89-D5C9-4A28-8C75-8ED810812383}" type="slidenum">
              <a:rPr lang="en-CA" smtClean="0"/>
              <a:t>‹#›</a:t>
            </a:fld>
            <a:endParaRPr lang="en-CA"/>
          </a:p>
        </p:txBody>
      </p:sp>
    </p:spTree>
    <p:extLst>
      <p:ext uri="{BB962C8B-B14F-4D97-AF65-F5344CB8AC3E}">
        <p14:creationId xmlns:p14="http://schemas.microsoft.com/office/powerpoint/2010/main" val="2799011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10"/>
          </p:nvPr>
        </p:nvSpPr>
        <p:spPr/>
        <p:txBody>
          <a:bodyPr/>
          <a:lstStyle/>
          <a:p>
            <a:fld id="{1AFA6A82-C43D-0E45-8BBC-3BA89641B414}" type="slidenum">
              <a:rPr lang="en-US" smtClean="0"/>
              <a:t>1</a:t>
            </a:fld>
            <a:endParaRPr lang="en-US"/>
          </a:p>
        </p:txBody>
      </p:sp>
    </p:spTree>
    <p:extLst>
      <p:ext uri="{BB962C8B-B14F-4D97-AF65-F5344CB8AC3E}">
        <p14:creationId xmlns:p14="http://schemas.microsoft.com/office/powerpoint/2010/main" val="3270989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55FC89-D5C9-4A28-8C75-8ED810812383}" type="slidenum">
              <a:rPr lang="en-CA" smtClean="0"/>
              <a:t>6</a:t>
            </a:fld>
            <a:endParaRPr lang="en-CA"/>
          </a:p>
        </p:txBody>
      </p:sp>
    </p:spTree>
    <p:extLst>
      <p:ext uri="{BB962C8B-B14F-4D97-AF65-F5344CB8AC3E}">
        <p14:creationId xmlns:p14="http://schemas.microsoft.com/office/powerpoint/2010/main" val="4808739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p:cNvSpPr/>
          <p:nvPr userDrawn="1"/>
        </p:nvSpPr>
        <p:spPr>
          <a:xfrm>
            <a:off x="-92427" y="-16387"/>
            <a:ext cx="5957888" cy="6899872"/>
          </a:xfrm>
          <a:prstGeom prst="rect">
            <a:avLst/>
          </a:prstGeom>
          <a:solidFill>
            <a:schemeClr val="bg1"/>
          </a:solidFill>
          <a:ln w="15875" cap="flat" cmpd="sng" algn="ctr">
            <a:noFill/>
            <a:prstDash val="solid"/>
          </a:ln>
          <a:effectLst/>
        </p:spPr>
        <p:txBody>
          <a:bodyPr/>
          <a:lstStyle/>
          <a:p>
            <a:pPr marL="0" marR="0" lvl="0" indent="0" defTabSz="914411"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rgbClr val="FFFFFF"/>
              </a:solidFill>
              <a:effectLst/>
              <a:uLnTx/>
              <a:uFillTx/>
              <a:latin typeface="Arial" panose="020B0604020202020204"/>
              <a:ea typeface=""/>
              <a:cs typeface=""/>
            </a:endParaRPr>
          </a:p>
        </p:txBody>
      </p:sp>
      <p:sp>
        <p:nvSpPr>
          <p:cNvPr id="6" name="Rectangle 5"/>
          <p:cNvSpPr/>
          <p:nvPr userDrawn="1"/>
        </p:nvSpPr>
        <p:spPr>
          <a:xfrm>
            <a:off x="11403108" y="0"/>
            <a:ext cx="788892" cy="6858000"/>
          </a:xfrm>
          <a:prstGeom prst="rect">
            <a:avLst/>
          </a:prstGeom>
          <a:solidFill>
            <a:schemeClr val="bg1"/>
          </a:solidFill>
          <a:ln w="15875" cap="flat" cmpd="sng" algn="ctr">
            <a:noFill/>
            <a:prstDash val="solid"/>
          </a:ln>
          <a:effectLst/>
        </p:spPr>
        <p:txBody>
          <a:bodyPr/>
          <a:lstStyle/>
          <a:p>
            <a:pPr marL="0" marR="0" lvl="0" indent="0" defTabSz="914411" eaLnBrk="1" fontAlgn="auto" latinLnBrk="0" hangingPunct="1">
              <a:lnSpc>
                <a:spcPct val="100000"/>
              </a:lnSpc>
              <a:spcBef>
                <a:spcPts val="0"/>
              </a:spcBef>
              <a:spcAft>
                <a:spcPts val="0"/>
              </a:spcAft>
              <a:buClrTx/>
              <a:buSzTx/>
              <a:buFontTx/>
              <a:buNone/>
              <a:tabLst/>
              <a:defRPr/>
            </a:pPr>
            <a:endParaRPr kumimoji="0" lang="en-US" sz="1801" b="0" i="0" u="none" strike="noStrike" kern="0" cap="none" spc="0" normalizeH="0" baseline="0" noProof="0">
              <a:ln>
                <a:noFill/>
              </a:ln>
              <a:solidFill>
                <a:schemeClr val="bg1"/>
              </a:solidFill>
              <a:effectLst/>
              <a:uLnTx/>
              <a:uFillTx/>
              <a:latin typeface="Arial" panose="020B0604020202020204"/>
              <a:ea typeface=""/>
              <a:cs typeface=""/>
            </a:endParaRP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20" name="TextBox 19"/>
          <p:cNvSpPr txBox="1"/>
          <p:nvPr userDrawn="1"/>
        </p:nvSpPr>
        <p:spPr>
          <a:xfrm rot="16200000">
            <a:off x="10098876" y="4772151"/>
            <a:ext cx="3514724" cy="502702"/>
          </a:xfrm>
          <a:prstGeom prst="rect">
            <a:avLst/>
          </a:prstGeom>
          <a:noFill/>
        </p:spPr>
        <p:txBody>
          <a:bodyPr wrap="square" rtlCol="0">
            <a:spAutoFit/>
          </a:bodyPr>
          <a:lstStyle/>
          <a:p>
            <a:pPr>
              <a:lnSpc>
                <a:spcPts val="1561"/>
              </a:lnSpc>
            </a:pPr>
            <a:r>
              <a:rPr lang="en-US" sz="1801" b="1">
                <a:solidFill>
                  <a:srgbClr val="00B0F0"/>
                </a:solidFill>
                <a:latin typeface="Arial" charset="0"/>
                <a:ea typeface="Arial" charset="0"/>
                <a:cs typeface="Arial" charset="0"/>
              </a:rPr>
              <a:t>Discovery,</a:t>
            </a:r>
          </a:p>
          <a:p>
            <a:pPr>
              <a:lnSpc>
                <a:spcPts val="1561"/>
              </a:lnSpc>
            </a:pPr>
            <a:r>
              <a:rPr lang="en-US" sz="1801" b="1">
                <a:solidFill>
                  <a:srgbClr val="00B0F0"/>
                </a:solidFill>
                <a:latin typeface="Arial" charset="0"/>
                <a:ea typeface="Arial" charset="0"/>
                <a:cs typeface="Arial" charset="0"/>
              </a:rPr>
              <a:t>accelerated</a:t>
            </a:r>
          </a:p>
        </p:txBody>
      </p:sp>
      <p:sp>
        <p:nvSpPr>
          <p:cNvPr id="11" name="Title 1"/>
          <p:cNvSpPr>
            <a:spLocks noGrp="1"/>
          </p:cNvSpPr>
          <p:nvPr>
            <p:ph type="ctrTitle" hasCustomPrompt="1"/>
          </p:nvPr>
        </p:nvSpPr>
        <p:spPr>
          <a:xfrm>
            <a:off x="662726" y="2032778"/>
            <a:ext cx="3937851" cy="2082023"/>
          </a:xfrm>
          <a:prstGeom prst="rect">
            <a:avLst/>
          </a:prstGeom>
        </p:spPr>
        <p:txBody>
          <a:bodyPr anchor="t">
            <a:normAutofit/>
          </a:bodyPr>
          <a:lstStyle>
            <a:lvl1pPr algn="l">
              <a:defRPr sz="4000" b="1" i="0">
                <a:solidFill>
                  <a:srgbClr val="00B0F0"/>
                </a:solidFill>
                <a:latin typeface="Arial" charset="0"/>
                <a:ea typeface="Arial" charset="0"/>
                <a:cs typeface="Arial" charset="0"/>
              </a:defRPr>
            </a:lvl1pPr>
          </a:lstStyle>
          <a:p>
            <a:r>
              <a:rPr lang="en-US"/>
              <a:t>Click to edit master title style</a:t>
            </a:r>
          </a:p>
        </p:txBody>
      </p:sp>
      <p:sp>
        <p:nvSpPr>
          <p:cNvPr id="12" name="Subtitle 2"/>
          <p:cNvSpPr>
            <a:spLocks noGrp="1"/>
          </p:cNvSpPr>
          <p:nvPr>
            <p:ph type="subTitle" idx="1"/>
          </p:nvPr>
        </p:nvSpPr>
        <p:spPr>
          <a:xfrm>
            <a:off x="661744" y="4114800"/>
            <a:ext cx="3938834" cy="900340"/>
          </a:xfrm>
          <a:prstGeom prst="rect">
            <a:avLst/>
          </a:prstGeom>
        </p:spPr>
        <p:txBody>
          <a:bodyPr tIns="0" anchor="b">
            <a:normAutofit/>
          </a:bodyPr>
          <a:lstStyle>
            <a:lvl1pPr marL="0" indent="0" algn="l">
              <a:buNone/>
              <a:defRPr sz="1801" b="0">
                <a:solidFill>
                  <a:schemeClr val="tx1"/>
                </a:solidFill>
              </a:defRPr>
            </a:lvl1pPr>
            <a:lvl2pPr marL="457206" indent="0" algn="ctr">
              <a:buNone/>
              <a:defRPr sz="1801"/>
            </a:lvl2pPr>
            <a:lvl3pPr marL="914411" indent="0" algn="ctr">
              <a:buNone/>
              <a:defRPr sz="1801"/>
            </a:lvl3pPr>
            <a:lvl4pPr marL="1371617" indent="0" algn="ctr">
              <a:buNone/>
              <a:defRPr sz="1600"/>
            </a:lvl4pPr>
            <a:lvl5pPr marL="1828823" indent="0" algn="ctr">
              <a:buNone/>
              <a:defRPr sz="1600"/>
            </a:lvl5pPr>
            <a:lvl6pPr marL="2286029" indent="0" algn="ctr">
              <a:buNone/>
              <a:defRPr sz="1600"/>
            </a:lvl6pPr>
            <a:lvl7pPr marL="2743234" indent="0" algn="ctr">
              <a:buNone/>
              <a:defRPr sz="1600"/>
            </a:lvl7pPr>
            <a:lvl8pPr marL="3200440" indent="0" algn="ctr">
              <a:buNone/>
              <a:defRPr sz="1600"/>
            </a:lvl8pPr>
            <a:lvl9pPr marL="3657646" indent="0" algn="ctr">
              <a:buNone/>
              <a:defRPr sz="1600"/>
            </a:lvl9pPr>
          </a:lstStyle>
          <a:p>
            <a:r>
              <a:rPr lang="en-US"/>
              <a:t>Click to edit Master subtitle style</a:t>
            </a:r>
          </a:p>
        </p:txBody>
      </p:sp>
    </p:spTree>
    <p:extLst>
      <p:ext uri="{BB962C8B-B14F-4D97-AF65-F5344CB8AC3E}">
        <p14:creationId xmlns:p14="http://schemas.microsoft.com/office/powerpoint/2010/main" val="23630879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BS Update">
    <p:spTree>
      <p:nvGrpSpPr>
        <p:cNvPr id="1" name=""/>
        <p:cNvGrpSpPr/>
        <p:nvPr/>
      </p:nvGrpSpPr>
      <p:grpSpPr>
        <a:xfrm>
          <a:off x="0" y="0"/>
          <a:ext cx="0" cy="0"/>
          <a:chOff x="0" y="0"/>
          <a:chExt cx="0" cy="0"/>
        </a:xfrm>
      </p:grpSpPr>
      <p:sp>
        <p:nvSpPr>
          <p:cNvPr id="9" name="Title 9">
            <a:extLst>
              <a:ext uri="{FF2B5EF4-FFF2-40B4-BE49-F238E27FC236}">
                <a16:creationId xmlns:a16="http://schemas.microsoft.com/office/drawing/2014/main" id="{85CDA8CD-846D-2448-9087-569224AFFB39}"/>
              </a:ext>
            </a:extLst>
          </p:cNvPr>
          <p:cNvSpPr>
            <a:spLocks noGrp="1"/>
          </p:cNvSpPr>
          <p:nvPr>
            <p:ph type="title" hasCustomPrompt="1"/>
          </p:nvPr>
        </p:nvSpPr>
        <p:spPr>
          <a:xfrm>
            <a:off x="2094806" y="204095"/>
            <a:ext cx="9577143" cy="350306"/>
          </a:xfrm>
          <a:prstGeom prst="rect">
            <a:avLst/>
          </a:prstGeom>
        </p:spPr>
        <p:txBody>
          <a:bodyPr/>
          <a:lstStyle>
            <a:lvl1pPr algn="r">
              <a:defRPr sz="2400" b="0">
                <a:solidFill>
                  <a:srgbClr val="00B0F0"/>
                </a:solidFill>
                <a:latin typeface="+mn-lt"/>
              </a:defRPr>
            </a:lvl1pPr>
          </a:lstStyle>
          <a:p>
            <a:r>
              <a:rPr lang="en-US"/>
              <a:t>PXYZ – WBS Name (WBSX)</a:t>
            </a:r>
            <a:endParaRPr lang="en-CA"/>
          </a:p>
        </p:txBody>
      </p:sp>
      <p:sp>
        <p:nvSpPr>
          <p:cNvPr id="7" name="Text Placeholder 6">
            <a:extLst>
              <a:ext uri="{FF2B5EF4-FFF2-40B4-BE49-F238E27FC236}">
                <a16:creationId xmlns:a16="http://schemas.microsoft.com/office/drawing/2014/main" id="{4024414A-3293-DF20-D413-92C50A15E79C}"/>
              </a:ext>
            </a:extLst>
          </p:cNvPr>
          <p:cNvSpPr>
            <a:spLocks noGrp="1"/>
          </p:cNvSpPr>
          <p:nvPr>
            <p:ph type="body" sz="quarter" idx="10" hasCustomPrompt="1"/>
          </p:nvPr>
        </p:nvSpPr>
        <p:spPr>
          <a:xfrm>
            <a:off x="526473" y="1066800"/>
            <a:ext cx="11145476" cy="1051570"/>
          </a:xfrm>
          <a:prstGeom prst="rect">
            <a:avLst/>
          </a:prstGeom>
        </p:spPr>
        <p:txBody>
          <a:bodyPr wrap="square">
            <a:spAutoFit/>
          </a:bodyPr>
          <a:lstStyle>
            <a:lvl1pPr>
              <a:buClr>
                <a:srgbClr val="00B0F0"/>
              </a:buClr>
              <a:defRPr sz="2000" baseline="0">
                <a:latin typeface="Calibri" panose="020F0502020204030204" pitchFamily="34" charset="0"/>
              </a:defRPr>
            </a:lvl1pPr>
            <a:lvl2pPr>
              <a:buClr>
                <a:srgbClr val="00B0F0"/>
              </a:buClr>
              <a:defRPr sz="2000" baseline="0">
                <a:latin typeface="Calibri" panose="020F0502020204030204" pitchFamily="34" charset="0"/>
              </a:defRPr>
            </a:lvl2pPr>
            <a:lvl3pPr>
              <a:buClr>
                <a:srgbClr val="00B0F0"/>
              </a:buClr>
              <a:defRPr sz="2000" baseline="0">
                <a:latin typeface="Calibri" panose="020F0502020204030204" pitchFamily="34" charset="0"/>
              </a:defRPr>
            </a:lvl3pPr>
            <a:lvl4pPr>
              <a:buClr>
                <a:srgbClr val="00B0F0"/>
              </a:buClr>
              <a:defRPr/>
            </a:lvl4pPr>
            <a:lvl5pPr>
              <a:buClr>
                <a:srgbClr val="00B0F0"/>
              </a:buClr>
              <a:defRPr/>
            </a:lvl5pPr>
          </a:lstStyle>
          <a:p>
            <a:pPr lvl="0"/>
            <a:r>
              <a:rPr lang="en-US"/>
              <a:t>Please add your updates here, 1-2 accomplishment and 1-2 issues, pictures are welcome.</a:t>
            </a:r>
          </a:p>
          <a:p>
            <a:pPr lvl="1"/>
            <a:r>
              <a:rPr lang="en-US"/>
              <a:t>Second level</a:t>
            </a:r>
          </a:p>
          <a:p>
            <a:pPr lvl="2"/>
            <a:r>
              <a:rPr lang="en-US"/>
              <a:t>Third level</a:t>
            </a:r>
          </a:p>
        </p:txBody>
      </p:sp>
    </p:spTree>
    <p:extLst>
      <p:ext uri="{BB962C8B-B14F-4D97-AF65-F5344CB8AC3E}">
        <p14:creationId xmlns:p14="http://schemas.microsoft.com/office/powerpoint/2010/main" val="20477515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Agenda Item">
    <p:spTree>
      <p:nvGrpSpPr>
        <p:cNvPr id="1" name=""/>
        <p:cNvGrpSpPr/>
        <p:nvPr/>
      </p:nvGrpSpPr>
      <p:grpSpPr>
        <a:xfrm>
          <a:off x="0" y="0"/>
          <a:ext cx="0" cy="0"/>
          <a:chOff x="0" y="0"/>
          <a:chExt cx="0" cy="0"/>
        </a:xfrm>
      </p:grpSpPr>
      <p:sp>
        <p:nvSpPr>
          <p:cNvPr id="9" name="Title 9">
            <a:extLst>
              <a:ext uri="{FF2B5EF4-FFF2-40B4-BE49-F238E27FC236}">
                <a16:creationId xmlns:a16="http://schemas.microsoft.com/office/drawing/2014/main" id="{85CDA8CD-846D-2448-9087-569224AFFB39}"/>
              </a:ext>
            </a:extLst>
          </p:cNvPr>
          <p:cNvSpPr>
            <a:spLocks noGrp="1"/>
          </p:cNvSpPr>
          <p:nvPr>
            <p:ph type="title" hasCustomPrompt="1"/>
          </p:nvPr>
        </p:nvSpPr>
        <p:spPr>
          <a:xfrm>
            <a:off x="2094806" y="204095"/>
            <a:ext cx="9577143" cy="350306"/>
          </a:xfrm>
          <a:prstGeom prst="rect">
            <a:avLst/>
          </a:prstGeom>
        </p:spPr>
        <p:txBody>
          <a:bodyPr/>
          <a:lstStyle>
            <a:lvl1pPr algn="r">
              <a:defRPr sz="2400" b="0">
                <a:solidFill>
                  <a:srgbClr val="00B0F0"/>
                </a:solidFill>
                <a:latin typeface="+mn-lt"/>
              </a:defRPr>
            </a:lvl1pPr>
          </a:lstStyle>
          <a:p>
            <a:r>
              <a:rPr lang="en-US"/>
              <a:t>Agenda Item Title</a:t>
            </a:r>
            <a:endParaRPr lang="en-CA"/>
          </a:p>
        </p:txBody>
      </p:sp>
      <p:sp>
        <p:nvSpPr>
          <p:cNvPr id="7" name="Text Placeholder 6">
            <a:extLst>
              <a:ext uri="{FF2B5EF4-FFF2-40B4-BE49-F238E27FC236}">
                <a16:creationId xmlns:a16="http://schemas.microsoft.com/office/drawing/2014/main" id="{4024414A-3293-DF20-D413-92C50A15E79C}"/>
              </a:ext>
            </a:extLst>
          </p:cNvPr>
          <p:cNvSpPr>
            <a:spLocks noGrp="1"/>
          </p:cNvSpPr>
          <p:nvPr>
            <p:ph type="body" sz="quarter" idx="10" hasCustomPrompt="1"/>
          </p:nvPr>
        </p:nvSpPr>
        <p:spPr>
          <a:xfrm>
            <a:off x="526473" y="1066800"/>
            <a:ext cx="11145476" cy="1051570"/>
          </a:xfrm>
          <a:prstGeom prst="rect">
            <a:avLst/>
          </a:prstGeom>
        </p:spPr>
        <p:txBody>
          <a:bodyPr wrap="square">
            <a:spAutoFit/>
          </a:bodyPr>
          <a:lstStyle>
            <a:lvl1pPr>
              <a:buClr>
                <a:srgbClr val="00B0F0"/>
              </a:buClr>
              <a:defRPr sz="2000" baseline="0">
                <a:latin typeface="Calibri" panose="020F0502020204030204" pitchFamily="34" charset="0"/>
              </a:defRPr>
            </a:lvl1pPr>
            <a:lvl2pPr>
              <a:buClr>
                <a:srgbClr val="00B0F0"/>
              </a:buClr>
              <a:defRPr sz="2000" baseline="0">
                <a:latin typeface="Calibri" panose="020F0502020204030204" pitchFamily="34" charset="0"/>
              </a:defRPr>
            </a:lvl2pPr>
            <a:lvl3pPr>
              <a:buClr>
                <a:srgbClr val="00B0F0"/>
              </a:buClr>
              <a:defRPr sz="2000" baseline="0">
                <a:latin typeface="Calibri" panose="020F0502020204030204" pitchFamily="34" charset="0"/>
              </a:defRPr>
            </a:lvl3pPr>
            <a:lvl4pPr>
              <a:buClr>
                <a:srgbClr val="00B0F0"/>
              </a:buClr>
              <a:defRPr/>
            </a:lvl4pPr>
            <a:lvl5pPr>
              <a:buClr>
                <a:srgbClr val="00B0F0"/>
              </a:buClr>
              <a:defRPr/>
            </a:lvl5pPr>
          </a:lstStyle>
          <a:p>
            <a:pPr lvl="0"/>
            <a:r>
              <a:rPr lang="en-US"/>
              <a:t>Content</a:t>
            </a:r>
          </a:p>
          <a:p>
            <a:pPr lvl="1"/>
            <a:r>
              <a:rPr lang="en-US"/>
              <a:t>Second level</a:t>
            </a:r>
          </a:p>
          <a:p>
            <a:pPr lvl="2"/>
            <a:r>
              <a:rPr lang="en-US"/>
              <a:t>Third level</a:t>
            </a:r>
          </a:p>
        </p:txBody>
      </p:sp>
    </p:spTree>
    <p:extLst>
      <p:ext uri="{BB962C8B-B14F-4D97-AF65-F5344CB8AC3E}">
        <p14:creationId xmlns:p14="http://schemas.microsoft.com/office/powerpoint/2010/main" val="14975816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C0F8E902-ADCA-455A-ADA8-458F2BD8F5B2}" type="datetimeFigureOut">
              <a:rPr lang="en-CA" smtClean="0"/>
              <a:t>2026-09-29</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DD41DE15-18D3-4E2F-9E4A-A34F7A85E12A}" type="slidenum">
              <a:rPr lang="en-CA" smtClean="0"/>
              <a:t>‹#›</a:t>
            </a:fld>
            <a:endParaRPr lang="en-CA"/>
          </a:p>
        </p:txBody>
      </p:sp>
    </p:spTree>
    <p:extLst>
      <p:ext uri="{BB962C8B-B14F-4D97-AF65-F5344CB8AC3E}">
        <p14:creationId xmlns:p14="http://schemas.microsoft.com/office/powerpoint/2010/main" val="258876146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pn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5AA8F75C-34AD-AF21-ECD0-892F20D57433}"/>
              </a:ext>
            </a:extLst>
          </p:cNvPr>
          <p:cNvSpPr txBox="1">
            <a:spLocks/>
          </p:cNvSpPr>
          <p:nvPr userDrawn="1"/>
        </p:nvSpPr>
        <p:spPr>
          <a:xfrm>
            <a:off x="10717075" y="6319112"/>
            <a:ext cx="636727" cy="322851"/>
          </a:xfrm>
          <a:prstGeom prst="rect">
            <a:avLst/>
          </a:prstGeom>
        </p:spPr>
        <p:txBody>
          <a:bodyPr vert="horz" lIns="91440" tIns="45721" rIns="45721" bIns="45721" rtlCol="0" anchor="ctr"/>
          <a:lstStyle>
            <a:defPPr>
              <a:defRPr lang="en-US"/>
            </a:defPPr>
            <a:lvl1pPr marL="0" algn="r" defTabSz="457200" rtl="0" eaLnBrk="1" latinLnBrk="0" hangingPunct="1">
              <a:defRPr sz="10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6D22F896-40B5-4ADD-8801-0D06FADFA095}" type="slidenum">
              <a:rPr lang="en-US" sz="1001" smtClean="0">
                <a:solidFill>
                  <a:srgbClr val="00B0F0"/>
                </a:solidFill>
                <a:latin typeface="Arial" panose="020B0604020202020204"/>
              </a:rPr>
              <a:pPr/>
              <a:t>‹#›</a:t>
            </a:fld>
            <a:endParaRPr lang="en-US" sz="1001">
              <a:solidFill>
                <a:srgbClr val="00B0F0"/>
              </a:solidFill>
              <a:latin typeface="Arial" panose="020B0604020202020204"/>
            </a:endParaRPr>
          </a:p>
        </p:txBody>
      </p:sp>
      <p:pic>
        <p:nvPicPr>
          <p:cNvPr id="3" name="Picture 2">
            <a:extLst>
              <a:ext uri="{FF2B5EF4-FFF2-40B4-BE49-F238E27FC236}">
                <a16:creationId xmlns:a16="http://schemas.microsoft.com/office/drawing/2014/main" id="{0ADBC6C5-DD9A-D979-5FC6-9FA29D8AA72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85680" y="204095"/>
            <a:ext cx="1947186" cy="350306"/>
          </a:xfrm>
          <a:prstGeom prst="rect">
            <a:avLst/>
          </a:prstGeom>
        </p:spPr>
      </p:pic>
      <p:sp>
        <p:nvSpPr>
          <p:cNvPr id="4" name="TextBox 3">
            <a:extLst>
              <a:ext uri="{FF2B5EF4-FFF2-40B4-BE49-F238E27FC236}">
                <a16:creationId xmlns:a16="http://schemas.microsoft.com/office/drawing/2014/main" id="{5961F398-F480-8480-5599-06CF41776B27}"/>
              </a:ext>
            </a:extLst>
          </p:cNvPr>
          <p:cNvSpPr txBox="1"/>
          <p:nvPr userDrawn="1"/>
        </p:nvSpPr>
        <p:spPr>
          <a:xfrm rot="16200000">
            <a:off x="10098876" y="4772151"/>
            <a:ext cx="3514724" cy="502702"/>
          </a:xfrm>
          <a:prstGeom prst="rect">
            <a:avLst/>
          </a:prstGeom>
          <a:noFill/>
        </p:spPr>
        <p:txBody>
          <a:bodyPr wrap="square" rtlCol="0">
            <a:spAutoFit/>
          </a:bodyPr>
          <a:lstStyle/>
          <a:p>
            <a:pPr>
              <a:lnSpc>
                <a:spcPts val="1561"/>
              </a:lnSpc>
            </a:pPr>
            <a:r>
              <a:rPr lang="en-US" sz="1801" b="1">
                <a:solidFill>
                  <a:srgbClr val="00B0F0"/>
                </a:solidFill>
                <a:latin typeface="Arial" charset="0"/>
                <a:ea typeface="Arial" charset="0"/>
                <a:cs typeface="Arial" charset="0"/>
              </a:rPr>
              <a:t>Discovery,</a:t>
            </a:r>
          </a:p>
          <a:p>
            <a:pPr>
              <a:lnSpc>
                <a:spcPts val="1561"/>
              </a:lnSpc>
            </a:pPr>
            <a:r>
              <a:rPr lang="en-US" sz="1801" b="1">
                <a:solidFill>
                  <a:srgbClr val="00B0F0"/>
                </a:solidFill>
                <a:latin typeface="Arial" charset="0"/>
                <a:ea typeface="Arial" charset="0"/>
                <a:cs typeface="Arial" charset="0"/>
              </a:rPr>
              <a:t>accelerated</a:t>
            </a:r>
          </a:p>
        </p:txBody>
      </p:sp>
      <p:sp>
        <p:nvSpPr>
          <p:cNvPr id="5" name="Date Placeholder 3">
            <a:extLst>
              <a:ext uri="{FF2B5EF4-FFF2-40B4-BE49-F238E27FC236}">
                <a16:creationId xmlns:a16="http://schemas.microsoft.com/office/drawing/2014/main" id="{CEA09B0C-DE34-0D56-AF06-705496AF9E4E}"/>
              </a:ext>
            </a:extLst>
          </p:cNvPr>
          <p:cNvSpPr txBox="1">
            <a:spLocks/>
          </p:cNvSpPr>
          <p:nvPr userDrawn="1"/>
        </p:nvSpPr>
        <p:spPr>
          <a:xfrm>
            <a:off x="661744" y="6380072"/>
            <a:ext cx="1305077" cy="226468"/>
          </a:xfrm>
          <a:prstGeom prst="rect">
            <a:avLst/>
          </a:prstGeom>
        </p:spPr>
        <p:txBody>
          <a:bodyPr vert="horz" lIns="91440" tIns="18288" rIns="91440" bIns="45721"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CA" sz="1000">
                <a:solidFill>
                  <a:srgbClr val="00B0F0"/>
                </a:solidFill>
                <a:latin typeface="Arial" panose="020B0604020202020204"/>
              </a:rPr>
              <a:t>2026-10-01</a:t>
            </a:r>
            <a:endParaRPr lang="en-US" sz="1000">
              <a:solidFill>
                <a:srgbClr val="00B0F0"/>
              </a:solidFill>
              <a:latin typeface="Arial" panose="020B0604020202020204"/>
            </a:endParaRPr>
          </a:p>
        </p:txBody>
      </p:sp>
      <p:sp>
        <p:nvSpPr>
          <p:cNvPr id="6" name="Date Placeholder 3">
            <a:extLst>
              <a:ext uri="{FF2B5EF4-FFF2-40B4-BE49-F238E27FC236}">
                <a16:creationId xmlns:a16="http://schemas.microsoft.com/office/drawing/2014/main" id="{E3FB4AFB-A8F5-8175-02A9-E4E424DFA1FF}"/>
              </a:ext>
            </a:extLst>
          </p:cNvPr>
          <p:cNvSpPr txBox="1">
            <a:spLocks/>
          </p:cNvSpPr>
          <p:nvPr userDrawn="1"/>
        </p:nvSpPr>
        <p:spPr>
          <a:xfrm>
            <a:off x="661744" y="6380072"/>
            <a:ext cx="11010206" cy="226468"/>
          </a:xfrm>
          <a:prstGeom prst="rect">
            <a:avLst/>
          </a:prstGeom>
        </p:spPr>
        <p:txBody>
          <a:bodyPr vert="horz" lIns="91440" tIns="18288" rIns="91440" bIns="45721" rtlCol="0" anchor="t"/>
          <a:lstStyle>
            <a:defPPr>
              <a:defRPr lang="en-US"/>
            </a:defPPr>
            <a:lvl1pPr marL="0" algn="l" defTabSz="457200" rtl="0" eaLnBrk="1" latinLnBrk="0" hangingPunct="1">
              <a:defRPr sz="8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CA" sz="1000">
                <a:solidFill>
                  <a:srgbClr val="00B0F0"/>
                </a:solidFill>
                <a:latin typeface="+mn-lt"/>
              </a:rPr>
              <a:t>ASSC Oct 2026</a:t>
            </a:r>
          </a:p>
        </p:txBody>
      </p:sp>
    </p:spTree>
    <p:extLst>
      <p:ext uri="{BB962C8B-B14F-4D97-AF65-F5344CB8AC3E}">
        <p14:creationId xmlns:p14="http://schemas.microsoft.com/office/powerpoint/2010/main" val="144801540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4.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1743" y="1158487"/>
            <a:ext cx="4907783" cy="2082023"/>
          </a:xfrm>
        </p:spPr>
        <p:txBody>
          <a:bodyPr lIns="91440" tIns="45720" rIns="91440" bIns="45720" anchor="t">
            <a:normAutofit fontScale="90000"/>
          </a:bodyPr>
          <a:lstStyle/>
          <a:p>
            <a:r>
              <a:rPr lang="en-US" sz="3200" dirty="0">
                <a:latin typeface="Arial"/>
                <a:cs typeface="Arial"/>
              </a:rPr>
              <a:t>P358 Overview</a:t>
            </a:r>
            <a:br>
              <a:rPr lang="en-US" sz="3200" dirty="0"/>
            </a:br>
            <a:r>
              <a:rPr lang="en-US" sz="3200" dirty="0">
                <a:latin typeface="Arial"/>
                <a:cs typeface="Arial"/>
              </a:rPr>
              <a:t>Technical Infrastructures</a:t>
            </a:r>
            <a:br>
              <a:rPr lang="en-US" sz="3200" dirty="0"/>
            </a:br>
            <a:br>
              <a:rPr lang="en-US" sz="3200" dirty="0"/>
            </a:br>
            <a:r>
              <a:rPr lang="en-US" sz="3200" dirty="0">
                <a:latin typeface="Arial"/>
                <a:cs typeface="Arial"/>
              </a:rPr>
              <a:t>ASSC Fall 2026</a:t>
            </a:r>
            <a:endParaRPr lang="en-US" sz="3200" dirty="0"/>
          </a:p>
        </p:txBody>
      </p:sp>
      <p:sp>
        <p:nvSpPr>
          <p:cNvPr id="6" name="Subtitle 5">
            <a:extLst>
              <a:ext uri="{FF2B5EF4-FFF2-40B4-BE49-F238E27FC236}">
                <a16:creationId xmlns:a16="http://schemas.microsoft.com/office/drawing/2014/main" id="{40AA4ACF-EBF7-443D-9629-9044A0B8D2B4}"/>
              </a:ext>
            </a:extLst>
          </p:cNvPr>
          <p:cNvSpPr>
            <a:spLocks noGrp="1"/>
          </p:cNvSpPr>
          <p:nvPr>
            <p:ph type="subTitle" idx="1"/>
          </p:nvPr>
        </p:nvSpPr>
        <p:spPr>
          <a:xfrm>
            <a:off x="661744" y="3679957"/>
            <a:ext cx="3938834" cy="432254"/>
          </a:xfrm>
        </p:spPr>
        <p:txBody>
          <a:bodyPr lIns="91440" tIns="0" rIns="91440" bIns="45720" anchor="b">
            <a:normAutofit/>
          </a:bodyPr>
          <a:lstStyle/>
          <a:p>
            <a:r>
              <a:rPr lang="en-CA" sz="2000" dirty="0"/>
              <a:t>Oct 1, 2026</a:t>
            </a:r>
          </a:p>
        </p:txBody>
      </p:sp>
      <p:sp>
        <p:nvSpPr>
          <p:cNvPr id="4" name="Rectangle 3">
            <a:extLst>
              <a:ext uri="{FF2B5EF4-FFF2-40B4-BE49-F238E27FC236}">
                <a16:creationId xmlns:a16="http://schemas.microsoft.com/office/drawing/2014/main" id="{22CA0579-4C2B-4E70-8473-A7B5961011BA}"/>
              </a:ext>
            </a:extLst>
          </p:cNvPr>
          <p:cNvSpPr/>
          <p:nvPr/>
        </p:nvSpPr>
        <p:spPr>
          <a:xfrm>
            <a:off x="5971607" y="3244334"/>
            <a:ext cx="248786" cy="369332"/>
          </a:xfrm>
          <a:prstGeom prst="rect">
            <a:avLst/>
          </a:prstGeom>
        </p:spPr>
        <p:txBody>
          <a:bodyPr wrap="none">
            <a:spAutoFit/>
          </a:bodyPr>
          <a:lstStyle/>
          <a:p>
            <a:r>
              <a:rPr lang="en-US"/>
              <a:t> </a:t>
            </a:r>
          </a:p>
        </p:txBody>
      </p:sp>
      <p:sp>
        <p:nvSpPr>
          <p:cNvPr id="7" name="TextBox 6">
            <a:extLst>
              <a:ext uri="{FF2B5EF4-FFF2-40B4-BE49-F238E27FC236}">
                <a16:creationId xmlns:a16="http://schemas.microsoft.com/office/drawing/2014/main" id="{65BC4465-CC54-37B6-8575-CB05A61CB3AC}"/>
              </a:ext>
            </a:extLst>
          </p:cNvPr>
          <p:cNvSpPr txBox="1"/>
          <p:nvPr/>
        </p:nvSpPr>
        <p:spPr>
          <a:xfrm>
            <a:off x="578618" y="4375273"/>
            <a:ext cx="4596056" cy="2031325"/>
          </a:xfrm>
          <a:prstGeom prst="rect">
            <a:avLst/>
          </a:prstGeom>
          <a:noFill/>
        </p:spPr>
        <p:txBody>
          <a:bodyPr wrap="square" lIns="91440" tIns="45720" rIns="91440" bIns="45720" rtlCol="0" anchor="t">
            <a:spAutoFit/>
          </a:bodyPr>
          <a:lstStyle/>
          <a:p>
            <a:r>
              <a:rPr lang="en-US" dirty="0"/>
              <a:t>Project Leader: Bill Richert</a:t>
            </a:r>
          </a:p>
          <a:p>
            <a:endParaRPr lang="en-US" dirty="0"/>
          </a:p>
          <a:p>
            <a:r>
              <a:rPr lang="en-US" dirty="0"/>
              <a:t>Project Integrator:</a:t>
            </a:r>
          </a:p>
          <a:p>
            <a:r>
              <a:rPr lang="en-US" dirty="0"/>
              <a:t>   Norman Muller </a:t>
            </a:r>
            <a:r>
              <a:rPr lang="en-US" i="1" dirty="0"/>
              <a:t>(for Mel Almario) </a:t>
            </a:r>
            <a:r>
              <a:rPr lang="en-US" dirty="0"/>
              <a:t>– Electrical</a:t>
            </a:r>
          </a:p>
          <a:p>
            <a:r>
              <a:rPr lang="en-US" dirty="0"/>
              <a:t>   Mike Rowe/Julie Cho – Controls</a:t>
            </a:r>
          </a:p>
          <a:p>
            <a:r>
              <a:rPr lang="en-US" dirty="0"/>
              <a:t>   Adrian Watt – Mechanical</a:t>
            </a:r>
          </a:p>
          <a:p>
            <a:r>
              <a:rPr lang="en-US" dirty="0"/>
              <a:t>   Kevin Ardron – Safety Systems</a:t>
            </a:r>
          </a:p>
        </p:txBody>
      </p:sp>
    </p:spTree>
    <p:extLst>
      <p:ext uri="{BB962C8B-B14F-4D97-AF65-F5344CB8AC3E}">
        <p14:creationId xmlns:p14="http://schemas.microsoft.com/office/powerpoint/2010/main" val="2427083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B22EA-F8CD-6F70-E8FB-D307A32B77FA}"/>
              </a:ext>
            </a:extLst>
          </p:cNvPr>
          <p:cNvSpPr>
            <a:spLocks noGrp="1"/>
          </p:cNvSpPr>
          <p:nvPr>
            <p:ph type="title"/>
          </p:nvPr>
        </p:nvSpPr>
        <p:spPr/>
        <p:txBody>
          <a:bodyPr/>
          <a:lstStyle/>
          <a:p>
            <a:r>
              <a:rPr lang="en-US"/>
              <a:t>Scope</a:t>
            </a:r>
          </a:p>
        </p:txBody>
      </p:sp>
      <p:sp>
        <p:nvSpPr>
          <p:cNvPr id="4" name="Text Placeholder 2">
            <a:extLst>
              <a:ext uri="{FF2B5EF4-FFF2-40B4-BE49-F238E27FC236}">
                <a16:creationId xmlns:a16="http://schemas.microsoft.com/office/drawing/2014/main" id="{0B2B9935-B770-A3DD-E17B-4C4FA783DFA8}"/>
              </a:ext>
            </a:extLst>
          </p:cNvPr>
          <p:cNvSpPr txBox="1">
            <a:spLocks/>
          </p:cNvSpPr>
          <p:nvPr/>
        </p:nvSpPr>
        <p:spPr>
          <a:xfrm>
            <a:off x="591779" y="1323176"/>
            <a:ext cx="6433038" cy="5273238"/>
          </a:xfrm>
          <a:prstGeom prst="rect">
            <a:avLst/>
          </a:prstGeom>
        </p:spPr>
        <p:txBody>
          <a:bodyPr wrap="square">
            <a:spAutoFit/>
          </a:bodyPr>
          <a:lstStyle>
            <a:lvl1pPr marL="228600" indent="-228600" algn="l" defTabSz="914400" rtl="0" eaLnBrk="1" latinLnBrk="0" hangingPunct="1">
              <a:lnSpc>
                <a:spcPct val="90000"/>
              </a:lnSpc>
              <a:spcBef>
                <a:spcPts val="10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Mechanical, Electrical, Controls for:</a:t>
            </a:r>
          </a:p>
          <a:p>
            <a:pPr lvl="1"/>
            <a:r>
              <a:rPr lang="en-US" dirty="0"/>
              <a:t>Nuclear Ventilation (M&amp;E only)</a:t>
            </a:r>
          </a:p>
          <a:p>
            <a:pPr lvl="1"/>
            <a:r>
              <a:rPr lang="en-US" dirty="0"/>
              <a:t>Cooling Systems: RW, LCW, ALCW, Chilled Water </a:t>
            </a:r>
          </a:p>
          <a:p>
            <a:pPr lvl="1"/>
            <a:r>
              <a:rPr lang="en-US" dirty="0"/>
              <a:t>UPS system </a:t>
            </a:r>
          </a:p>
          <a:p>
            <a:pPr lvl="1"/>
            <a:r>
              <a:rPr lang="en-US" dirty="0"/>
              <a:t>Tray design in B1-08 (additional scope) for </a:t>
            </a:r>
          </a:p>
          <a:p>
            <a:pPr marL="457200" lvl="1" indent="0">
              <a:buNone/>
            </a:pPr>
            <a:r>
              <a:rPr lang="en-US" dirty="0"/>
              <a:t>    controls, diagnostics, vacuum, etc.</a:t>
            </a:r>
          </a:p>
          <a:p>
            <a:pPr lvl="1"/>
            <a:r>
              <a:rPr lang="en-US" dirty="0"/>
              <a:t>Actinide Lab (Mech)</a:t>
            </a:r>
          </a:p>
          <a:p>
            <a:pPr marL="0" indent="0">
              <a:buNone/>
            </a:pPr>
            <a:endParaRPr lang="en-US" b="1" dirty="0">
              <a:solidFill>
                <a:srgbClr val="00B0F0"/>
              </a:solidFill>
            </a:endParaRPr>
          </a:p>
          <a:p>
            <a:pPr marL="0" indent="0">
              <a:buNone/>
            </a:pPr>
            <a:r>
              <a:rPr lang="en-US" b="1" dirty="0">
                <a:solidFill>
                  <a:srgbClr val="00B0F0"/>
                </a:solidFill>
              </a:rPr>
              <a:t>Non-P358 – Scope</a:t>
            </a:r>
          </a:p>
          <a:p>
            <a:pPr lvl="1"/>
            <a:r>
              <a:rPr lang="en-US" dirty="0"/>
              <a:t>Infrastructure support for other WBSs: electrical </a:t>
            </a:r>
          </a:p>
          <a:p>
            <a:pPr marL="457200" lvl="1" indent="0">
              <a:buNone/>
            </a:pPr>
            <a:r>
              <a:rPr lang="en-US" dirty="0"/>
              <a:t>    services, mechanical services, safety systems</a:t>
            </a:r>
          </a:p>
          <a:p>
            <a:pPr lvl="2"/>
            <a:r>
              <a:rPr lang="en-US" dirty="0"/>
              <a:t>P179: BL4N, Proton Cave </a:t>
            </a:r>
          </a:p>
          <a:p>
            <a:pPr lvl="2"/>
            <a:r>
              <a:rPr lang="en-US" dirty="0"/>
              <a:t>P353: Target Pit Services Room</a:t>
            </a:r>
          </a:p>
          <a:p>
            <a:pPr lvl="2"/>
            <a:r>
              <a:rPr lang="en-US" dirty="0"/>
              <a:t>P424: Target Pit Services</a:t>
            </a:r>
          </a:p>
          <a:p>
            <a:pPr lvl="2"/>
            <a:r>
              <a:rPr lang="en-US" dirty="0"/>
              <a:t>P355: Assembly Lab and Conventional Chem</a:t>
            </a:r>
          </a:p>
        </p:txBody>
      </p:sp>
      <p:sp>
        <p:nvSpPr>
          <p:cNvPr id="5" name="TextBox 4">
            <a:extLst>
              <a:ext uri="{FF2B5EF4-FFF2-40B4-BE49-F238E27FC236}">
                <a16:creationId xmlns:a16="http://schemas.microsoft.com/office/drawing/2014/main" id="{A338A18C-A665-F9A7-A44F-D7331790A041}"/>
              </a:ext>
            </a:extLst>
          </p:cNvPr>
          <p:cNvSpPr txBox="1"/>
          <p:nvPr/>
        </p:nvSpPr>
        <p:spPr>
          <a:xfrm>
            <a:off x="667487" y="976226"/>
            <a:ext cx="5049877" cy="400110"/>
          </a:xfrm>
          <a:prstGeom prst="rect">
            <a:avLst/>
          </a:prstGeom>
          <a:noFill/>
        </p:spPr>
        <p:txBody>
          <a:bodyPr wrap="square" rtlCol="0">
            <a:spAutoFit/>
          </a:bodyPr>
          <a:lstStyle/>
          <a:p>
            <a:r>
              <a:rPr lang="en-US" sz="2000" b="1">
                <a:solidFill>
                  <a:srgbClr val="00B0F0"/>
                </a:solidFill>
              </a:rPr>
              <a:t>P358 – Scope</a:t>
            </a:r>
          </a:p>
        </p:txBody>
      </p:sp>
      <p:pic>
        <p:nvPicPr>
          <p:cNvPr id="6" name="Picture 5">
            <a:extLst>
              <a:ext uri="{FF2B5EF4-FFF2-40B4-BE49-F238E27FC236}">
                <a16:creationId xmlns:a16="http://schemas.microsoft.com/office/drawing/2014/main" id="{76C84CA2-1EC8-929F-F05B-6A729C0F8AEF}"/>
              </a:ext>
            </a:extLst>
          </p:cNvPr>
          <p:cNvPicPr>
            <a:picLocks noChangeAspect="1"/>
          </p:cNvPicPr>
          <p:nvPr/>
        </p:nvPicPr>
        <p:blipFill>
          <a:blip r:embed="rId2"/>
          <a:stretch>
            <a:fillRect/>
          </a:stretch>
        </p:blipFill>
        <p:spPr>
          <a:xfrm>
            <a:off x="6833286" y="1074748"/>
            <a:ext cx="4995423" cy="5381112"/>
          </a:xfrm>
          <a:prstGeom prst="rect">
            <a:avLst/>
          </a:prstGeom>
        </p:spPr>
      </p:pic>
      <p:sp>
        <p:nvSpPr>
          <p:cNvPr id="7" name="Arrow: Right 6">
            <a:extLst>
              <a:ext uri="{FF2B5EF4-FFF2-40B4-BE49-F238E27FC236}">
                <a16:creationId xmlns:a16="http://schemas.microsoft.com/office/drawing/2014/main" id="{7A966AC6-B1D1-3189-A33E-5D20DB41D058}"/>
              </a:ext>
            </a:extLst>
          </p:cNvPr>
          <p:cNvSpPr/>
          <p:nvPr/>
        </p:nvSpPr>
        <p:spPr>
          <a:xfrm>
            <a:off x="5362832" y="3070654"/>
            <a:ext cx="1037968" cy="191530"/>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0421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B22EA-F8CD-6F70-E8FB-D307A32B77FA}"/>
              </a:ext>
            </a:extLst>
          </p:cNvPr>
          <p:cNvSpPr>
            <a:spLocks noGrp="1"/>
          </p:cNvSpPr>
          <p:nvPr>
            <p:ph type="title"/>
          </p:nvPr>
        </p:nvSpPr>
        <p:spPr/>
        <p:txBody>
          <a:bodyPr/>
          <a:lstStyle/>
          <a:p>
            <a:r>
              <a:rPr lang="en-US"/>
              <a:t>Accomplishments Since Last ASSC Meeting</a:t>
            </a:r>
          </a:p>
        </p:txBody>
      </p:sp>
      <p:sp>
        <p:nvSpPr>
          <p:cNvPr id="7" name="TextBox 6">
            <a:extLst>
              <a:ext uri="{FF2B5EF4-FFF2-40B4-BE49-F238E27FC236}">
                <a16:creationId xmlns:a16="http://schemas.microsoft.com/office/drawing/2014/main" id="{F6218AF4-CA50-B8C9-E5BB-CE5B0828A0FB}"/>
              </a:ext>
            </a:extLst>
          </p:cNvPr>
          <p:cNvSpPr txBox="1"/>
          <p:nvPr/>
        </p:nvSpPr>
        <p:spPr>
          <a:xfrm>
            <a:off x="390248" y="554401"/>
            <a:ext cx="6039231" cy="400110"/>
          </a:xfrm>
          <a:prstGeom prst="rect">
            <a:avLst/>
          </a:prstGeom>
          <a:noFill/>
        </p:spPr>
        <p:txBody>
          <a:bodyPr wrap="square" rtlCol="0">
            <a:spAutoFit/>
          </a:bodyPr>
          <a:lstStyle/>
          <a:p>
            <a:r>
              <a:rPr lang="en-US" sz="2000" b="1" dirty="0">
                <a:solidFill>
                  <a:srgbClr val="00B0F0"/>
                </a:solidFill>
              </a:rPr>
              <a:t>P358 – Since Last ASSC Report</a:t>
            </a:r>
            <a:endParaRPr lang="en-US" sz="2000" b="1" dirty="0"/>
          </a:p>
        </p:txBody>
      </p:sp>
      <p:sp>
        <p:nvSpPr>
          <p:cNvPr id="9" name="Text Placeholder 2">
            <a:extLst>
              <a:ext uri="{FF2B5EF4-FFF2-40B4-BE49-F238E27FC236}">
                <a16:creationId xmlns:a16="http://schemas.microsoft.com/office/drawing/2014/main" id="{59A238CA-4D69-CF8A-3C01-494981522A6F}"/>
              </a:ext>
            </a:extLst>
          </p:cNvPr>
          <p:cNvSpPr txBox="1">
            <a:spLocks/>
          </p:cNvSpPr>
          <p:nvPr/>
        </p:nvSpPr>
        <p:spPr>
          <a:xfrm>
            <a:off x="1521306" y="5256601"/>
            <a:ext cx="7550123" cy="840230"/>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latin typeface="Calibri"/>
                <a:ea typeface="Calibri"/>
                <a:cs typeface="Calibri"/>
              </a:rPr>
              <a:t>Mechanical: P358</a:t>
            </a:r>
            <a:r>
              <a:rPr lang="en-US" sz="1800" dirty="0">
                <a:latin typeface="Calibri"/>
                <a:ea typeface="Calibri"/>
                <a:cs typeface="Calibri"/>
              </a:rPr>
              <a:t>: Target Hall nuclear ventilation detailed design completed in 2022 originally scheduled for installation near the end of the Project. Since the design was ready it was rescheduled to start last fall.</a:t>
            </a:r>
          </a:p>
        </p:txBody>
      </p:sp>
      <p:pic>
        <p:nvPicPr>
          <p:cNvPr id="11" name="Picture 10">
            <a:extLst>
              <a:ext uri="{FF2B5EF4-FFF2-40B4-BE49-F238E27FC236}">
                <a16:creationId xmlns:a16="http://schemas.microsoft.com/office/drawing/2014/main" id="{F2AFF407-8DDD-B304-7F09-24C7FFA3AF31}"/>
              </a:ext>
            </a:extLst>
          </p:cNvPr>
          <p:cNvPicPr>
            <a:picLocks noChangeAspect="1"/>
          </p:cNvPicPr>
          <p:nvPr/>
        </p:nvPicPr>
        <p:blipFill>
          <a:blip r:embed="rId2"/>
          <a:stretch>
            <a:fillRect/>
          </a:stretch>
        </p:blipFill>
        <p:spPr>
          <a:xfrm>
            <a:off x="2202020" y="954512"/>
            <a:ext cx="6003390" cy="4147652"/>
          </a:xfrm>
          <a:prstGeom prst="rect">
            <a:avLst/>
          </a:prstGeom>
        </p:spPr>
      </p:pic>
    </p:spTree>
    <p:extLst>
      <p:ext uri="{BB962C8B-B14F-4D97-AF65-F5344CB8AC3E}">
        <p14:creationId xmlns:p14="http://schemas.microsoft.com/office/powerpoint/2010/main" val="39477910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F32766-3FD8-46D6-1B73-E9BFF99F43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862C83D-745A-B427-4094-543E7964CB68}"/>
              </a:ext>
            </a:extLst>
          </p:cNvPr>
          <p:cNvSpPr>
            <a:spLocks noGrp="1"/>
          </p:cNvSpPr>
          <p:nvPr>
            <p:ph type="title"/>
          </p:nvPr>
        </p:nvSpPr>
        <p:spPr/>
        <p:txBody>
          <a:bodyPr/>
          <a:lstStyle/>
          <a:p>
            <a:r>
              <a:rPr lang="en-US"/>
              <a:t>Accomplishments Since Last ASSC Meeting</a:t>
            </a:r>
          </a:p>
        </p:txBody>
      </p:sp>
      <p:sp>
        <p:nvSpPr>
          <p:cNvPr id="7" name="TextBox 6">
            <a:extLst>
              <a:ext uri="{FF2B5EF4-FFF2-40B4-BE49-F238E27FC236}">
                <a16:creationId xmlns:a16="http://schemas.microsoft.com/office/drawing/2014/main" id="{51613EDA-A0F1-C758-BF6B-3EE76F87D909}"/>
              </a:ext>
            </a:extLst>
          </p:cNvPr>
          <p:cNvSpPr txBox="1"/>
          <p:nvPr/>
        </p:nvSpPr>
        <p:spPr>
          <a:xfrm>
            <a:off x="390248" y="554401"/>
            <a:ext cx="6039231" cy="400110"/>
          </a:xfrm>
          <a:prstGeom prst="rect">
            <a:avLst/>
          </a:prstGeom>
          <a:noFill/>
        </p:spPr>
        <p:txBody>
          <a:bodyPr wrap="square" rtlCol="0">
            <a:spAutoFit/>
          </a:bodyPr>
          <a:lstStyle/>
          <a:p>
            <a:r>
              <a:rPr lang="en-US" sz="2000" b="1" dirty="0">
                <a:solidFill>
                  <a:srgbClr val="00B0F0"/>
                </a:solidFill>
              </a:rPr>
              <a:t>P358 – Since Last ASSC Report</a:t>
            </a:r>
            <a:endParaRPr lang="en-US" sz="2000" b="1" dirty="0"/>
          </a:p>
        </p:txBody>
      </p:sp>
      <p:sp>
        <p:nvSpPr>
          <p:cNvPr id="9" name="Text Placeholder 2">
            <a:extLst>
              <a:ext uri="{FF2B5EF4-FFF2-40B4-BE49-F238E27FC236}">
                <a16:creationId xmlns:a16="http://schemas.microsoft.com/office/drawing/2014/main" id="{DB7585A1-2057-70E5-0360-B70170BD41A0}"/>
              </a:ext>
            </a:extLst>
          </p:cNvPr>
          <p:cNvSpPr txBox="1">
            <a:spLocks/>
          </p:cNvSpPr>
          <p:nvPr/>
        </p:nvSpPr>
        <p:spPr>
          <a:xfrm>
            <a:off x="2772993" y="6037494"/>
            <a:ext cx="7139499" cy="341632"/>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latin typeface="Calibri"/>
                <a:ea typeface="Calibri"/>
                <a:cs typeface="Calibri"/>
              </a:rPr>
              <a:t>Mechanical:  P358/P478: </a:t>
            </a:r>
            <a:r>
              <a:rPr lang="en-US" sz="1800" dirty="0" err="1">
                <a:latin typeface="Calibri"/>
                <a:ea typeface="Calibri"/>
                <a:cs typeface="Calibri"/>
              </a:rPr>
              <a:t>Hotcell</a:t>
            </a:r>
            <a:r>
              <a:rPr lang="en-US" sz="1800" dirty="0">
                <a:latin typeface="Calibri"/>
                <a:ea typeface="Calibri"/>
                <a:cs typeface="Calibri"/>
              </a:rPr>
              <a:t> NV 90% installed</a:t>
            </a:r>
          </a:p>
        </p:txBody>
      </p:sp>
      <p:pic>
        <p:nvPicPr>
          <p:cNvPr id="4" name="Picture 3">
            <a:extLst>
              <a:ext uri="{FF2B5EF4-FFF2-40B4-BE49-F238E27FC236}">
                <a16:creationId xmlns:a16="http://schemas.microsoft.com/office/drawing/2014/main" id="{C0DC1B53-4D25-ABC1-59D3-3153E7C9150A}"/>
              </a:ext>
            </a:extLst>
          </p:cNvPr>
          <p:cNvPicPr>
            <a:picLocks noChangeAspect="1"/>
          </p:cNvPicPr>
          <p:nvPr/>
        </p:nvPicPr>
        <p:blipFill>
          <a:blip r:embed="rId2"/>
          <a:stretch>
            <a:fillRect/>
          </a:stretch>
        </p:blipFill>
        <p:spPr>
          <a:xfrm>
            <a:off x="1524744" y="1091595"/>
            <a:ext cx="5084095" cy="4171638"/>
          </a:xfrm>
          <a:prstGeom prst="rect">
            <a:avLst/>
          </a:prstGeom>
        </p:spPr>
      </p:pic>
      <p:pic>
        <p:nvPicPr>
          <p:cNvPr id="6" name="Picture 5">
            <a:extLst>
              <a:ext uri="{FF2B5EF4-FFF2-40B4-BE49-F238E27FC236}">
                <a16:creationId xmlns:a16="http://schemas.microsoft.com/office/drawing/2014/main" id="{88738250-20C2-B6E3-574D-EE33264537A5}"/>
              </a:ext>
            </a:extLst>
          </p:cNvPr>
          <p:cNvPicPr>
            <a:picLocks noChangeAspect="1"/>
          </p:cNvPicPr>
          <p:nvPr/>
        </p:nvPicPr>
        <p:blipFill>
          <a:blip r:embed="rId3"/>
          <a:stretch>
            <a:fillRect/>
          </a:stretch>
        </p:blipFill>
        <p:spPr>
          <a:xfrm>
            <a:off x="7940963" y="1091595"/>
            <a:ext cx="2639738" cy="4171638"/>
          </a:xfrm>
          <a:prstGeom prst="rect">
            <a:avLst/>
          </a:prstGeom>
        </p:spPr>
      </p:pic>
      <p:sp>
        <p:nvSpPr>
          <p:cNvPr id="13" name="Text Placeholder 2">
            <a:extLst>
              <a:ext uri="{FF2B5EF4-FFF2-40B4-BE49-F238E27FC236}">
                <a16:creationId xmlns:a16="http://schemas.microsoft.com/office/drawing/2014/main" id="{D19314BE-4630-5FFC-C346-92E87CFBEDDF}"/>
              </a:ext>
            </a:extLst>
          </p:cNvPr>
          <p:cNvSpPr txBox="1">
            <a:spLocks/>
          </p:cNvSpPr>
          <p:nvPr/>
        </p:nvSpPr>
        <p:spPr>
          <a:xfrm>
            <a:off x="1524744" y="5371254"/>
            <a:ext cx="4917159" cy="341632"/>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latin typeface="Calibri"/>
                <a:ea typeface="Calibri"/>
                <a:cs typeface="Calibri"/>
              </a:rPr>
              <a:t>RGS: </a:t>
            </a:r>
            <a:r>
              <a:rPr lang="en-US" sz="1800" dirty="0">
                <a:latin typeface="Calibri"/>
                <a:ea typeface="Calibri"/>
                <a:cs typeface="Calibri"/>
              </a:rPr>
              <a:t>HEPA Filters and Carbon Adsorbers and Stand</a:t>
            </a:r>
          </a:p>
        </p:txBody>
      </p:sp>
      <p:sp>
        <p:nvSpPr>
          <p:cNvPr id="15" name="Text Placeholder 2">
            <a:extLst>
              <a:ext uri="{FF2B5EF4-FFF2-40B4-BE49-F238E27FC236}">
                <a16:creationId xmlns:a16="http://schemas.microsoft.com/office/drawing/2014/main" id="{DD654BDD-8F87-68C8-4E19-D2A90FA46FFC}"/>
              </a:ext>
            </a:extLst>
          </p:cNvPr>
          <p:cNvSpPr txBox="1">
            <a:spLocks/>
          </p:cNvSpPr>
          <p:nvPr/>
        </p:nvSpPr>
        <p:spPr>
          <a:xfrm>
            <a:off x="7340155" y="5362742"/>
            <a:ext cx="3993083" cy="341632"/>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latin typeface="Calibri"/>
                <a:ea typeface="Calibri"/>
                <a:cs typeface="Calibri"/>
              </a:rPr>
              <a:t>HC Access Room: </a:t>
            </a:r>
            <a:r>
              <a:rPr lang="en-US" sz="1800" dirty="0">
                <a:latin typeface="Calibri"/>
                <a:ea typeface="Calibri"/>
                <a:cs typeface="Calibri"/>
              </a:rPr>
              <a:t>HEPA and ductwork</a:t>
            </a:r>
          </a:p>
        </p:txBody>
      </p:sp>
    </p:spTree>
    <p:extLst>
      <p:ext uri="{BB962C8B-B14F-4D97-AF65-F5344CB8AC3E}">
        <p14:creationId xmlns:p14="http://schemas.microsoft.com/office/powerpoint/2010/main" val="3479868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8DDB1-2135-D1BD-A5BE-3907E104D9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9FA806-9908-66F9-98C0-24E3E2DAFDE5}"/>
              </a:ext>
            </a:extLst>
          </p:cNvPr>
          <p:cNvSpPr>
            <a:spLocks noGrp="1"/>
          </p:cNvSpPr>
          <p:nvPr>
            <p:ph type="title"/>
          </p:nvPr>
        </p:nvSpPr>
        <p:spPr/>
        <p:txBody>
          <a:bodyPr/>
          <a:lstStyle/>
          <a:p>
            <a:r>
              <a:rPr lang="en-US"/>
              <a:t>Accomplishments Since Last ASSC Meeting</a:t>
            </a:r>
          </a:p>
        </p:txBody>
      </p:sp>
      <p:pic>
        <p:nvPicPr>
          <p:cNvPr id="4" name="Picture 3">
            <a:extLst>
              <a:ext uri="{FF2B5EF4-FFF2-40B4-BE49-F238E27FC236}">
                <a16:creationId xmlns:a16="http://schemas.microsoft.com/office/drawing/2014/main" id="{437BF24B-F474-E4E1-B410-9EA80B45794E}"/>
              </a:ext>
            </a:extLst>
          </p:cNvPr>
          <p:cNvPicPr>
            <a:picLocks noChangeAspect="1"/>
          </p:cNvPicPr>
          <p:nvPr/>
        </p:nvPicPr>
        <p:blipFill>
          <a:blip r:embed="rId2"/>
          <a:stretch>
            <a:fillRect/>
          </a:stretch>
        </p:blipFill>
        <p:spPr>
          <a:xfrm>
            <a:off x="2315898" y="924693"/>
            <a:ext cx="5976597" cy="4694467"/>
          </a:xfrm>
          <a:prstGeom prst="rect">
            <a:avLst/>
          </a:prstGeom>
        </p:spPr>
      </p:pic>
      <p:sp>
        <p:nvSpPr>
          <p:cNvPr id="6" name="Text Placeholder 2">
            <a:extLst>
              <a:ext uri="{FF2B5EF4-FFF2-40B4-BE49-F238E27FC236}">
                <a16:creationId xmlns:a16="http://schemas.microsoft.com/office/drawing/2014/main" id="{9DC5CF33-B456-4E78-0A65-0C9D97B8DDD8}"/>
              </a:ext>
            </a:extLst>
          </p:cNvPr>
          <p:cNvSpPr txBox="1">
            <a:spLocks/>
          </p:cNvSpPr>
          <p:nvPr/>
        </p:nvSpPr>
        <p:spPr>
          <a:xfrm>
            <a:off x="950410" y="5771232"/>
            <a:ext cx="10361057" cy="655051"/>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latin typeface="Calibri"/>
                <a:ea typeface="Calibri"/>
                <a:cs typeface="Calibri"/>
              </a:rPr>
              <a:t>Electrical and Mechanical</a:t>
            </a:r>
            <a:r>
              <a:rPr lang="en-US" sz="1800" dirty="0">
                <a:latin typeface="Calibri"/>
                <a:ea typeface="Calibri"/>
                <a:cs typeface="Calibri"/>
              </a:rPr>
              <a:t>: </a:t>
            </a:r>
            <a:r>
              <a:rPr lang="en-US" sz="1800" b="1" dirty="0">
                <a:latin typeface="Calibri"/>
                <a:ea typeface="Calibri"/>
                <a:cs typeface="Calibri"/>
              </a:rPr>
              <a:t>P424 (TH):  Last ASSC: </a:t>
            </a:r>
            <a:r>
              <a:rPr lang="en-US" sz="1800" dirty="0">
                <a:latin typeface="Calibri"/>
                <a:ea typeface="Calibri"/>
                <a:cs typeface="Calibri"/>
              </a:rPr>
              <a:t>Detailed design ~90% (mech.) and ~80% (elec.)</a:t>
            </a:r>
          </a:p>
          <a:p>
            <a:pPr marL="457200" lvl="1" indent="0">
              <a:buNone/>
            </a:pPr>
            <a:r>
              <a:rPr lang="en-US" sz="1800" dirty="0">
                <a:latin typeface="Calibri"/>
                <a:ea typeface="Calibri"/>
                <a:cs typeface="Calibri"/>
              </a:rPr>
              <a:t> 		</a:t>
            </a:r>
            <a:r>
              <a:rPr lang="en-US" sz="1800" b="1" dirty="0">
                <a:latin typeface="Calibri"/>
                <a:ea typeface="Calibri"/>
                <a:cs typeface="Calibri"/>
              </a:rPr>
              <a:t>Now: </a:t>
            </a:r>
            <a:r>
              <a:rPr lang="en-US" sz="1800" dirty="0">
                <a:latin typeface="Calibri"/>
                <a:ea typeface="Calibri"/>
                <a:cs typeface="Calibri"/>
              </a:rPr>
              <a:t>the installation is </a:t>
            </a:r>
            <a:r>
              <a:rPr lang="en-US" sz="1800" b="1" dirty="0">
                <a:latin typeface="Calibri"/>
                <a:ea typeface="Calibri"/>
                <a:cs typeface="Calibri"/>
              </a:rPr>
              <a:t>~75% (mech) </a:t>
            </a:r>
            <a:r>
              <a:rPr lang="en-US" sz="1800" dirty="0">
                <a:latin typeface="Calibri"/>
                <a:ea typeface="Calibri"/>
                <a:cs typeface="Calibri"/>
              </a:rPr>
              <a:t>and  </a:t>
            </a:r>
            <a:r>
              <a:rPr lang="en-US" sz="1800" b="1" dirty="0">
                <a:latin typeface="Calibri"/>
                <a:ea typeface="Calibri"/>
                <a:cs typeface="Calibri"/>
              </a:rPr>
              <a:t>~20% (</a:t>
            </a:r>
            <a:r>
              <a:rPr lang="en-US" sz="1800" b="1" dirty="0" err="1">
                <a:latin typeface="Calibri"/>
                <a:ea typeface="Calibri"/>
                <a:cs typeface="Calibri"/>
              </a:rPr>
              <a:t>elec</a:t>
            </a:r>
            <a:r>
              <a:rPr lang="en-US" sz="1800" b="1" dirty="0">
                <a:latin typeface="Calibri"/>
                <a:ea typeface="Calibri"/>
                <a:cs typeface="Calibri"/>
              </a:rPr>
              <a:t>, tray), 0% (</a:t>
            </a:r>
            <a:r>
              <a:rPr lang="en-US" sz="1800" b="1" dirty="0" err="1">
                <a:latin typeface="Calibri"/>
                <a:ea typeface="Calibri"/>
                <a:cs typeface="Calibri"/>
              </a:rPr>
              <a:t>elec</a:t>
            </a:r>
            <a:r>
              <a:rPr lang="en-US" sz="1800" b="1" dirty="0">
                <a:latin typeface="Calibri"/>
                <a:ea typeface="Calibri"/>
                <a:cs typeface="Calibri"/>
              </a:rPr>
              <a:t>, AC)</a:t>
            </a:r>
          </a:p>
        </p:txBody>
      </p:sp>
      <p:sp>
        <p:nvSpPr>
          <p:cNvPr id="10" name="TextBox 9">
            <a:extLst>
              <a:ext uri="{FF2B5EF4-FFF2-40B4-BE49-F238E27FC236}">
                <a16:creationId xmlns:a16="http://schemas.microsoft.com/office/drawing/2014/main" id="{94A3ED28-4EC8-FD55-3197-8A155A04B5E4}"/>
              </a:ext>
            </a:extLst>
          </p:cNvPr>
          <p:cNvSpPr txBox="1"/>
          <p:nvPr/>
        </p:nvSpPr>
        <p:spPr>
          <a:xfrm>
            <a:off x="390248" y="554401"/>
            <a:ext cx="6039231" cy="400110"/>
          </a:xfrm>
          <a:prstGeom prst="rect">
            <a:avLst/>
          </a:prstGeom>
          <a:noFill/>
        </p:spPr>
        <p:txBody>
          <a:bodyPr wrap="square" rtlCol="0">
            <a:spAutoFit/>
          </a:bodyPr>
          <a:lstStyle/>
          <a:p>
            <a:r>
              <a:rPr lang="en-US" sz="2000" b="1" dirty="0">
                <a:solidFill>
                  <a:srgbClr val="00B0F0"/>
                </a:solidFill>
              </a:rPr>
              <a:t>Non-P358 – Since Last ASSC Report</a:t>
            </a:r>
            <a:endParaRPr lang="en-US" sz="2000" b="1" dirty="0"/>
          </a:p>
        </p:txBody>
      </p:sp>
    </p:spTree>
    <p:extLst>
      <p:ext uri="{BB962C8B-B14F-4D97-AF65-F5344CB8AC3E}">
        <p14:creationId xmlns:p14="http://schemas.microsoft.com/office/powerpoint/2010/main" val="2641432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D9CF8-14A5-EB4F-2214-5AF1B57CDA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3242B0-6868-E20C-B6F1-E273C1CD12EF}"/>
              </a:ext>
            </a:extLst>
          </p:cNvPr>
          <p:cNvSpPr>
            <a:spLocks noGrp="1"/>
          </p:cNvSpPr>
          <p:nvPr>
            <p:ph type="title"/>
          </p:nvPr>
        </p:nvSpPr>
        <p:spPr/>
        <p:txBody>
          <a:bodyPr/>
          <a:lstStyle/>
          <a:p>
            <a:r>
              <a:rPr lang="en-US" dirty="0"/>
              <a:t>Accomplishments Since Last ASSC Meeting</a:t>
            </a:r>
          </a:p>
        </p:txBody>
      </p:sp>
      <p:sp>
        <p:nvSpPr>
          <p:cNvPr id="9" name="Text Placeholder 2">
            <a:extLst>
              <a:ext uri="{FF2B5EF4-FFF2-40B4-BE49-F238E27FC236}">
                <a16:creationId xmlns:a16="http://schemas.microsoft.com/office/drawing/2014/main" id="{4FF05257-10D8-425F-2269-C3B97E45E41C}"/>
              </a:ext>
            </a:extLst>
          </p:cNvPr>
          <p:cNvSpPr txBox="1">
            <a:spLocks/>
          </p:cNvSpPr>
          <p:nvPr/>
        </p:nvSpPr>
        <p:spPr>
          <a:xfrm>
            <a:off x="950410" y="5771232"/>
            <a:ext cx="10361057" cy="655051"/>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1" dirty="0">
                <a:latin typeface="Calibri"/>
                <a:ea typeface="Calibri"/>
                <a:cs typeface="Calibri"/>
              </a:rPr>
              <a:t>Electrical and Mechanical</a:t>
            </a:r>
            <a:r>
              <a:rPr lang="en-US" sz="1800" dirty="0">
                <a:latin typeface="Calibri"/>
                <a:ea typeface="Calibri"/>
                <a:cs typeface="Calibri"/>
              </a:rPr>
              <a:t>: </a:t>
            </a:r>
            <a:r>
              <a:rPr lang="en-US" sz="1800" b="1" dirty="0">
                <a:latin typeface="Calibri"/>
                <a:ea typeface="Calibri"/>
                <a:cs typeface="Calibri"/>
              </a:rPr>
              <a:t>P353 (TPSR):  Last ASSC: </a:t>
            </a:r>
            <a:r>
              <a:rPr lang="en-US" sz="1800" dirty="0">
                <a:latin typeface="Calibri"/>
                <a:ea typeface="Calibri"/>
                <a:cs typeface="Calibri"/>
              </a:rPr>
              <a:t>Detailed design ~90% (mech.) and ~20% (elec.)</a:t>
            </a:r>
          </a:p>
          <a:p>
            <a:pPr marL="457200" lvl="1" indent="0">
              <a:buNone/>
            </a:pPr>
            <a:r>
              <a:rPr lang="en-US" sz="1800" dirty="0">
                <a:latin typeface="Calibri"/>
                <a:ea typeface="Calibri"/>
                <a:cs typeface="Calibri"/>
              </a:rPr>
              <a:t> 		</a:t>
            </a:r>
            <a:r>
              <a:rPr lang="en-US" sz="1800" b="1" dirty="0">
                <a:latin typeface="Calibri"/>
                <a:ea typeface="Calibri"/>
                <a:cs typeface="Calibri"/>
              </a:rPr>
              <a:t>Now: </a:t>
            </a:r>
            <a:r>
              <a:rPr lang="en-US" sz="1800" dirty="0">
                <a:latin typeface="Calibri"/>
                <a:ea typeface="Calibri"/>
                <a:cs typeface="Calibri"/>
              </a:rPr>
              <a:t>the installation are </a:t>
            </a:r>
            <a:r>
              <a:rPr lang="en-US" sz="1800" b="1" dirty="0">
                <a:latin typeface="Calibri"/>
                <a:ea typeface="Calibri"/>
                <a:cs typeface="Calibri"/>
              </a:rPr>
              <a:t>~75% (mech), ~20% (</a:t>
            </a:r>
            <a:r>
              <a:rPr lang="en-US" sz="1800" b="1" dirty="0" err="1">
                <a:latin typeface="Calibri"/>
                <a:ea typeface="Calibri"/>
                <a:cs typeface="Calibri"/>
              </a:rPr>
              <a:t>elec</a:t>
            </a:r>
            <a:r>
              <a:rPr lang="en-US" sz="1800" b="1" dirty="0">
                <a:latin typeface="Calibri"/>
                <a:ea typeface="Calibri"/>
                <a:cs typeface="Calibri"/>
              </a:rPr>
              <a:t>) </a:t>
            </a:r>
            <a:r>
              <a:rPr lang="en-US" sz="1800" dirty="0">
                <a:latin typeface="Calibri"/>
                <a:ea typeface="Calibri"/>
                <a:cs typeface="Calibri"/>
              </a:rPr>
              <a:t>and Seq. of Operation prepared</a:t>
            </a:r>
          </a:p>
        </p:txBody>
      </p:sp>
      <p:sp>
        <p:nvSpPr>
          <p:cNvPr id="4" name="TextBox 3">
            <a:extLst>
              <a:ext uri="{FF2B5EF4-FFF2-40B4-BE49-F238E27FC236}">
                <a16:creationId xmlns:a16="http://schemas.microsoft.com/office/drawing/2014/main" id="{774F7748-6473-4A84-2884-D5968C5D3035}"/>
              </a:ext>
            </a:extLst>
          </p:cNvPr>
          <p:cNvSpPr txBox="1"/>
          <p:nvPr/>
        </p:nvSpPr>
        <p:spPr>
          <a:xfrm>
            <a:off x="390248" y="554401"/>
            <a:ext cx="6039231" cy="400110"/>
          </a:xfrm>
          <a:prstGeom prst="rect">
            <a:avLst/>
          </a:prstGeom>
          <a:noFill/>
        </p:spPr>
        <p:txBody>
          <a:bodyPr wrap="square" rtlCol="0">
            <a:spAutoFit/>
          </a:bodyPr>
          <a:lstStyle/>
          <a:p>
            <a:r>
              <a:rPr lang="en-US" sz="2000" b="1" dirty="0">
                <a:solidFill>
                  <a:srgbClr val="00B0F0"/>
                </a:solidFill>
              </a:rPr>
              <a:t>Non-P358 – Since Last ASSC Report</a:t>
            </a:r>
            <a:endParaRPr lang="en-US" sz="2000" b="1" dirty="0"/>
          </a:p>
        </p:txBody>
      </p:sp>
      <p:pic>
        <p:nvPicPr>
          <p:cNvPr id="6" name="Picture 5">
            <a:extLst>
              <a:ext uri="{FF2B5EF4-FFF2-40B4-BE49-F238E27FC236}">
                <a16:creationId xmlns:a16="http://schemas.microsoft.com/office/drawing/2014/main" id="{6FAA671A-594B-05E8-6B0D-54BE43A8E2B1}"/>
              </a:ext>
            </a:extLst>
          </p:cNvPr>
          <p:cNvPicPr>
            <a:picLocks noChangeAspect="1"/>
          </p:cNvPicPr>
          <p:nvPr/>
        </p:nvPicPr>
        <p:blipFill>
          <a:blip r:embed="rId3"/>
          <a:stretch>
            <a:fillRect/>
          </a:stretch>
        </p:blipFill>
        <p:spPr>
          <a:xfrm>
            <a:off x="830756" y="1056526"/>
            <a:ext cx="3363873" cy="4530110"/>
          </a:xfrm>
          <a:prstGeom prst="rect">
            <a:avLst/>
          </a:prstGeom>
        </p:spPr>
      </p:pic>
      <p:pic>
        <p:nvPicPr>
          <p:cNvPr id="12" name="Picture 11">
            <a:extLst>
              <a:ext uri="{FF2B5EF4-FFF2-40B4-BE49-F238E27FC236}">
                <a16:creationId xmlns:a16="http://schemas.microsoft.com/office/drawing/2014/main" id="{EDEB4847-6C58-7B59-5BE3-8925D9E7276E}"/>
              </a:ext>
            </a:extLst>
          </p:cNvPr>
          <p:cNvPicPr>
            <a:picLocks noChangeAspect="1"/>
          </p:cNvPicPr>
          <p:nvPr/>
        </p:nvPicPr>
        <p:blipFill>
          <a:blip r:embed="rId4"/>
          <a:stretch>
            <a:fillRect/>
          </a:stretch>
        </p:blipFill>
        <p:spPr>
          <a:xfrm>
            <a:off x="4779688" y="1066523"/>
            <a:ext cx="3299581" cy="4539659"/>
          </a:xfrm>
          <a:prstGeom prst="rect">
            <a:avLst/>
          </a:prstGeom>
        </p:spPr>
      </p:pic>
      <p:pic>
        <p:nvPicPr>
          <p:cNvPr id="14" name="Picture 13">
            <a:extLst>
              <a:ext uri="{FF2B5EF4-FFF2-40B4-BE49-F238E27FC236}">
                <a16:creationId xmlns:a16="http://schemas.microsoft.com/office/drawing/2014/main" id="{FA4FE989-8602-E314-41A5-AF56BAF81EB1}"/>
              </a:ext>
            </a:extLst>
          </p:cNvPr>
          <p:cNvPicPr>
            <a:picLocks noChangeAspect="1"/>
          </p:cNvPicPr>
          <p:nvPr/>
        </p:nvPicPr>
        <p:blipFill>
          <a:blip r:embed="rId5"/>
          <a:stretch>
            <a:fillRect/>
          </a:stretch>
        </p:blipFill>
        <p:spPr>
          <a:xfrm>
            <a:off x="8463033" y="1056526"/>
            <a:ext cx="3115476" cy="4492769"/>
          </a:xfrm>
          <a:prstGeom prst="rect">
            <a:avLst/>
          </a:prstGeom>
        </p:spPr>
      </p:pic>
    </p:spTree>
    <p:extLst>
      <p:ext uri="{BB962C8B-B14F-4D97-AF65-F5344CB8AC3E}">
        <p14:creationId xmlns:p14="http://schemas.microsoft.com/office/powerpoint/2010/main" val="16486684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1A604-7DC7-3907-BAFA-515424CAE6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0E3E74-9DD1-8D72-D7DD-55B97B2976BF}"/>
              </a:ext>
            </a:extLst>
          </p:cNvPr>
          <p:cNvSpPr>
            <a:spLocks noGrp="1"/>
          </p:cNvSpPr>
          <p:nvPr>
            <p:ph type="title"/>
          </p:nvPr>
        </p:nvSpPr>
        <p:spPr/>
        <p:txBody>
          <a:bodyPr/>
          <a:lstStyle/>
          <a:p>
            <a:r>
              <a:rPr lang="en-US" dirty="0"/>
              <a:t>Accomplishments Since Last ASSC Meeting</a:t>
            </a:r>
          </a:p>
        </p:txBody>
      </p:sp>
      <p:sp>
        <p:nvSpPr>
          <p:cNvPr id="9" name="Text Placeholder 2">
            <a:extLst>
              <a:ext uri="{FF2B5EF4-FFF2-40B4-BE49-F238E27FC236}">
                <a16:creationId xmlns:a16="http://schemas.microsoft.com/office/drawing/2014/main" id="{07222FB4-C962-6C85-01A7-AA77025FD3C1}"/>
              </a:ext>
            </a:extLst>
          </p:cNvPr>
          <p:cNvSpPr txBox="1">
            <a:spLocks/>
          </p:cNvSpPr>
          <p:nvPr/>
        </p:nvSpPr>
        <p:spPr>
          <a:xfrm>
            <a:off x="271849" y="5154182"/>
            <a:ext cx="11538057" cy="1144929"/>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0"/>
              </a:spcBef>
            </a:pPr>
            <a:r>
              <a:rPr lang="en-US" sz="1800" b="1" dirty="0">
                <a:latin typeface="Calibri"/>
                <a:ea typeface="Calibri"/>
                <a:cs typeface="Calibri"/>
              </a:rPr>
              <a:t>Electrical and Mechanical</a:t>
            </a:r>
            <a:r>
              <a:rPr lang="en-US" sz="1800" dirty="0">
                <a:latin typeface="Calibri"/>
                <a:ea typeface="Calibri"/>
                <a:cs typeface="Calibri"/>
              </a:rPr>
              <a:t>: </a:t>
            </a:r>
            <a:r>
              <a:rPr lang="en-US" sz="1800" b="1" dirty="0">
                <a:latin typeface="Calibri"/>
                <a:ea typeface="Calibri"/>
                <a:cs typeface="Calibri"/>
              </a:rPr>
              <a:t>P179: (ARIEL Tunnel and Proton Cave)</a:t>
            </a:r>
            <a:r>
              <a:rPr lang="en-US" sz="1800" dirty="0">
                <a:latin typeface="Calibri"/>
                <a:ea typeface="Calibri"/>
                <a:cs typeface="Calibri"/>
              </a:rPr>
              <a:t>: Comp. Air, ALCW, vacuum, Tray and Cables</a:t>
            </a:r>
          </a:p>
          <a:p>
            <a:pPr marL="0" indent="0">
              <a:spcBef>
                <a:spcPts val="0"/>
              </a:spcBef>
              <a:buNone/>
            </a:pPr>
            <a:r>
              <a:rPr lang="en-US" sz="1800" b="1" dirty="0">
                <a:latin typeface="Calibri"/>
                <a:ea typeface="Calibri"/>
                <a:cs typeface="Calibri"/>
              </a:rPr>
              <a:t>        Tunnel: Last ASSC</a:t>
            </a:r>
            <a:r>
              <a:rPr lang="en-US" sz="1800" dirty="0">
                <a:latin typeface="Calibri"/>
                <a:ea typeface="Calibri"/>
                <a:cs typeface="Calibri"/>
              </a:rPr>
              <a:t>: Conceptual Design (Engineering Note and Drawings) routed (Mech)</a:t>
            </a:r>
          </a:p>
          <a:p>
            <a:pPr marL="457200" lvl="1" indent="0">
              <a:lnSpc>
                <a:spcPct val="100000"/>
              </a:lnSpc>
              <a:spcBef>
                <a:spcPts val="0"/>
              </a:spcBef>
              <a:buNone/>
            </a:pPr>
            <a:r>
              <a:rPr lang="en-US" sz="1800" b="1" dirty="0">
                <a:latin typeface="Calibri"/>
                <a:ea typeface="Calibri"/>
                <a:cs typeface="Calibri"/>
              </a:rPr>
              <a:t>	       Now</a:t>
            </a:r>
            <a:r>
              <a:rPr lang="en-US" sz="1800" dirty="0">
                <a:latin typeface="Calibri"/>
                <a:ea typeface="Calibri"/>
                <a:cs typeface="Calibri"/>
              </a:rPr>
              <a:t>: installation ~25% (mech) and  ~70% (</a:t>
            </a:r>
            <a:r>
              <a:rPr lang="en-US" sz="1800" dirty="0" err="1">
                <a:latin typeface="Calibri"/>
                <a:ea typeface="Calibri"/>
                <a:cs typeface="Calibri"/>
              </a:rPr>
              <a:t>elec</a:t>
            </a:r>
            <a:r>
              <a:rPr lang="en-US" sz="1800" dirty="0">
                <a:latin typeface="Calibri"/>
                <a:ea typeface="Calibri"/>
                <a:cs typeface="Calibri"/>
              </a:rPr>
              <a:t>), Air cooling (on hold), DC cables pulled from B1-08. </a:t>
            </a:r>
          </a:p>
          <a:p>
            <a:pPr marL="457200" lvl="1" indent="0">
              <a:lnSpc>
                <a:spcPct val="100000"/>
              </a:lnSpc>
              <a:spcBef>
                <a:spcPts val="0"/>
              </a:spcBef>
              <a:buNone/>
            </a:pPr>
            <a:r>
              <a:rPr lang="en-US" sz="1800" b="1" dirty="0">
                <a:latin typeface="Calibri"/>
                <a:ea typeface="Calibri"/>
                <a:cs typeface="Calibri"/>
              </a:rPr>
              <a:t>Proton Cave and 284 (Elec.): Now</a:t>
            </a:r>
            <a:r>
              <a:rPr lang="en-US" sz="1800" dirty="0">
                <a:latin typeface="Calibri"/>
                <a:ea typeface="Calibri"/>
                <a:cs typeface="Calibri"/>
              </a:rPr>
              <a:t>: the installation ~75%. AC done, </a:t>
            </a:r>
            <a:r>
              <a:rPr lang="en-US" sz="1800" dirty="0">
                <a:solidFill>
                  <a:srgbClr val="FF0000"/>
                </a:solidFill>
                <a:latin typeface="Calibri"/>
                <a:ea typeface="Calibri"/>
                <a:cs typeface="Calibri"/>
              </a:rPr>
              <a:t>DC cable pulling starting this week from elev. 284.</a:t>
            </a:r>
          </a:p>
        </p:txBody>
      </p:sp>
      <p:sp>
        <p:nvSpPr>
          <p:cNvPr id="4" name="TextBox 3">
            <a:extLst>
              <a:ext uri="{FF2B5EF4-FFF2-40B4-BE49-F238E27FC236}">
                <a16:creationId xmlns:a16="http://schemas.microsoft.com/office/drawing/2014/main" id="{9C63BC3F-03C7-B479-FFFE-C4A48BA467A7}"/>
              </a:ext>
            </a:extLst>
          </p:cNvPr>
          <p:cNvSpPr txBox="1"/>
          <p:nvPr/>
        </p:nvSpPr>
        <p:spPr>
          <a:xfrm>
            <a:off x="390248" y="554401"/>
            <a:ext cx="6039231" cy="400110"/>
          </a:xfrm>
          <a:prstGeom prst="rect">
            <a:avLst/>
          </a:prstGeom>
          <a:noFill/>
        </p:spPr>
        <p:txBody>
          <a:bodyPr wrap="square" rtlCol="0">
            <a:spAutoFit/>
          </a:bodyPr>
          <a:lstStyle/>
          <a:p>
            <a:r>
              <a:rPr lang="en-US" sz="2000" b="1" dirty="0">
                <a:solidFill>
                  <a:srgbClr val="00B0F0"/>
                </a:solidFill>
              </a:rPr>
              <a:t>Non-P358 – Since Last ASSC Report</a:t>
            </a:r>
            <a:endParaRPr lang="en-US" sz="2000" b="1" dirty="0"/>
          </a:p>
        </p:txBody>
      </p:sp>
      <p:pic>
        <p:nvPicPr>
          <p:cNvPr id="6" name="Picture 5">
            <a:extLst>
              <a:ext uri="{FF2B5EF4-FFF2-40B4-BE49-F238E27FC236}">
                <a16:creationId xmlns:a16="http://schemas.microsoft.com/office/drawing/2014/main" id="{2800641D-9B82-361C-58CA-85434FC99F17}"/>
              </a:ext>
            </a:extLst>
          </p:cNvPr>
          <p:cNvPicPr>
            <a:picLocks noChangeAspect="1"/>
          </p:cNvPicPr>
          <p:nvPr/>
        </p:nvPicPr>
        <p:blipFill>
          <a:blip r:embed="rId2"/>
          <a:stretch>
            <a:fillRect/>
          </a:stretch>
        </p:blipFill>
        <p:spPr>
          <a:xfrm>
            <a:off x="390248" y="1093119"/>
            <a:ext cx="6039231" cy="3648215"/>
          </a:xfrm>
          <a:prstGeom prst="rect">
            <a:avLst/>
          </a:prstGeom>
        </p:spPr>
      </p:pic>
      <p:pic>
        <p:nvPicPr>
          <p:cNvPr id="8" name="Picture 7">
            <a:extLst>
              <a:ext uri="{FF2B5EF4-FFF2-40B4-BE49-F238E27FC236}">
                <a16:creationId xmlns:a16="http://schemas.microsoft.com/office/drawing/2014/main" id="{03EADF5C-6D9A-6975-6140-6138616A6EBA}"/>
              </a:ext>
            </a:extLst>
          </p:cNvPr>
          <p:cNvPicPr>
            <a:picLocks noChangeAspect="1"/>
          </p:cNvPicPr>
          <p:nvPr/>
        </p:nvPicPr>
        <p:blipFill>
          <a:blip r:embed="rId3"/>
          <a:stretch>
            <a:fillRect/>
          </a:stretch>
        </p:blipFill>
        <p:spPr>
          <a:xfrm>
            <a:off x="8345010" y="1021902"/>
            <a:ext cx="2872846" cy="3790648"/>
          </a:xfrm>
          <a:prstGeom prst="rect">
            <a:avLst/>
          </a:prstGeom>
        </p:spPr>
      </p:pic>
      <p:sp>
        <p:nvSpPr>
          <p:cNvPr id="11" name="Text Placeholder 2">
            <a:extLst>
              <a:ext uri="{FF2B5EF4-FFF2-40B4-BE49-F238E27FC236}">
                <a16:creationId xmlns:a16="http://schemas.microsoft.com/office/drawing/2014/main" id="{A0C1572B-9C93-BD92-AFD7-AD9C15CEFA7B}"/>
              </a:ext>
            </a:extLst>
          </p:cNvPr>
          <p:cNvSpPr txBox="1">
            <a:spLocks/>
          </p:cNvSpPr>
          <p:nvPr/>
        </p:nvSpPr>
        <p:spPr>
          <a:xfrm>
            <a:off x="9173773" y="4812550"/>
            <a:ext cx="1363599" cy="341632"/>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latin typeface="Calibri"/>
                <a:ea typeface="Calibri"/>
                <a:cs typeface="Calibri"/>
              </a:rPr>
              <a:t>Proton Cave</a:t>
            </a:r>
            <a:endParaRPr lang="en-US" sz="1800" dirty="0">
              <a:latin typeface="Calibri"/>
              <a:ea typeface="Calibri"/>
              <a:cs typeface="Calibri"/>
            </a:endParaRPr>
          </a:p>
        </p:txBody>
      </p:sp>
      <p:sp>
        <p:nvSpPr>
          <p:cNvPr id="13" name="Text Placeholder 2">
            <a:extLst>
              <a:ext uri="{FF2B5EF4-FFF2-40B4-BE49-F238E27FC236}">
                <a16:creationId xmlns:a16="http://schemas.microsoft.com/office/drawing/2014/main" id="{DAB5A610-478A-267F-8CA7-47FE56FDA90F}"/>
              </a:ext>
            </a:extLst>
          </p:cNvPr>
          <p:cNvSpPr txBox="1">
            <a:spLocks/>
          </p:cNvSpPr>
          <p:nvPr/>
        </p:nvSpPr>
        <p:spPr>
          <a:xfrm>
            <a:off x="2816402" y="4797336"/>
            <a:ext cx="1456267" cy="341632"/>
          </a:xfrm>
          <a:prstGeom prst="rect">
            <a:avLst/>
          </a:prstGeom>
        </p:spPr>
        <p:txBody>
          <a:bodyPr wrap="square" lIns="91440" tIns="45720" rIns="91440" bIns="45720" anchor="t">
            <a:spAutoFit/>
          </a:bodyPr>
          <a:lstStyle>
            <a:lvl1pPr marL="228600" indent="-228600" algn="l" defTabSz="914400" rtl="0" eaLnBrk="1" latinLnBrk="0" hangingPunct="1">
              <a:lnSpc>
                <a:spcPct val="90000"/>
              </a:lnSpc>
              <a:spcBef>
                <a:spcPts val="10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1800" b="1" dirty="0">
                <a:latin typeface="Calibri"/>
                <a:ea typeface="Calibri"/>
                <a:cs typeface="Calibri"/>
              </a:rPr>
              <a:t>ARIEL Tunnel</a:t>
            </a:r>
            <a:endParaRPr lang="en-US" sz="1800" dirty="0">
              <a:latin typeface="Calibri"/>
              <a:ea typeface="Calibri"/>
              <a:cs typeface="Calibri"/>
            </a:endParaRPr>
          </a:p>
        </p:txBody>
      </p:sp>
    </p:spTree>
    <p:extLst>
      <p:ext uri="{BB962C8B-B14F-4D97-AF65-F5344CB8AC3E}">
        <p14:creationId xmlns:p14="http://schemas.microsoft.com/office/powerpoint/2010/main" val="2031983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DB22EA-F8CD-6F70-E8FB-D307A32B77FA}"/>
              </a:ext>
            </a:extLst>
          </p:cNvPr>
          <p:cNvSpPr>
            <a:spLocks noGrp="1"/>
          </p:cNvSpPr>
          <p:nvPr>
            <p:ph type="title"/>
          </p:nvPr>
        </p:nvSpPr>
        <p:spPr/>
        <p:txBody>
          <a:bodyPr/>
          <a:lstStyle/>
          <a:p>
            <a:r>
              <a:rPr lang="en-US"/>
              <a:t>Progress on Plans Presented at previous ASSC Meeting</a:t>
            </a:r>
          </a:p>
        </p:txBody>
      </p:sp>
      <p:pic>
        <p:nvPicPr>
          <p:cNvPr id="6" name="Picture 5">
            <a:extLst>
              <a:ext uri="{FF2B5EF4-FFF2-40B4-BE49-F238E27FC236}">
                <a16:creationId xmlns:a16="http://schemas.microsoft.com/office/drawing/2014/main" id="{B1A3E9B7-6782-1F1E-BB3D-6E15D970958B}"/>
              </a:ext>
            </a:extLst>
          </p:cNvPr>
          <p:cNvPicPr>
            <a:picLocks noChangeAspect="1"/>
          </p:cNvPicPr>
          <p:nvPr/>
        </p:nvPicPr>
        <p:blipFill>
          <a:blip r:embed="rId2"/>
          <a:stretch>
            <a:fillRect/>
          </a:stretch>
        </p:blipFill>
        <p:spPr>
          <a:xfrm>
            <a:off x="590249" y="908647"/>
            <a:ext cx="11135356" cy="4040405"/>
          </a:xfrm>
          <a:prstGeom prst="rect">
            <a:avLst/>
          </a:prstGeom>
        </p:spPr>
      </p:pic>
      <p:cxnSp>
        <p:nvCxnSpPr>
          <p:cNvPr id="7" name="Straight Connector 6">
            <a:extLst>
              <a:ext uri="{FF2B5EF4-FFF2-40B4-BE49-F238E27FC236}">
                <a16:creationId xmlns:a16="http://schemas.microsoft.com/office/drawing/2014/main" id="{7C8AD030-2316-7BD2-48CA-5BED52C9D0B2}"/>
              </a:ext>
            </a:extLst>
          </p:cNvPr>
          <p:cNvCxnSpPr/>
          <p:nvPr/>
        </p:nvCxnSpPr>
        <p:spPr>
          <a:xfrm>
            <a:off x="9671495" y="1460746"/>
            <a:ext cx="58057" cy="34108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11" name="Text Placeholder 2">
            <a:extLst>
              <a:ext uri="{FF2B5EF4-FFF2-40B4-BE49-F238E27FC236}">
                <a16:creationId xmlns:a16="http://schemas.microsoft.com/office/drawing/2014/main" id="{C36D3D19-06EB-E21C-B1C3-59BB18A13062}"/>
              </a:ext>
            </a:extLst>
          </p:cNvPr>
          <p:cNvSpPr txBox="1">
            <a:spLocks/>
          </p:cNvSpPr>
          <p:nvPr/>
        </p:nvSpPr>
        <p:spPr>
          <a:xfrm>
            <a:off x="590249" y="5118632"/>
            <a:ext cx="9810127" cy="774571"/>
          </a:xfrm>
          <a:prstGeom prst="rect">
            <a:avLst/>
          </a:prstGeom>
        </p:spPr>
        <p:txBody>
          <a:bodyPr wrap="square">
            <a:spAutoFit/>
          </a:bodyPr>
          <a:lstStyle>
            <a:lvl1pPr marL="228600" indent="-228600" algn="l" defTabSz="914400" rtl="0" eaLnBrk="1" latinLnBrk="0" hangingPunct="1">
              <a:lnSpc>
                <a:spcPct val="90000"/>
              </a:lnSpc>
              <a:spcBef>
                <a:spcPts val="10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Arial" panose="020B0604020202020204" pitchFamily="34" charset="0"/>
              <a:buChar char="•"/>
              <a:defRPr sz="2000" kern="1200" baseline="0">
                <a:solidFill>
                  <a:schemeClr val="tx1"/>
                </a:solidFill>
                <a:latin typeface="Calibri" panose="020F050202020403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00B0F0"/>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Target Hall and </a:t>
            </a:r>
            <a:r>
              <a:rPr lang="en-US" dirty="0" err="1"/>
              <a:t>Hotcell</a:t>
            </a:r>
            <a:r>
              <a:rPr lang="en-US" dirty="0"/>
              <a:t> NV: Installation prioritized while areas were accessible</a:t>
            </a:r>
          </a:p>
          <a:p>
            <a:r>
              <a:rPr lang="en-US" dirty="0"/>
              <a:t>NV Filter room work: In process of engaging sheet metal contractor</a:t>
            </a:r>
          </a:p>
        </p:txBody>
      </p:sp>
    </p:spTree>
    <p:extLst>
      <p:ext uri="{BB962C8B-B14F-4D97-AF65-F5344CB8AC3E}">
        <p14:creationId xmlns:p14="http://schemas.microsoft.com/office/powerpoint/2010/main" val="21540057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DC53B9-EB65-22AF-DC79-B2E896B35980}"/>
              </a:ext>
            </a:extLst>
          </p:cNvPr>
          <p:cNvSpPr>
            <a:spLocks noGrp="1"/>
          </p:cNvSpPr>
          <p:nvPr>
            <p:ph type="title"/>
          </p:nvPr>
        </p:nvSpPr>
        <p:spPr/>
        <p:txBody>
          <a:bodyPr/>
          <a:lstStyle/>
          <a:p>
            <a:r>
              <a:rPr lang="en-US"/>
              <a:t>MTA Update</a:t>
            </a:r>
            <a:endParaRPr lang="en-US">
              <a:solidFill>
                <a:srgbClr val="FF0000"/>
              </a:solidFill>
            </a:endParaRPr>
          </a:p>
        </p:txBody>
      </p:sp>
      <p:sp>
        <p:nvSpPr>
          <p:cNvPr id="6" name="Text Placeholder 2">
            <a:extLst>
              <a:ext uri="{FF2B5EF4-FFF2-40B4-BE49-F238E27FC236}">
                <a16:creationId xmlns:a16="http://schemas.microsoft.com/office/drawing/2014/main" id="{AE54A506-DA2E-480E-010E-E2DF4B0561E9}"/>
              </a:ext>
            </a:extLst>
          </p:cNvPr>
          <p:cNvSpPr>
            <a:spLocks noGrp="1"/>
          </p:cNvSpPr>
          <p:nvPr>
            <p:ph type="body" sz="quarter" idx="10"/>
          </p:nvPr>
        </p:nvSpPr>
        <p:spPr>
          <a:xfrm>
            <a:off x="526473" y="1066800"/>
            <a:ext cx="11145476" cy="369332"/>
          </a:xfrm>
        </p:spPr>
        <p:txBody>
          <a:bodyPr wrap="square" lIns="91440" tIns="45720" rIns="91440" bIns="45720" anchor="t">
            <a:spAutoFit/>
          </a:bodyPr>
          <a:lstStyle/>
          <a:p>
            <a:r>
              <a:rPr lang="en-US">
                <a:latin typeface="Calibri"/>
                <a:cs typeface="Calibri"/>
              </a:rPr>
              <a:t>No MTA for P358. </a:t>
            </a:r>
          </a:p>
        </p:txBody>
      </p:sp>
    </p:spTree>
    <p:extLst>
      <p:ext uri="{BB962C8B-B14F-4D97-AF65-F5344CB8AC3E}">
        <p14:creationId xmlns:p14="http://schemas.microsoft.com/office/powerpoint/2010/main" val="292845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89EEE-0E83-9D91-BB88-4938C986D124}"/>
              </a:ext>
            </a:extLst>
          </p:cNvPr>
          <p:cNvSpPr>
            <a:spLocks noGrp="1"/>
          </p:cNvSpPr>
          <p:nvPr>
            <p:ph type="title"/>
          </p:nvPr>
        </p:nvSpPr>
        <p:spPr/>
        <p:txBody>
          <a:bodyPr lIns="91440" tIns="45720" rIns="91440" bIns="45720" anchor="t"/>
          <a:lstStyle/>
          <a:p>
            <a:r>
              <a:rPr lang="en-US"/>
              <a:t>Major Risks, Issues, Concerns</a:t>
            </a:r>
            <a:endParaRPr lang="en-US">
              <a:highlight>
                <a:srgbClr val="FFFF00"/>
              </a:highlight>
            </a:endParaRPr>
          </a:p>
        </p:txBody>
      </p:sp>
      <p:graphicFrame>
        <p:nvGraphicFramePr>
          <p:cNvPr id="4" name="Table 3">
            <a:extLst>
              <a:ext uri="{FF2B5EF4-FFF2-40B4-BE49-F238E27FC236}">
                <a16:creationId xmlns:a16="http://schemas.microsoft.com/office/drawing/2014/main" id="{6528437A-7BAF-8EAF-425F-9DF9B4D7E0C7}"/>
              </a:ext>
            </a:extLst>
          </p:cNvPr>
          <p:cNvGraphicFramePr>
            <a:graphicFrameLocks noGrp="1"/>
          </p:cNvGraphicFramePr>
          <p:nvPr>
            <p:extLst>
              <p:ext uri="{D42A27DB-BD31-4B8C-83A1-F6EECF244321}">
                <p14:modId xmlns:p14="http://schemas.microsoft.com/office/powerpoint/2010/main" val="3199165636"/>
              </p:ext>
            </p:extLst>
          </p:nvPr>
        </p:nvGraphicFramePr>
        <p:xfrm>
          <a:off x="739391" y="777367"/>
          <a:ext cx="10713218" cy="5724884"/>
        </p:xfrm>
        <a:graphic>
          <a:graphicData uri="http://schemas.openxmlformats.org/drawingml/2006/table">
            <a:tbl>
              <a:tblPr firstRow="1" bandRow="1">
                <a:tableStyleId>{BC89EF96-8CEA-46FF-86C4-4CE0E7609802}</a:tableStyleId>
              </a:tblPr>
              <a:tblGrid>
                <a:gridCol w="5356609">
                  <a:extLst>
                    <a:ext uri="{9D8B030D-6E8A-4147-A177-3AD203B41FA5}">
                      <a16:colId xmlns:a16="http://schemas.microsoft.com/office/drawing/2014/main" val="440831874"/>
                    </a:ext>
                  </a:extLst>
                </a:gridCol>
                <a:gridCol w="5356609">
                  <a:extLst>
                    <a:ext uri="{9D8B030D-6E8A-4147-A177-3AD203B41FA5}">
                      <a16:colId xmlns:a16="http://schemas.microsoft.com/office/drawing/2014/main" val="3171752234"/>
                    </a:ext>
                  </a:extLst>
                </a:gridCol>
              </a:tblGrid>
              <a:tr h="535001">
                <a:tc>
                  <a:txBody>
                    <a:bodyPr/>
                    <a:lstStyle/>
                    <a:p>
                      <a:r>
                        <a:rPr lang="en-US" dirty="0"/>
                        <a:t>Risk</a:t>
                      </a:r>
                    </a:p>
                  </a:txBody>
                  <a:tcPr/>
                </a:tc>
                <a:tc>
                  <a:txBody>
                    <a:bodyPr/>
                    <a:lstStyle/>
                    <a:p>
                      <a:r>
                        <a:rPr lang="en-US"/>
                        <a:t>Mitigation</a:t>
                      </a:r>
                    </a:p>
                  </a:txBody>
                  <a:tcPr/>
                </a:tc>
                <a:extLst>
                  <a:ext uri="{0D108BD9-81ED-4DB2-BD59-A6C34878D82A}">
                    <a16:rowId xmlns:a16="http://schemas.microsoft.com/office/drawing/2014/main" val="3485987876"/>
                  </a:ext>
                </a:extLst>
              </a:tr>
              <a:tr h="97363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dirty="0">
                          <a:solidFill>
                            <a:srgbClr val="FF0000"/>
                          </a:solidFill>
                        </a:rPr>
                        <a:t>Elec. GL resignation raises consequence of losing remaining staff. Designs are done. Additional losses will stretch budget and resources. </a:t>
                      </a:r>
                      <a:endParaRPr lang="en-CA" sz="1800" dirty="0"/>
                    </a:p>
                  </a:txBody>
                  <a:tcPr/>
                </a:tc>
                <a:tc>
                  <a:txBody>
                    <a:bodyPr/>
                    <a:lstStyle/>
                    <a:p>
                      <a:r>
                        <a:rPr lang="en-US" dirty="0"/>
                        <a:t>Fortunately designs are done. Prioritized recruitment. Key staff returning from leave. Engage contracted professional engineer.</a:t>
                      </a:r>
                    </a:p>
                  </a:txBody>
                  <a:tcPr/>
                </a:tc>
                <a:extLst>
                  <a:ext uri="{0D108BD9-81ED-4DB2-BD59-A6C34878D82A}">
                    <a16:rowId xmlns:a16="http://schemas.microsoft.com/office/drawing/2014/main" val="1756133322"/>
                  </a:ext>
                </a:extLst>
              </a:tr>
              <a:tr h="610679">
                <a:tc>
                  <a:txBody>
                    <a:bodyPr/>
                    <a:lstStyle/>
                    <a:p>
                      <a:r>
                        <a:rPr lang="en-CA" sz="1800" dirty="0"/>
                        <a:t>Lots of demand from non-P358 projects could stretch engineering resources (from Gate 3).</a:t>
                      </a:r>
                      <a:endParaRPr lang="en-US" dirty="0"/>
                    </a:p>
                  </a:txBody>
                  <a:tcPr/>
                </a:tc>
                <a:tc>
                  <a:txBody>
                    <a:bodyPr/>
                    <a:lstStyle/>
                    <a:p>
                      <a:r>
                        <a:rPr lang="en-CA" sz="1800" dirty="0">
                          <a:solidFill>
                            <a:srgbClr val="FF0000"/>
                          </a:solidFill>
                        </a:rPr>
                        <a:t>Continued professional CM help, allow OT, new MSRV resources very helpful. Continue to prepare detailed specs to allow contractors to efficiently execute work (Mech.) </a:t>
                      </a:r>
                      <a:endParaRPr lang="en-US" dirty="0"/>
                    </a:p>
                  </a:txBody>
                  <a:tcPr/>
                </a:tc>
                <a:extLst>
                  <a:ext uri="{0D108BD9-81ED-4DB2-BD59-A6C34878D82A}">
                    <a16:rowId xmlns:a16="http://schemas.microsoft.com/office/drawing/2014/main" val="2533991171"/>
                  </a:ext>
                </a:extLst>
              </a:tr>
              <a:tr h="10091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Late requirements and interlock docs and late installation eating up slack and leading to controls delay at the end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PM continuously monitoring prerequisites and Controls Group assistance to identify missing info</a:t>
                      </a:r>
                    </a:p>
                    <a:p>
                      <a:endParaRPr lang="en-US" dirty="0"/>
                    </a:p>
                  </a:txBody>
                  <a:tcPr/>
                </a:tc>
                <a:extLst>
                  <a:ext uri="{0D108BD9-81ED-4DB2-BD59-A6C34878D82A}">
                    <a16:rowId xmlns:a16="http://schemas.microsoft.com/office/drawing/2014/main" val="1210174311"/>
                  </a:ext>
                </a:extLst>
              </a:tr>
              <a:tr h="10091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rgbClr val="FF0000"/>
                          </a:solidFill>
                        </a:rPr>
                        <a:t>Budget (from Gate3): Forecast to complete appears on budget, but is based estimates, not quotes.</a:t>
                      </a:r>
                    </a:p>
                  </a:txBody>
                  <a:tcPr/>
                </a:tc>
                <a:tc>
                  <a:txBody>
                    <a:bodyPr/>
                    <a:lstStyle/>
                    <a:p>
                      <a:r>
                        <a:rPr lang="en-US" dirty="0"/>
                        <a:t>Use estimators that are familiar with the type of work being performed (e.g. P353 TPSR estimate is within </a:t>
                      </a:r>
                    </a:p>
                    <a:p>
                      <a:r>
                        <a:rPr lang="en-US" dirty="0"/>
                        <a:t>-10%.). Remain true to the P358 scope. </a:t>
                      </a:r>
                    </a:p>
                  </a:txBody>
                  <a:tcPr/>
                </a:tc>
                <a:extLst>
                  <a:ext uri="{0D108BD9-81ED-4DB2-BD59-A6C34878D82A}">
                    <a16:rowId xmlns:a16="http://schemas.microsoft.com/office/drawing/2014/main" val="1360801285"/>
                  </a:ext>
                </a:extLst>
              </a:tr>
              <a:tr h="10091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CA" sz="1800" dirty="0"/>
                        <a:t>Tight space, schedule as driver, simultaneous installations, multiple employers and multiple supervisors leads to safety risk</a:t>
                      </a:r>
                      <a:endParaRPr lang="en-US" dirty="0">
                        <a:solidFill>
                          <a:srgbClr val="FF0000"/>
                        </a:solidFill>
                      </a:endParaRPr>
                    </a:p>
                  </a:txBody>
                  <a:tcPr/>
                </a:tc>
                <a:tc>
                  <a:txBody>
                    <a:bodyPr/>
                    <a:lstStyle/>
                    <a:p>
                      <a:r>
                        <a:rPr lang="en-US" dirty="0"/>
                        <a:t>Supervisors to support Qualified Coordinator program. </a:t>
                      </a:r>
                    </a:p>
                  </a:txBody>
                  <a:tcPr/>
                </a:tc>
                <a:extLst>
                  <a:ext uri="{0D108BD9-81ED-4DB2-BD59-A6C34878D82A}">
                    <a16:rowId xmlns:a16="http://schemas.microsoft.com/office/drawing/2014/main" val="2090019889"/>
                  </a:ext>
                </a:extLst>
              </a:tr>
            </a:tbl>
          </a:graphicData>
        </a:graphic>
      </p:graphicFrame>
    </p:spTree>
    <p:extLst>
      <p:ext uri="{BB962C8B-B14F-4D97-AF65-F5344CB8AC3E}">
        <p14:creationId xmlns:p14="http://schemas.microsoft.com/office/powerpoint/2010/main" val="2496424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B132F1BD-709B-E843-9FFD-6E8D7AB0C6BD}"/>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8353" r="10296"/>
          <a:stretch/>
        </p:blipFill>
        <p:spPr>
          <a:xfrm>
            <a:off x="4911932" y="-28878"/>
            <a:ext cx="8441604" cy="6917867"/>
          </a:xfrm>
          <a:prstGeom prst="rect">
            <a:avLst/>
          </a:prstGeom>
        </p:spPr>
      </p:pic>
      <p:sp>
        <p:nvSpPr>
          <p:cNvPr id="3" name="Rectangle 2">
            <a:extLst>
              <a:ext uri="{FF2B5EF4-FFF2-40B4-BE49-F238E27FC236}">
                <a16:creationId xmlns:a16="http://schemas.microsoft.com/office/drawing/2014/main" id="{F43D1020-BEAD-AE44-3FB6-50C81BDE9DCB}"/>
              </a:ext>
            </a:extLst>
          </p:cNvPr>
          <p:cNvSpPr/>
          <p:nvPr/>
        </p:nvSpPr>
        <p:spPr>
          <a:xfrm>
            <a:off x="0" y="-28878"/>
            <a:ext cx="6096000" cy="7093551"/>
          </a:xfrm>
          <a:prstGeom prst="rect">
            <a:avLst/>
          </a:prstGeom>
          <a:solidFill>
            <a:schemeClr val="bg1"/>
          </a:solidFill>
          <a:ln w="15875" cap="flat" cmpd="sng" algn="ctr">
            <a:noFill/>
            <a:prstDash val="solid"/>
          </a:ln>
          <a:effec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FFFFFF"/>
              </a:solidFill>
              <a:effectLst/>
              <a:uLnTx/>
              <a:uFillTx/>
              <a:latin typeface="Arial" panose="020B0604020202020204"/>
              <a:ea typeface=""/>
              <a:cs typeface=""/>
            </a:endParaRPr>
          </a:p>
        </p:txBody>
      </p:sp>
      <p:sp>
        <p:nvSpPr>
          <p:cNvPr id="5" name="TextBox 4">
            <a:extLst>
              <a:ext uri="{FF2B5EF4-FFF2-40B4-BE49-F238E27FC236}">
                <a16:creationId xmlns:a16="http://schemas.microsoft.com/office/drawing/2014/main" id="{426CFABF-CDF2-1C2E-52F2-F9A729EF5F52}"/>
              </a:ext>
            </a:extLst>
          </p:cNvPr>
          <p:cNvSpPr txBox="1"/>
          <p:nvPr/>
        </p:nvSpPr>
        <p:spPr>
          <a:xfrm rot="16200000">
            <a:off x="4086646" y="4771509"/>
            <a:ext cx="3514724" cy="503984"/>
          </a:xfrm>
          <a:prstGeom prst="rect">
            <a:avLst/>
          </a:prstGeom>
          <a:noFill/>
        </p:spPr>
        <p:txBody>
          <a:bodyPr wrap="square" rtlCol="0">
            <a:spAutoFit/>
          </a:bodyPr>
          <a:lstStyle/>
          <a:p>
            <a:pPr>
              <a:lnSpc>
                <a:spcPts val="1560"/>
              </a:lnSpc>
            </a:pPr>
            <a:r>
              <a:rPr lang="en-US" b="1">
                <a:solidFill>
                  <a:srgbClr val="00B0F0"/>
                </a:solidFill>
                <a:latin typeface="Arial" charset="0"/>
                <a:ea typeface="Arial" charset="0"/>
                <a:cs typeface="Arial" charset="0"/>
              </a:rPr>
              <a:t>Discovery,</a:t>
            </a:r>
          </a:p>
          <a:p>
            <a:pPr>
              <a:lnSpc>
                <a:spcPts val="1560"/>
              </a:lnSpc>
            </a:pPr>
            <a:r>
              <a:rPr lang="en-US" b="1">
                <a:solidFill>
                  <a:srgbClr val="00B0F0"/>
                </a:solidFill>
                <a:latin typeface="Arial" charset="0"/>
                <a:ea typeface="Arial" charset="0"/>
                <a:cs typeface="Arial" charset="0"/>
              </a:rPr>
              <a:t>accelerated</a:t>
            </a:r>
          </a:p>
        </p:txBody>
      </p:sp>
      <p:pic>
        <p:nvPicPr>
          <p:cNvPr id="22" name="Picture 21">
            <a:extLst>
              <a:ext uri="{FF2B5EF4-FFF2-40B4-BE49-F238E27FC236}">
                <a16:creationId xmlns:a16="http://schemas.microsoft.com/office/drawing/2014/main" id="{B7B8743E-43EB-7875-8A78-9B86454362D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236970" y="5071250"/>
            <a:ext cx="411480" cy="411480"/>
          </a:xfrm>
          <a:prstGeom prst="rect">
            <a:avLst/>
          </a:prstGeom>
        </p:spPr>
      </p:pic>
      <p:pic>
        <p:nvPicPr>
          <p:cNvPr id="23" name="Picture 22">
            <a:extLst>
              <a:ext uri="{FF2B5EF4-FFF2-40B4-BE49-F238E27FC236}">
                <a16:creationId xmlns:a16="http://schemas.microsoft.com/office/drawing/2014/main" id="{2C17EF53-971A-97FD-8FAF-EC76764D98C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858807" y="5074298"/>
            <a:ext cx="408432" cy="408432"/>
          </a:xfrm>
          <a:prstGeom prst="rect">
            <a:avLst/>
          </a:prstGeom>
        </p:spPr>
      </p:pic>
      <p:pic>
        <p:nvPicPr>
          <p:cNvPr id="24" name="Picture 23">
            <a:extLst>
              <a:ext uri="{FF2B5EF4-FFF2-40B4-BE49-F238E27FC236}">
                <a16:creationId xmlns:a16="http://schemas.microsoft.com/office/drawing/2014/main" id="{4CA4B3D7-5B01-4697-5E54-0EA63A732FD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477596" y="5071250"/>
            <a:ext cx="411480" cy="411480"/>
          </a:xfrm>
          <a:prstGeom prst="rect">
            <a:avLst/>
          </a:prstGeom>
        </p:spPr>
      </p:pic>
      <p:pic>
        <p:nvPicPr>
          <p:cNvPr id="25" name="Picture 24">
            <a:extLst>
              <a:ext uri="{FF2B5EF4-FFF2-40B4-BE49-F238E27FC236}">
                <a16:creationId xmlns:a16="http://schemas.microsoft.com/office/drawing/2014/main" id="{891E1A82-5848-3D60-D5B2-7EDD1BA1B9F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099433" y="5071250"/>
            <a:ext cx="411480" cy="411480"/>
          </a:xfrm>
          <a:prstGeom prst="rect">
            <a:avLst/>
          </a:prstGeom>
        </p:spPr>
      </p:pic>
      <p:sp>
        <p:nvSpPr>
          <p:cNvPr id="26" name="Title 1">
            <a:extLst>
              <a:ext uri="{FF2B5EF4-FFF2-40B4-BE49-F238E27FC236}">
                <a16:creationId xmlns:a16="http://schemas.microsoft.com/office/drawing/2014/main" id="{66599AF2-489E-0AAB-0CE0-3F06D2902902}"/>
              </a:ext>
            </a:extLst>
          </p:cNvPr>
          <p:cNvSpPr txBox="1">
            <a:spLocks/>
          </p:cNvSpPr>
          <p:nvPr/>
        </p:nvSpPr>
        <p:spPr>
          <a:xfrm>
            <a:off x="1130016" y="2873040"/>
            <a:ext cx="3938833" cy="1581961"/>
          </a:xfrm>
          <a:prstGeom prst="rect">
            <a:avLst/>
          </a:prstGeom>
        </p:spPr>
        <p:txBody>
          <a:bodyPr anchor="t">
            <a:normAutofit/>
          </a:bodyPr>
          <a:lstStyle>
            <a:lvl1pPr algn="l" defTabSz="914411" rtl="0" eaLnBrk="1" latinLnBrk="0" hangingPunct="1">
              <a:lnSpc>
                <a:spcPct val="90000"/>
              </a:lnSpc>
              <a:spcBef>
                <a:spcPct val="0"/>
              </a:spcBef>
              <a:buNone/>
              <a:defRPr sz="3200" b="0" i="0" kern="1200">
                <a:solidFill>
                  <a:schemeClr val="tx1"/>
                </a:solidFill>
                <a:latin typeface="Arial" charset="0"/>
                <a:ea typeface="Arial" charset="0"/>
                <a:cs typeface="Arial" charset="0"/>
              </a:defRPr>
            </a:lvl1pPr>
          </a:lstStyle>
          <a:p>
            <a:pPr marL="0" marR="0" lvl="0" indent="0" algn="l" defTabSz="914411"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000000"/>
                </a:solidFill>
                <a:effectLst/>
                <a:uLnTx/>
                <a:uFillTx/>
                <a:latin typeface="Arial" charset="0"/>
                <a:cs typeface="Arial" charset="0"/>
              </a:rPr>
              <a:t>Thank you</a:t>
            </a:r>
            <a:br>
              <a:rPr kumimoji="0" lang="en-US" sz="3200" b="0" i="0" u="none" strike="noStrike" kern="1200" cap="none" spc="0" normalizeH="0" baseline="0" noProof="0">
                <a:ln>
                  <a:noFill/>
                </a:ln>
                <a:solidFill>
                  <a:srgbClr val="000000"/>
                </a:solidFill>
                <a:effectLst/>
                <a:uLnTx/>
                <a:uFillTx/>
                <a:latin typeface="Arial" charset="0"/>
                <a:cs typeface="Arial" charset="0"/>
              </a:rPr>
            </a:br>
            <a:r>
              <a:rPr kumimoji="0" lang="en-US" sz="3200" b="0" i="0" u="none" strike="noStrike" kern="1200" cap="none" spc="0" normalizeH="0" baseline="0" noProof="0">
                <a:ln>
                  <a:noFill/>
                </a:ln>
                <a:solidFill>
                  <a:srgbClr val="00B0F0"/>
                </a:solidFill>
                <a:effectLst/>
                <a:uLnTx/>
                <a:uFillTx/>
                <a:latin typeface="Arial" charset="0"/>
                <a:cs typeface="Arial" charset="0"/>
              </a:rPr>
              <a:t>Merci</a:t>
            </a:r>
            <a:endParaRPr kumimoji="0" lang="en-US" sz="3200" b="0" i="0" u="none" strike="noStrike" kern="1200" cap="none" spc="0" normalizeH="0" baseline="0" noProof="0">
              <a:ln>
                <a:noFill/>
              </a:ln>
              <a:solidFill>
                <a:srgbClr val="000000"/>
              </a:solidFill>
              <a:effectLst/>
              <a:uLnTx/>
              <a:uFillTx/>
              <a:latin typeface="Arial" charset="0"/>
              <a:cs typeface="Arial" charset="0"/>
            </a:endParaRPr>
          </a:p>
        </p:txBody>
      </p:sp>
      <p:sp>
        <p:nvSpPr>
          <p:cNvPr id="27" name="Text Placeholder 2">
            <a:extLst>
              <a:ext uri="{FF2B5EF4-FFF2-40B4-BE49-F238E27FC236}">
                <a16:creationId xmlns:a16="http://schemas.microsoft.com/office/drawing/2014/main" id="{05573725-FCAF-34D0-E085-FD7BC2C9BFFC}"/>
              </a:ext>
            </a:extLst>
          </p:cNvPr>
          <p:cNvSpPr txBox="1">
            <a:spLocks/>
          </p:cNvSpPr>
          <p:nvPr/>
        </p:nvSpPr>
        <p:spPr>
          <a:xfrm>
            <a:off x="1130261" y="4616740"/>
            <a:ext cx="3938587" cy="304113"/>
          </a:xfrm>
          <a:prstGeom prst="rect">
            <a:avLst/>
          </a:prstGeom>
        </p:spPr>
        <p:txBody>
          <a:bodyPr/>
          <a:lstStyle>
            <a:lvl1pPr marL="0" indent="0" algn="l" defTabSz="914411" rtl="0" eaLnBrk="1" latinLnBrk="0" hangingPunct="1">
              <a:lnSpc>
                <a:spcPct val="90000"/>
              </a:lnSpc>
              <a:spcBef>
                <a:spcPts val="1001"/>
              </a:spcBef>
              <a:buFontTx/>
              <a:buNone/>
              <a:defRPr sz="1800" kern="1200">
                <a:solidFill>
                  <a:schemeClr val="tx1"/>
                </a:solidFill>
                <a:latin typeface="+mn-lt"/>
                <a:ea typeface="+mn-ea"/>
                <a:cs typeface="+mn-cs"/>
              </a:defRPr>
            </a:lvl1pPr>
            <a:lvl2pPr marL="685809" indent="-228604" algn="l" defTabSz="914411"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914400" indent="0" algn="l" defTabSz="914411" rtl="0" eaLnBrk="1" latinLnBrk="0" hangingPunct="1">
              <a:lnSpc>
                <a:spcPct val="90000"/>
              </a:lnSpc>
              <a:spcBef>
                <a:spcPts val="500"/>
              </a:spcBef>
              <a:buFontTx/>
              <a:buNone/>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9pPr>
          </a:lstStyle>
          <a:p>
            <a:pPr marL="0" marR="0" lvl="0" indent="0" algn="l" defTabSz="914411" rtl="0" eaLnBrk="1" fontAlgn="auto" latinLnBrk="0" hangingPunct="1">
              <a:lnSpc>
                <a:spcPct val="90000"/>
              </a:lnSpc>
              <a:spcBef>
                <a:spcPts val="1001"/>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Arial" panose="020B0604020202020204"/>
                <a:ea typeface="+mn-ea"/>
                <a:cs typeface="+mn-cs"/>
              </a:rPr>
              <a:t>Follow us </a:t>
            </a:r>
            <a:r>
              <a:rPr kumimoji="0" lang="en-US" sz="1800" b="1" i="0" u="none" strike="noStrike" kern="1200" cap="none" spc="0" normalizeH="0" baseline="0" noProof="0">
                <a:ln>
                  <a:noFill/>
                </a:ln>
                <a:solidFill>
                  <a:srgbClr val="000000"/>
                </a:solidFill>
                <a:effectLst/>
                <a:uLnTx/>
                <a:uFillTx/>
                <a:latin typeface="Arial" panose="020B0604020202020204"/>
                <a:ea typeface="+mn-ea"/>
                <a:cs typeface="+mn-cs"/>
              </a:rPr>
              <a:t>@TRIUMFLab</a:t>
            </a:r>
          </a:p>
        </p:txBody>
      </p:sp>
      <p:sp>
        <p:nvSpPr>
          <p:cNvPr id="28" name="Text Placeholder 3">
            <a:extLst>
              <a:ext uri="{FF2B5EF4-FFF2-40B4-BE49-F238E27FC236}">
                <a16:creationId xmlns:a16="http://schemas.microsoft.com/office/drawing/2014/main" id="{DE1CD4DC-B643-6654-696C-5A18C5712862}"/>
              </a:ext>
            </a:extLst>
          </p:cNvPr>
          <p:cNvSpPr txBox="1">
            <a:spLocks/>
          </p:cNvSpPr>
          <p:nvPr/>
        </p:nvSpPr>
        <p:spPr>
          <a:xfrm>
            <a:off x="1130016" y="4242120"/>
            <a:ext cx="3938587" cy="374620"/>
          </a:xfrm>
          <a:prstGeom prst="rect">
            <a:avLst/>
          </a:prstGeom>
        </p:spPr>
        <p:txBody>
          <a:bodyPr/>
          <a:lstStyle>
            <a:lvl1pPr marL="0" indent="0" algn="l" defTabSz="914411" rtl="0" eaLnBrk="1" latinLnBrk="0" hangingPunct="1">
              <a:lnSpc>
                <a:spcPct val="90000"/>
              </a:lnSpc>
              <a:spcBef>
                <a:spcPts val="1001"/>
              </a:spcBef>
              <a:buFontTx/>
              <a:buNone/>
              <a:defRPr sz="2000" b="1" kern="1200">
                <a:solidFill>
                  <a:srgbClr val="00B0F0"/>
                </a:solidFill>
                <a:latin typeface="+mn-lt"/>
                <a:ea typeface="+mn-ea"/>
                <a:cs typeface="+mn-cs"/>
              </a:defRPr>
            </a:lvl1pPr>
            <a:lvl2pPr marL="685809" indent="-228604" algn="l" defTabSz="914411"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914400" indent="0" algn="l" defTabSz="914411" rtl="0" eaLnBrk="1" latinLnBrk="0" hangingPunct="1">
              <a:lnSpc>
                <a:spcPct val="90000"/>
              </a:lnSpc>
              <a:spcBef>
                <a:spcPts val="500"/>
              </a:spcBef>
              <a:buFontTx/>
              <a:buNone/>
              <a:defRPr sz="2000" kern="1200">
                <a:solidFill>
                  <a:schemeClr val="tx1"/>
                </a:solidFill>
                <a:latin typeface="+mn-lt"/>
                <a:ea typeface="+mn-ea"/>
                <a:cs typeface="+mn-cs"/>
              </a:defRPr>
            </a:lvl3pPr>
            <a:lvl4pPr marL="1600221"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4pPr>
            <a:lvl5pPr marL="2057427"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5pPr>
            <a:lvl6pPr marL="2514632"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6pPr>
            <a:lvl7pPr marL="2971838"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7pPr>
            <a:lvl8pPr marL="3429044"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8pPr>
            <a:lvl9pPr marL="3886249" indent="-228604" algn="l" defTabSz="914411" rtl="0" eaLnBrk="1" latinLnBrk="0" hangingPunct="1">
              <a:lnSpc>
                <a:spcPct val="90000"/>
              </a:lnSpc>
              <a:spcBef>
                <a:spcPts val="500"/>
              </a:spcBef>
              <a:buFont typeface="Arial"/>
              <a:buChar char="•"/>
              <a:defRPr sz="1801" kern="1200">
                <a:solidFill>
                  <a:schemeClr val="tx1"/>
                </a:solidFill>
                <a:latin typeface="+mn-lt"/>
                <a:ea typeface="+mn-ea"/>
                <a:cs typeface="+mn-cs"/>
              </a:defRPr>
            </a:lvl9pPr>
          </a:lstStyle>
          <a:p>
            <a:pPr marL="0" marR="0" lvl="0" indent="0" algn="l" defTabSz="914411" rtl="0" eaLnBrk="1" fontAlgn="auto" latinLnBrk="0" hangingPunct="1">
              <a:lnSpc>
                <a:spcPct val="90000"/>
              </a:lnSpc>
              <a:spcBef>
                <a:spcPts val="1001"/>
              </a:spcBef>
              <a:spcAft>
                <a:spcPts val="0"/>
              </a:spcAft>
              <a:buClrTx/>
              <a:buSzTx/>
              <a:buFontTx/>
              <a:buNone/>
              <a:tabLst/>
              <a:defRPr/>
            </a:pPr>
            <a:r>
              <a:rPr kumimoji="0" lang="en-US" sz="2000" b="1" i="0" u="none" strike="noStrike" kern="1200" cap="none" spc="0" normalizeH="0" baseline="0" noProof="0">
                <a:ln>
                  <a:noFill/>
                </a:ln>
                <a:solidFill>
                  <a:srgbClr val="00B0F0"/>
                </a:solidFill>
                <a:effectLst/>
                <a:uLnTx/>
                <a:uFillTx/>
                <a:latin typeface="Arial" panose="020B0604020202020204"/>
                <a:ea typeface="+mn-ea"/>
                <a:cs typeface="+mn-cs"/>
              </a:rPr>
              <a:t>www.triumf.ca</a:t>
            </a:r>
          </a:p>
        </p:txBody>
      </p:sp>
    </p:spTree>
    <p:extLst>
      <p:ext uri="{BB962C8B-B14F-4D97-AF65-F5344CB8AC3E}">
        <p14:creationId xmlns:p14="http://schemas.microsoft.com/office/powerpoint/2010/main" val="422775680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CF5D2946-03A6-4BF0-92CB-9BFD33239FF7}">
  <we:reference id="4b785c87-866c-4bad-85d8-5d1ae467ac9a" version="3.1.0.0" store="EXCatalog" storeType="EXCatalog"/>
  <we:alternateReferences>
    <we:reference id="WA104381909" version="3.1.0.0" store="en-CA"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eda07789-38b1-46ee-8bcf-54016269a503">
      <UserInfo>
        <DisplayName>Peter Bayliss</DisplayName>
        <AccountId>12</AccountId>
        <AccountType/>
      </UserInfo>
      <UserInfo>
        <DisplayName>Sam McEwen</DisplayName>
        <AccountId>78</AccountId>
        <AccountType/>
      </UserInfo>
      <UserInfo>
        <DisplayName>Adam Newsome</DisplayName>
        <AccountId>20</AccountId>
        <AccountType/>
      </UserInfo>
      <UserInfo>
        <DisplayName>Luca Egoriti</DisplayName>
        <AccountId>194</AccountId>
        <AccountType/>
      </UserInfo>
      <UserInfo>
        <DisplayName>Trian Groumoutis</DisplayName>
        <AccountId>68</AccountId>
        <AccountType/>
      </UserInfo>
      <UserInfo>
        <DisplayName>Yuri Bylinskii</DisplayName>
        <AccountId>37</AccountId>
        <AccountType/>
      </UserInfo>
      <UserInfo>
        <DisplayName>Chad Fisher</DisplayName>
        <AccountId>33</AccountId>
        <AccountType/>
      </UserInfo>
      <UserInfo>
        <DisplayName>Asita Perera</DisplayName>
        <AccountId>21</AccountId>
        <AccountType/>
      </UserInfo>
      <UserInfo>
        <DisplayName>Alexander Gottberg</DisplayName>
        <AccountId>10</AccountId>
        <AccountType/>
      </UserInfo>
      <UserInfo>
        <DisplayName>Michael Vogel</DisplayName>
        <AccountId>92</AccountId>
        <AccountType/>
      </UserInfo>
    </SharedWithUsers>
    <TaxCatchAll xmlns="eda07789-38b1-46ee-8bcf-54016269a503" xsi:nil="true"/>
    <lcf76f155ced4ddcb4097134ff3c332f xmlns="dce16e73-9ace-4c75-91da-503e8264b7ea">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BC2989382E91746962F0C859D7503F4" ma:contentTypeVersion="14" ma:contentTypeDescription="Create a new document." ma:contentTypeScope="" ma:versionID="280bc818a00337e3dfd90a7a870ad8f4">
  <xsd:schema xmlns:xsd="http://www.w3.org/2001/XMLSchema" xmlns:xs="http://www.w3.org/2001/XMLSchema" xmlns:p="http://schemas.microsoft.com/office/2006/metadata/properties" xmlns:ns2="dce16e73-9ace-4c75-91da-503e8264b7ea" xmlns:ns3="eda07789-38b1-46ee-8bcf-54016269a503" targetNamespace="http://schemas.microsoft.com/office/2006/metadata/properties" ma:root="true" ma:fieldsID="beec9bd2d011451d93bda488f06933f4" ns2:_="" ns3:_="">
    <xsd:import namespace="dce16e73-9ace-4c75-91da-503e8264b7ea"/>
    <xsd:import namespace="eda07789-38b1-46ee-8bcf-54016269a503"/>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bjectDetectorVersions" minOccurs="0"/>
                <xsd:element ref="ns2:MediaServiceSearchProperties"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ce16e73-9ace-4c75-91da-503e8264b7e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ae3b54c-c226-4f74-9573-cd9558e4dc03"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da07789-38b1-46ee-8bcf-54016269a50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01ab4e39-232e-4db6-8478-c775f95c62d5}" ma:internalName="TaxCatchAll" ma:showField="CatchAllData" ma:web="eda07789-38b1-46ee-8bcf-54016269a50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F22FD6E-DC23-4753-90AB-83564AE2DF76}">
  <ds:schemaRefs>
    <ds:schemaRef ds:uri="http://schemas.microsoft.com/sharepoint/v3/contenttype/forms"/>
  </ds:schemaRefs>
</ds:datastoreItem>
</file>

<file path=customXml/itemProps2.xml><?xml version="1.0" encoding="utf-8"?>
<ds:datastoreItem xmlns:ds="http://schemas.openxmlformats.org/officeDocument/2006/customXml" ds:itemID="{30EF0098-8D15-4C54-89BD-E641737C3864}">
  <ds:schemaRefs>
    <ds:schemaRef ds:uri="http://purl.org/dc/dcmitype/"/>
    <ds:schemaRef ds:uri="http://schemas.microsoft.com/office/infopath/2007/PartnerControls"/>
    <ds:schemaRef ds:uri="http://schemas.microsoft.com/office/2006/documentManagement/types"/>
    <ds:schemaRef ds:uri="http://schemas.microsoft.com/office/2006/metadata/properties"/>
    <ds:schemaRef ds:uri="dce16e73-9ace-4c75-91da-503e8264b7ea"/>
    <ds:schemaRef ds:uri="http://purl.org/dc/elements/1.1/"/>
    <ds:schemaRef ds:uri="eda07789-38b1-46ee-8bcf-54016269a503"/>
    <ds:schemaRef ds:uri="http://schemas.openxmlformats.org/package/2006/metadata/core-properties"/>
    <ds:schemaRef ds:uri="http://www.w3.org/XML/1998/namespace"/>
    <ds:schemaRef ds:uri="http://purl.org/dc/terms/"/>
  </ds:schemaRefs>
</ds:datastoreItem>
</file>

<file path=customXml/itemProps3.xml><?xml version="1.0" encoding="utf-8"?>
<ds:datastoreItem xmlns:ds="http://schemas.openxmlformats.org/officeDocument/2006/customXml" ds:itemID="{9F23753D-8367-4653-AE3A-7955607A6389}">
  <ds:schemaRefs>
    <ds:schemaRef ds:uri="dce16e73-9ace-4c75-91da-503e8264b7ea"/>
    <ds:schemaRef ds:uri="eda07789-38b1-46ee-8bcf-54016269a50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571</TotalTime>
  <Words>740</Words>
  <Application>Microsoft Office PowerPoint</Application>
  <PresentationFormat>Widescreen</PresentationFormat>
  <Paragraphs>77</Paragraphs>
  <Slides>11</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P358 Overview Technical Infrastructures  ASSC Fall 2026</vt:lpstr>
      <vt:lpstr>Scope</vt:lpstr>
      <vt:lpstr>Accomplishments Since Last ASSC Meeting</vt:lpstr>
      <vt:lpstr>Accomplishments Since Last ASSC Meeting</vt:lpstr>
      <vt:lpstr>Accomplishments Since Last ASSC Meeting</vt:lpstr>
      <vt:lpstr>Accomplishments Since Last ASSC Meeting</vt:lpstr>
      <vt:lpstr>Accomplishments Since Last ASSC Meeting</vt:lpstr>
      <vt:lpstr>Progress on Plans Presented at previous ASSC Meeting</vt:lpstr>
      <vt:lpstr>MTA Update</vt:lpstr>
      <vt:lpstr>Major Risks, Issues, Concerns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ALM  Nov. 27, 2020</dc:title>
  <dc:creator>Bob Laxdal</dc:creator>
  <cp:lastModifiedBy>Cherishma Sadasivuni</cp:lastModifiedBy>
  <cp:revision>17</cp:revision>
  <cp:lastPrinted>2026-09-28T21:41:19Z</cp:lastPrinted>
  <dcterms:created xsi:type="dcterms:W3CDTF">2020-11-27T23:42:20Z</dcterms:created>
  <dcterms:modified xsi:type="dcterms:W3CDTF">2026-09-29T18:12:59Z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0x0101005BC2989382E91746962F0C859D7503F4</vt:lpwstr>
  </property>
  <property fmtid="{D5CDD505-2E9C-101B-9397-08002B2CF9AE}" pid="3" name="xd_Signature">
    <vt:bool>false</vt:bool>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MediaServiceImageTags">
    <vt:lpwstr/>
  </property>
</Properties>
</file>