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77" r:id="rId5"/>
    <p:sldId id="357" r:id="rId6"/>
    <p:sldId id="365" r:id="rId7"/>
    <p:sldId id="1886" r:id="rId8"/>
    <p:sldId id="1887" r:id="rId9"/>
    <p:sldId id="1889" r:id="rId10"/>
    <p:sldId id="1893" r:id="rId11"/>
    <p:sldId id="1894" r:id="rId12"/>
    <p:sldId id="1895" r:id="rId13"/>
    <p:sldId id="1890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DBB32C-B9C0-B5D7-6D56-B522CE207608}" name="Alexander Gottberg" initials="AG" userId="S::gottberg@triumf.ca::78061ade-8422-47e0-b8e9-57f3b70c64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Kester" initials="OK" lastIdx="4" clrIdx="0">
    <p:extLst>
      <p:ext uri="{19B8F6BF-5375-455C-9EA6-DF929625EA0E}">
        <p15:presenceInfo xmlns:p15="http://schemas.microsoft.com/office/powerpoint/2012/main" userId="S::okester@triumf.ca::b69a5804-67a3-46bb-93da-bc22b030f818" providerId="AD"/>
      </p:ext>
    </p:extLst>
  </p:cmAuthor>
  <p:cmAuthor id="2" name="Bob Laxdal" initials="BL" lastIdx="2" clrIdx="1">
    <p:extLst>
      <p:ext uri="{19B8F6BF-5375-455C-9EA6-DF929625EA0E}">
        <p15:presenceInfo xmlns:p15="http://schemas.microsoft.com/office/powerpoint/2012/main" userId="Bob Laxd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517A-8017-4D9C-9D5A-8CB8417FCA7B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5FC89-D5C9-4A28-8C75-8ED8108123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01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9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308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BS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PXYZ – WBS Name (WBSX)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Please add your updates here, 1-2 accomplishment and 1-2 issues, pictures are welcome.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775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Agenda Item Title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758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876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82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AA8F75C-34AD-AF21-ECD0-892F20D57433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DBC6C5-DD9A-D979-5FC6-9FA29D8AA72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61F398-F480-8480-5599-06CF41776B27}"/>
              </a:ext>
            </a:extLst>
          </p:cNvPr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A09B0C-DE34-0D56-AF06-705496AF9E4E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>
                <a:solidFill>
                  <a:srgbClr val="00B0F0"/>
                </a:solidFill>
                <a:latin typeface="Arial" panose="020B0604020202020204"/>
              </a:rPr>
              <a:t>2026-10-01</a:t>
            </a:r>
            <a:endParaRPr lang="en-US" sz="100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3FB4AFB-A8F5-8175-02A9-E4E424DFA1FF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>
                <a:solidFill>
                  <a:srgbClr val="00B0F0"/>
                </a:solidFill>
                <a:latin typeface="+mn-lt"/>
              </a:rPr>
              <a:t>ASSC Oct 2026</a:t>
            </a:r>
          </a:p>
        </p:txBody>
      </p:sp>
    </p:spTree>
    <p:extLst>
      <p:ext uri="{BB962C8B-B14F-4D97-AF65-F5344CB8AC3E}">
        <p14:creationId xmlns:p14="http://schemas.microsoft.com/office/powerpoint/2010/main" val="144801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744" y="1158487"/>
            <a:ext cx="4230550" cy="208202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3200" dirty="0">
                <a:latin typeface="Arial"/>
                <a:cs typeface="Arial"/>
              </a:rPr>
              <a:t>P310 Overview</a:t>
            </a:r>
            <a:br>
              <a:rPr lang="en-US" sz="3200" dirty="0"/>
            </a:br>
            <a:r>
              <a:rPr lang="en-US" sz="3200" dirty="0"/>
              <a:t>CANREB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>
                <a:latin typeface="Arial"/>
                <a:cs typeface="Arial"/>
              </a:rPr>
              <a:t>ASSC Fall 2026</a:t>
            </a:r>
            <a:endParaRPr lang="en-US" sz="32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0AA4ACF-EBF7-443D-9629-9044A0B8D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4" y="3679957"/>
            <a:ext cx="3938834" cy="432254"/>
          </a:xfrm>
        </p:spPr>
        <p:txBody>
          <a:bodyPr lIns="91440" tIns="0" rIns="91440" bIns="45720" anchor="b">
            <a:normAutofit/>
          </a:bodyPr>
          <a:lstStyle/>
          <a:p>
            <a:r>
              <a:rPr lang="en-CA" sz="2000"/>
              <a:t>Oct 1-2,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CA0579-4C2B-4E70-8473-A7B5961011BA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574F2-FF7C-F4B8-A5EB-56F7CF9CFEE8}"/>
              </a:ext>
            </a:extLst>
          </p:cNvPr>
          <p:cNvSpPr txBox="1"/>
          <p:nvPr/>
        </p:nvSpPr>
        <p:spPr>
          <a:xfrm>
            <a:off x="661745" y="4603873"/>
            <a:ext cx="459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Leader:</a:t>
            </a:r>
          </a:p>
          <a:p>
            <a:r>
              <a:rPr lang="en-US" dirty="0"/>
              <a:t>Brad Schultz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7FB8AAA-E9A6-4FCC-802F-96A846CCDF3E}"/>
              </a:ext>
            </a:extLst>
          </p:cNvPr>
          <p:cNvGrpSpPr/>
          <p:nvPr/>
        </p:nvGrpSpPr>
        <p:grpSpPr>
          <a:xfrm>
            <a:off x="1692032" y="904457"/>
            <a:ext cx="8169348" cy="5547841"/>
            <a:chOff x="1692032" y="738206"/>
            <a:chExt cx="8169348" cy="5547841"/>
          </a:xfrm>
          <a:solidFill>
            <a:schemeClr val="bg1"/>
          </a:solidFill>
        </p:grpSpPr>
        <p:pic>
          <p:nvPicPr>
            <p:cNvPr id="5" name="Picture 4" descr="Diagram, engineering drawing&#10;&#10;Description automatically generated">
              <a:extLst>
                <a:ext uri="{FF2B5EF4-FFF2-40B4-BE49-F238E27FC236}">
                  <a16:creationId xmlns:a16="http://schemas.microsoft.com/office/drawing/2014/main" id="{3190B347-B108-4057-A1D1-CB7324BE9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2032" y="738206"/>
              <a:ext cx="8169348" cy="5547841"/>
            </a:xfrm>
            <a:prstGeom prst="rect">
              <a:avLst/>
            </a:prstGeom>
            <a:grpFill/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D5D98F-59F9-47EE-9022-3290EA094FFA}"/>
                </a:ext>
              </a:extLst>
            </p:cNvPr>
            <p:cNvGrpSpPr/>
            <p:nvPr/>
          </p:nvGrpSpPr>
          <p:grpSpPr>
            <a:xfrm>
              <a:off x="1765920" y="5711525"/>
              <a:ext cx="2148435" cy="338554"/>
              <a:chOff x="1765920" y="5711525"/>
              <a:chExt cx="2148435" cy="338554"/>
            </a:xfrm>
            <a:grpFill/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176127-03DC-4117-A857-D4F6A848405E}"/>
                  </a:ext>
                </a:extLst>
              </p:cNvPr>
              <p:cNvSpPr txBox="1"/>
              <p:nvPr/>
            </p:nvSpPr>
            <p:spPr>
              <a:xfrm>
                <a:off x="1765920" y="5711525"/>
                <a:ext cx="298480" cy="33855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0</a:t>
                </a:r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8E948E6-03C9-4182-9316-C1502A16F1ED}"/>
                  </a:ext>
                </a:extLst>
              </p:cNvPr>
              <p:cNvSpPr txBox="1"/>
              <p:nvPr/>
            </p:nvSpPr>
            <p:spPr>
              <a:xfrm>
                <a:off x="2384576" y="5711525"/>
                <a:ext cx="298480" cy="33855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2</a:t>
                </a:r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4BDC52-D85C-4412-9750-1947273E673E}"/>
                  </a:ext>
                </a:extLst>
              </p:cNvPr>
              <p:cNvSpPr txBox="1"/>
              <p:nvPr/>
            </p:nvSpPr>
            <p:spPr>
              <a:xfrm>
                <a:off x="2996916" y="5711525"/>
                <a:ext cx="298480" cy="33855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4</a:t>
                </a:r>
                <a:endParaRPr 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B41A76-70B3-45BF-8DB9-107DA0F62193}"/>
                  </a:ext>
                </a:extLst>
              </p:cNvPr>
              <p:cNvSpPr txBox="1"/>
              <p:nvPr/>
            </p:nvSpPr>
            <p:spPr>
              <a:xfrm>
                <a:off x="3615875" y="5711525"/>
                <a:ext cx="298480" cy="338554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6</a:t>
                </a:r>
                <a:endParaRPr lang="en-US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9A443D-8999-4928-819F-A3293BBC50CC}"/>
                </a:ext>
              </a:extLst>
            </p:cNvPr>
            <p:cNvSpPr txBox="1"/>
            <p:nvPr/>
          </p:nvSpPr>
          <p:spPr>
            <a:xfrm>
              <a:off x="2215607" y="5967368"/>
              <a:ext cx="1249061" cy="2616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/>
                <a:t>Scale (in meters)</a:t>
              </a:r>
              <a:endParaRPr lang="en-US" sz="1200" dirty="0"/>
            </a:p>
          </p:txBody>
        </p:sp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F79C5632-D528-4C74-A76E-A11620FDC8C7}"/>
              </a:ext>
            </a:extLst>
          </p:cNvPr>
          <p:cNvSpPr txBox="1">
            <a:spLocks/>
          </p:cNvSpPr>
          <p:nvPr/>
        </p:nvSpPr>
        <p:spPr>
          <a:xfrm>
            <a:off x="9454092" y="267071"/>
            <a:ext cx="2126299" cy="492444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000" dirty="0">
                <a:solidFill>
                  <a:srgbClr val="009CFF"/>
                </a:solidFill>
              </a:rPr>
              <a:t>CANREB overview (G)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57B431-783F-42EF-9389-D436E2976003}"/>
              </a:ext>
            </a:extLst>
          </p:cNvPr>
          <p:cNvGrpSpPr/>
          <p:nvPr/>
        </p:nvGrpSpPr>
        <p:grpSpPr>
          <a:xfrm>
            <a:off x="5780981" y="1150706"/>
            <a:ext cx="1152414" cy="4529658"/>
            <a:chOff x="5780981" y="931787"/>
            <a:chExt cx="1152414" cy="474857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AD97DE4-11A0-4BCE-BF19-79A055A799EF}"/>
                </a:ext>
              </a:extLst>
            </p:cNvPr>
            <p:cNvCxnSpPr/>
            <p:nvPr/>
          </p:nvCxnSpPr>
          <p:spPr>
            <a:xfrm>
              <a:off x="6933395" y="931787"/>
              <a:ext cx="0" cy="4748577"/>
            </a:xfrm>
            <a:prstGeom prst="line">
              <a:avLst/>
            </a:prstGeom>
            <a:ln w="317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8C00D8B-5824-4B5C-A15A-1A4174B8CE10}"/>
                </a:ext>
              </a:extLst>
            </p:cNvPr>
            <p:cNvCxnSpPr/>
            <p:nvPr/>
          </p:nvCxnSpPr>
          <p:spPr>
            <a:xfrm>
              <a:off x="5780981" y="931787"/>
              <a:ext cx="0" cy="4748577"/>
            </a:xfrm>
            <a:prstGeom prst="line">
              <a:avLst/>
            </a:prstGeom>
            <a:ln w="3175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56D33FA-4E4B-4164-8D7A-CBC136FAA523}"/>
              </a:ext>
            </a:extLst>
          </p:cNvPr>
          <p:cNvSpPr txBox="1"/>
          <p:nvPr/>
        </p:nvSpPr>
        <p:spPr>
          <a:xfrm>
            <a:off x="10076466" y="3052604"/>
            <a:ext cx="1354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ISAC-I</a:t>
            </a:r>
            <a:endParaRPr lang="en-US" sz="2800" b="1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30FD6A7-BBD0-4287-B97D-BC3237C48F3D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1354502" y="1962364"/>
            <a:ext cx="782523" cy="32326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B0F06A-C913-42CE-BD5D-958B05AA600F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833062" y="2887038"/>
            <a:ext cx="631606" cy="56151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779E23-51A1-4DC2-81CC-1AAB5BB88546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3759302" y="1314845"/>
            <a:ext cx="249280" cy="35532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E75C2EF-F70B-4DFA-A0B6-9E860B8DE1AB}"/>
              </a:ext>
            </a:extLst>
          </p:cNvPr>
          <p:cNvSpPr txBox="1"/>
          <p:nvPr/>
        </p:nvSpPr>
        <p:spPr>
          <a:xfrm>
            <a:off x="83128" y="2285629"/>
            <a:ext cx="2542747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Electron beam ion source (EBIS)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Charge breeds beam (3 &lt; A/q &lt; 7)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D8ADEF-ABC0-4C56-9FDA-99E0F9DFC49C}"/>
              </a:ext>
            </a:extLst>
          </p:cNvPr>
          <p:cNvSpPr txBox="1"/>
          <p:nvPr/>
        </p:nvSpPr>
        <p:spPr>
          <a:xfrm>
            <a:off x="335939" y="3109999"/>
            <a:ext cx="2497123" cy="6771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Nier spectrometer (NIS)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m/q separation of charge bred beams (R &lt; 300)</a:t>
            </a:r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7443D6-51EB-4FDA-B2EB-8CD1D996569D}"/>
              </a:ext>
            </a:extLst>
          </p:cNvPr>
          <p:cNvSpPr txBox="1"/>
          <p:nvPr/>
        </p:nvSpPr>
        <p:spPr>
          <a:xfrm>
            <a:off x="5730200" y="168483"/>
            <a:ext cx="3323529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ARIEL radiofrequency quadrupole cooler buncher (ARQB)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Cools &amp; bunches beam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A8E565-5562-4349-A625-CD4331508F03}"/>
              </a:ext>
            </a:extLst>
          </p:cNvPr>
          <p:cNvSpPr txBox="1"/>
          <p:nvPr/>
        </p:nvSpPr>
        <p:spPr>
          <a:xfrm>
            <a:off x="8473143" y="1051753"/>
            <a:ext cx="3235043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Radiofrequency quadrupole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sz="1200" dirty="0"/>
              <a:t>Post-acceleration of ions (A/q &lt; 30)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8CADC9-126B-4028-8EC3-9CE8BF66E12D}"/>
              </a:ext>
            </a:extLst>
          </p:cNvPr>
          <p:cNvSpPr txBox="1"/>
          <p:nvPr/>
        </p:nvSpPr>
        <p:spPr>
          <a:xfrm>
            <a:off x="8902623" y="6264235"/>
            <a:ext cx="2567661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Off-Line Ion Source (OLIS)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sz="1200" dirty="0"/>
              <a:t>Stable ion beams</a:t>
            </a:r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156A88-0B12-4B9A-A2FC-46217E8D9057}"/>
              </a:ext>
            </a:extLst>
          </p:cNvPr>
          <p:cNvSpPr txBox="1"/>
          <p:nvPr/>
        </p:nvSpPr>
        <p:spPr>
          <a:xfrm>
            <a:off x="9821684" y="4370170"/>
            <a:ext cx="2152025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ISAC target (B2)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sz="1200" dirty="0"/>
              <a:t>Source of RIB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261C6-515D-44A1-95DF-B0F2FB3429B5}"/>
              </a:ext>
            </a:extLst>
          </p:cNvPr>
          <p:cNvSpPr txBox="1"/>
          <p:nvPr/>
        </p:nvSpPr>
        <p:spPr>
          <a:xfrm>
            <a:off x="2425732" y="822402"/>
            <a:ext cx="2667140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ARIEL pulsed drift tube (APDT)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Matches beam energy for EBIS injection</a:t>
            </a:r>
            <a:endParaRPr 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7E827F-804E-4FED-B75D-70FAC7250437}"/>
              </a:ext>
            </a:extLst>
          </p:cNvPr>
          <p:cNvSpPr txBox="1"/>
          <p:nvPr/>
        </p:nvSpPr>
        <p:spPr>
          <a:xfrm>
            <a:off x="9338046" y="1783482"/>
            <a:ext cx="1986249" cy="4924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ARIEL yield station (AYS)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Measured radioactive yield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C562CD-9E47-4040-B4D2-0C81C1F27592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6474826" y="2029704"/>
            <a:ext cx="2863220" cy="98435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B82E39C-925F-4D37-AE3F-ED07A1A48B29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5175115" y="876369"/>
            <a:ext cx="2216850" cy="1655481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A877130-15EB-47B4-8AE7-B323765E1C35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7997831" y="1297975"/>
            <a:ext cx="475312" cy="11253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42C1D907-16DD-43EA-ACD5-E4BDD9E9E1AA}"/>
              </a:ext>
            </a:extLst>
          </p:cNvPr>
          <p:cNvSpPr/>
          <p:nvPr/>
        </p:nvSpPr>
        <p:spPr>
          <a:xfrm>
            <a:off x="9454092" y="4551349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C684DCF-A719-467C-8B29-011B535E334B}"/>
              </a:ext>
            </a:extLst>
          </p:cNvPr>
          <p:cNvSpPr/>
          <p:nvPr/>
        </p:nvSpPr>
        <p:spPr>
          <a:xfrm>
            <a:off x="5132792" y="4547872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533A5DE-6157-41BD-912F-027DD92BE73B}"/>
              </a:ext>
            </a:extLst>
          </p:cNvPr>
          <p:cNvSpPr/>
          <p:nvPr/>
        </p:nvSpPr>
        <p:spPr>
          <a:xfrm>
            <a:off x="4942624" y="4370170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467CA25-D61E-4A36-BBC7-8DFACFF73FF2}"/>
              </a:ext>
            </a:extLst>
          </p:cNvPr>
          <p:cNvSpPr/>
          <p:nvPr/>
        </p:nvSpPr>
        <p:spPr>
          <a:xfrm>
            <a:off x="4951059" y="1861292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DAFCF6B-6CE4-4B98-8315-BC7168512CC4}"/>
              </a:ext>
            </a:extLst>
          </p:cNvPr>
          <p:cNvSpPr/>
          <p:nvPr/>
        </p:nvSpPr>
        <p:spPr>
          <a:xfrm>
            <a:off x="4749083" y="1663225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20FF42D-49FD-4F15-AFC4-B392D2CCF83A}"/>
              </a:ext>
            </a:extLst>
          </p:cNvPr>
          <p:cNvCxnSpPr>
            <a:cxnSpLocks/>
          </p:cNvCxnSpPr>
          <p:nvPr/>
        </p:nvCxnSpPr>
        <p:spPr>
          <a:xfrm flipH="1" flipV="1">
            <a:off x="4963707" y="4394730"/>
            <a:ext cx="241068" cy="22120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FB430ED-EC35-43F9-9CA0-39E87AB1FC77}"/>
              </a:ext>
            </a:extLst>
          </p:cNvPr>
          <p:cNvCxnSpPr>
            <a:cxnSpLocks/>
          </p:cNvCxnSpPr>
          <p:nvPr/>
        </p:nvCxnSpPr>
        <p:spPr>
          <a:xfrm flipH="1" flipV="1">
            <a:off x="4795139" y="1715921"/>
            <a:ext cx="241068" cy="22120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4A1A2BB-B578-4638-B798-E1210209914F}"/>
              </a:ext>
            </a:extLst>
          </p:cNvPr>
          <p:cNvCxnSpPr>
            <a:cxnSpLocks/>
          </p:cNvCxnSpPr>
          <p:nvPr/>
        </p:nvCxnSpPr>
        <p:spPr>
          <a:xfrm>
            <a:off x="3444783" y="1730429"/>
            <a:ext cx="1359913" cy="54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58E7FC0-5AC3-43ED-8962-196ED6525328}"/>
              </a:ext>
            </a:extLst>
          </p:cNvPr>
          <p:cNvCxnSpPr>
            <a:cxnSpLocks/>
          </p:cNvCxnSpPr>
          <p:nvPr/>
        </p:nvCxnSpPr>
        <p:spPr>
          <a:xfrm>
            <a:off x="2778663" y="1756058"/>
            <a:ext cx="631606" cy="0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82DFA5F6-E504-4E6D-98E4-945B00DDD527}"/>
              </a:ext>
            </a:extLst>
          </p:cNvPr>
          <p:cNvSpPr/>
          <p:nvPr/>
        </p:nvSpPr>
        <p:spPr>
          <a:xfrm>
            <a:off x="3520052" y="1854445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A42DF93-471D-42FC-BF8A-6B6A3A5AC920}"/>
              </a:ext>
            </a:extLst>
          </p:cNvPr>
          <p:cNvCxnSpPr>
            <a:cxnSpLocks/>
          </p:cNvCxnSpPr>
          <p:nvPr/>
        </p:nvCxnSpPr>
        <p:spPr>
          <a:xfrm flipH="1" flipV="1">
            <a:off x="3363465" y="1711216"/>
            <a:ext cx="241068" cy="221202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F8BE4DC2-D197-45C3-B929-D708E6C75345}"/>
              </a:ext>
            </a:extLst>
          </p:cNvPr>
          <p:cNvSpPr/>
          <p:nvPr/>
        </p:nvSpPr>
        <p:spPr>
          <a:xfrm>
            <a:off x="3328309" y="1656271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05EE96C-9A76-4E9F-AB44-E34E57A01265}"/>
              </a:ext>
            </a:extLst>
          </p:cNvPr>
          <p:cNvSpPr/>
          <p:nvPr/>
        </p:nvSpPr>
        <p:spPr>
          <a:xfrm>
            <a:off x="3520052" y="2688302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6D8295D-9A75-4838-8BBD-DA71BC1A228E}"/>
              </a:ext>
            </a:extLst>
          </p:cNvPr>
          <p:cNvCxnSpPr>
            <a:cxnSpLocks/>
          </p:cNvCxnSpPr>
          <p:nvPr/>
        </p:nvCxnSpPr>
        <p:spPr>
          <a:xfrm flipH="1">
            <a:off x="3584355" y="2756207"/>
            <a:ext cx="636401" cy="0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4945F50F-D7E3-4589-AE10-D39B3657C5E9}"/>
              </a:ext>
            </a:extLst>
          </p:cNvPr>
          <p:cNvSpPr/>
          <p:nvPr/>
        </p:nvSpPr>
        <p:spPr>
          <a:xfrm>
            <a:off x="4148774" y="2687720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EC83744-9407-4E0F-8A3B-8BE4DE4F7A8B}"/>
              </a:ext>
            </a:extLst>
          </p:cNvPr>
          <p:cNvSpPr/>
          <p:nvPr/>
        </p:nvSpPr>
        <p:spPr>
          <a:xfrm>
            <a:off x="4339421" y="2877856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EC2A603-AAFC-44E8-A48F-5363934FD8B8}"/>
              </a:ext>
            </a:extLst>
          </p:cNvPr>
          <p:cNvCxnSpPr>
            <a:cxnSpLocks/>
          </p:cNvCxnSpPr>
          <p:nvPr/>
        </p:nvCxnSpPr>
        <p:spPr>
          <a:xfrm flipH="1" flipV="1">
            <a:off x="4194013" y="2743706"/>
            <a:ext cx="241068" cy="221202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5036648C-FF5E-45D9-8C75-D00BDD6E0DF2}"/>
              </a:ext>
            </a:extLst>
          </p:cNvPr>
          <p:cNvSpPr/>
          <p:nvPr/>
        </p:nvSpPr>
        <p:spPr>
          <a:xfrm>
            <a:off x="4338803" y="4978469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F4F67E0-BA60-4878-A480-A03E46DE1785}"/>
              </a:ext>
            </a:extLst>
          </p:cNvPr>
          <p:cNvSpPr/>
          <p:nvPr/>
        </p:nvSpPr>
        <p:spPr>
          <a:xfrm>
            <a:off x="4528527" y="5164459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08FC338-2178-453C-A278-8810BC724FDC}"/>
              </a:ext>
            </a:extLst>
          </p:cNvPr>
          <p:cNvCxnSpPr>
            <a:cxnSpLocks/>
          </p:cNvCxnSpPr>
          <p:nvPr/>
        </p:nvCxnSpPr>
        <p:spPr>
          <a:xfrm flipH="1" flipV="1">
            <a:off x="4381349" y="5030887"/>
            <a:ext cx="241068" cy="221202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BFE1F6E-08B7-48E2-A572-A0F3B64F2882}"/>
              </a:ext>
            </a:extLst>
          </p:cNvPr>
          <p:cNvCxnSpPr>
            <a:cxnSpLocks/>
          </p:cNvCxnSpPr>
          <p:nvPr/>
        </p:nvCxnSpPr>
        <p:spPr>
          <a:xfrm>
            <a:off x="4402958" y="2947528"/>
            <a:ext cx="0" cy="2083361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B39C4B1-72F7-4298-B1AB-2E0B7037C5A1}"/>
              </a:ext>
            </a:extLst>
          </p:cNvPr>
          <p:cNvCxnSpPr>
            <a:cxnSpLocks/>
            <a:stCxn id="92" idx="6"/>
          </p:cNvCxnSpPr>
          <p:nvPr/>
        </p:nvCxnSpPr>
        <p:spPr>
          <a:xfrm flipH="1" flipV="1">
            <a:off x="4622419" y="5237031"/>
            <a:ext cx="3011574" cy="1282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7266CFAA-AEDD-487B-8723-6360CC8EECF7}"/>
              </a:ext>
            </a:extLst>
          </p:cNvPr>
          <p:cNvSpPr/>
          <p:nvPr/>
        </p:nvSpPr>
        <p:spPr>
          <a:xfrm>
            <a:off x="5961069" y="5163840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B1C6078-51EF-478A-A5B2-8877D468C14F}"/>
              </a:ext>
            </a:extLst>
          </p:cNvPr>
          <p:cNvSpPr/>
          <p:nvPr/>
        </p:nvSpPr>
        <p:spPr>
          <a:xfrm>
            <a:off x="6150789" y="4976610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02C87F0-069D-44A0-A29B-48E7647B37AA}"/>
              </a:ext>
            </a:extLst>
          </p:cNvPr>
          <p:cNvCxnSpPr>
            <a:cxnSpLocks/>
          </p:cNvCxnSpPr>
          <p:nvPr/>
        </p:nvCxnSpPr>
        <p:spPr>
          <a:xfrm flipV="1">
            <a:off x="5998483" y="5030311"/>
            <a:ext cx="241068" cy="221202"/>
          </a:xfrm>
          <a:prstGeom prst="line">
            <a:avLst/>
          </a:prstGeom>
          <a:ln w="25400">
            <a:solidFill>
              <a:srgbClr val="00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534D4DCB-7B99-4A03-9FBD-2F840C53B697}"/>
              </a:ext>
            </a:extLst>
          </p:cNvPr>
          <p:cNvSpPr/>
          <p:nvPr/>
        </p:nvSpPr>
        <p:spPr>
          <a:xfrm>
            <a:off x="7490028" y="5166330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96222031-6E02-402A-A56B-065C244E34DD}"/>
              </a:ext>
            </a:extLst>
          </p:cNvPr>
          <p:cNvSpPr/>
          <p:nvPr/>
        </p:nvSpPr>
        <p:spPr>
          <a:xfrm>
            <a:off x="7679750" y="4975362"/>
            <a:ext cx="143965" cy="143965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B27CE3D-F6A4-467B-9D8E-CC61B5FB8D17}"/>
              </a:ext>
            </a:extLst>
          </p:cNvPr>
          <p:cNvCxnSpPr>
            <a:cxnSpLocks/>
          </p:cNvCxnSpPr>
          <p:nvPr/>
        </p:nvCxnSpPr>
        <p:spPr>
          <a:xfrm flipV="1">
            <a:off x="7535972" y="5023324"/>
            <a:ext cx="241068" cy="221202"/>
          </a:xfrm>
          <a:prstGeom prst="line">
            <a:avLst/>
          </a:prstGeom>
          <a:ln w="254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D3AEF70A-F049-416F-9BFB-2C30523C17CF}"/>
              </a:ext>
            </a:extLst>
          </p:cNvPr>
          <p:cNvCxnSpPr>
            <a:cxnSpLocks/>
          </p:cNvCxnSpPr>
          <p:nvPr/>
        </p:nvCxnSpPr>
        <p:spPr>
          <a:xfrm>
            <a:off x="6216210" y="3329162"/>
            <a:ext cx="0" cy="1719107"/>
          </a:xfrm>
          <a:prstGeom prst="line">
            <a:avLst/>
          </a:prstGeom>
          <a:ln w="25400">
            <a:solidFill>
              <a:srgbClr val="00FF00"/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26BBB9E-DDBD-46C0-9111-929553A2A45E}"/>
              </a:ext>
            </a:extLst>
          </p:cNvPr>
          <p:cNvCxnSpPr>
            <a:cxnSpLocks/>
          </p:cNvCxnSpPr>
          <p:nvPr/>
        </p:nvCxnSpPr>
        <p:spPr>
          <a:xfrm>
            <a:off x="7745806" y="3474720"/>
            <a:ext cx="0" cy="1572624"/>
          </a:xfrm>
          <a:prstGeom prst="line">
            <a:avLst/>
          </a:prstGeom>
          <a:ln w="25400">
            <a:solidFill>
              <a:srgbClr val="00FF00"/>
            </a:solidFill>
            <a:prstDash val="solid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11FCA8B-33AF-4452-8AF2-014AB9366FF1}"/>
              </a:ext>
            </a:extLst>
          </p:cNvPr>
          <p:cNvCxnSpPr>
            <a:cxnSpLocks/>
          </p:cNvCxnSpPr>
          <p:nvPr/>
        </p:nvCxnSpPr>
        <p:spPr>
          <a:xfrm>
            <a:off x="2778663" y="1714922"/>
            <a:ext cx="631606" cy="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Oval 110">
            <a:extLst>
              <a:ext uri="{FF2B5EF4-FFF2-40B4-BE49-F238E27FC236}">
                <a16:creationId xmlns:a16="http://schemas.microsoft.com/office/drawing/2014/main" id="{02F4346C-01F4-40EB-883A-F66FD76A200C}"/>
              </a:ext>
            </a:extLst>
          </p:cNvPr>
          <p:cNvSpPr/>
          <p:nvPr/>
        </p:nvSpPr>
        <p:spPr>
          <a:xfrm>
            <a:off x="4933529" y="3094085"/>
            <a:ext cx="167279" cy="167279"/>
          </a:xfrm>
          <a:prstGeom prst="ellipse">
            <a:avLst/>
          </a:prstGeom>
          <a:noFill/>
          <a:ln w="25400">
            <a:solidFill>
              <a:srgbClr val="009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72AB60AE-5D76-4F20-ACC8-642C7A3F06E8}"/>
              </a:ext>
            </a:extLst>
          </p:cNvPr>
          <p:cNvSpPr/>
          <p:nvPr/>
        </p:nvSpPr>
        <p:spPr>
          <a:xfrm>
            <a:off x="4932464" y="3475701"/>
            <a:ext cx="167279" cy="167279"/>
          </a:xfrm>
          <a:prstGeom prst="ellipse">
            <a:avLst/>
          </a:prstGeom>
          <a:noFill/>
          <a:ln w="25400">
            <a:solidFill>
              <a:srgbClr val="009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55E09095-EC2D-4608-8F17-2DC608B86657}"/>
              </a:ext>
            </a:extLst>
          </p:cNvPr>
          <p:cNvSpPr/>
          <p:nvPr/>
        </p:nvSpPr>
        <p:spPr>
          <a:xfrm>
            <a:off x="8865144" y="5541362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31604A1E-DD23-422D-BA5E-12D74386A2AB}"/>
              </a:ext>
            </a:extLst>
          </p:cNvPr>
          <p:cNvSpPr/>
          <p:nvPr/>
        </p:nvSpPr>
        <p:spPr>
          <a:xfrm>
            <a:off x="8864458" y="4734871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F46C80-F61C-409D-B415-25539E1A8D6F}"/>
              </a:ext>
            </a:extLst>
          </p:cNvPr>
          <p:cNvSpPr/>
          <p:nvPr/>
        </p:nvSpPr>
        <p:spPr>
          <a:xfrm>
            <a:off x="8683733" y="4553102"/>
            <a:ext cx="143965" cy="1439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E492623D-9164-42D6-B121-B65CA7AEF089}"/>
              </a:ext>
            </a:extLst>
          </p:cNvPr>
          <p:cNvCxnSpPr>
            <a:cxnSpLocks/>
          </p:cNvCxnSpPr>
          <p:nvPr/>
        </p:nvCxnSpPr>
        <p:spPr>
          <a:xfrm flipH="1" flipV="1">
            <a:off x="8725583" y="4608529"/>
            <a:ext cx="241068" cy="22120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C9AE630-AF2E-4E38-AE77-D0D598AAD183}"/>
              </a:ext>
            </a:extLst>
          </p:cNvPr>
          <p:cNvGrpSpPr/>
          <p:nvPr/>
        </p:nvGrpSpPr>
        <p:grpSpPr>
          <a:xfrm>
            <a:off x="8933893" y="4782705"/>
            <a:ext cx="0" cy="811767"/>
            <a:chOff x="9001071" y="4782705"/>
            <a:chExt cx="0" cy="811767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3132B4C2-356A-47E3-9F4C-71F140033AE9}"/>
                </a:ext>
              </a:extLst>
            </p:cNvPr>
            <p:cNvCxnSpPr>
              <a:cxnSpLocks/>
            </p:cNvCxnSpPr>
            <p:nvPr/>
          </p:nvCxnSpPr>
          <p:spPr>
            <a:xfrm>
              <a:off x="9001071" y="5084807"/>
              <a:ext cx="0" cy="410285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B517A66-273C-4FC6-BF36-75A5C3CD6368}"/>
                </a:ext>
              </a:extLst>
            </p:cNvPr>
            <p:cNvCxnSpPr>
              <a:cxnSpLocks/>
            </p:cNvCxnSpPr>
            <p:nvPr/>
          </p:nvCxnSpPr>
          <p:spPr>
            <a:xfrm>
              <a:off x="9001071" y="4782705"/>
              <a:ext cx="0" cy="811767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6F29B39-D6E5-49CE-8D2F-BE3DF0C1CAA0}"/>
              </a:ext>
            </a:extLst>
          </p:cNvPr>
          <p:cNvGrpSpPr/>
          <p:nvPr/>
        </p:nvGrpSpPr>
        <p:grpSpPr>
          <a:xfrm>
            <a:off x="5276757" y="4627678"/>
            <a:ext cx="4177335" cy="0"/>
            <a:chOff x="5276757" y="4564234"/>
            <a:chExt cx="4177335" cy="0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333A157-98D1-4280-8CC7-A1DFA6AB2A98}"/>
                </a:ext>
              </a:extLst>
            </p:cNvPr>
            <p:cNvGrpSpPr/>
            <p:nvPr/>
          </p:nvGrpSpPr>
          <p:grpSpPr>
            <a:xfrm>
              <a:off x="5276757" y="4564234"/>
              <a:ext cx="4177335" cy="0"/>
              <a:chOff x="5276757" y="4563424"/>
              <a:chExt cx="4177335" cy="0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1718789-C8B4-4C24-884E-0B654B848C9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76757" y="4563424"/>
                <a:ext cx="4177335" cy="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509D544-D001-4394-9C46-124A58C421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35487" y="4563424"/>
                <a:ext cx="311541" cy="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solid"/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1BD03DF-2A60-4730-8F36-6C4023616092}"/>
                </a:ext>
              </a:extLst>
            </p:cNvPr>
            <p:cNvCxnSpPr>
              <a:cxnSpLocks/>
            </p:cNvCxnSpPr>
            <p:nvPr/>
          </p:nvCxnSpPr>
          <p:spPr>
            <a:xfrm>
              <a:off x="9194456" y="4564234"/>
              <a:ext cx="200472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FE1E212-C18F-426B-ABDA-C5BAEB5BBAFF}"/>
              </a:ext>
            </a:extLst>
          </p:cNvPr>
          <p:cNvGrpSpPr/>
          <p:nvPr/>
        </p:nvGrpSpPr>
        <p:grpSpPr>
          <a:xfrm>
            <a:off x="5009650" y="2005257"/>
            <a:ext cx="9660" cy="2407951"/>
            <a:chOff x="5013382" y="2005257"/>
            <a:chExt cx="9660" cy="2407951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A4B640B-6E0A-40FD-8B44-F8B2400FF5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3382" y="2005257"/>
              <a:ext cx="9660" cy="240795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71336BB-BEA1-48F9-91EF-453C2D889ECA}"/>
                </a:ext>
              </a:extLst>
            </p:cNvPr>
            <p:cNvCxnSpPr>
              <a:cxnSpLocks/>
            </p:cNvCxnSpPr>
            <p:nvPr/>
          </p:nvCxnSpPr>
          <p:spPr>
            <a:xfrm>
              <a:off x="5018212" y="2114217"/>
              <a:ext cx="0" cy="394767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60F5081-C297-48F8-B7F8-36AE89698E6C}"/>
              </a:ext>
            </a:extLst>
          </p:cNvPr>
          <p:cNvGrpSpPr/>
          <p:nvPr/>
        </p:nvGrpSpPr>
        <p:grpSpPr>
          <a:xfrm>
            <a:off x="3590865" y="1926427"/>
            <a:ext cx="0" cy="823161"/>
            <a:chOff x="3650578" y="1926427"/>
            <a:chExt cx="0" cy="823161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2B39DE7-9F86-4EC1-B694-957C335610E4}"/>
                </a:ext>
              </a:extLst>
            </p:cNvPr>
            <p:cNvCxnSpPr>
              <a:cxnSpLocks/>
            </p:cNvCxnSpPr>
            <p:nvPr/>
          </p:nvCxnSpPr>
          <p:spPr>
            <a:xfrm>
              <a:off x="3650578" y="1926427"/>
              <a:ext cx="0" cy="823161"/>
            </a:xfrm>
            <a:prstGeom prst="line">
              <a:avLst/>
            </a:prstGeom>
            <a:ln w="254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7E603C97-F23F-497E-AA74-0027A5A05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0578" y="2012208"/>
              <a:ext cx="0" cy="402554"/>
            </a:xfrm>
            <a:prstGeom prst="line">
              <a:avLst/>
            </a:prstGeom>
            <a:ln w="25400">
              <a:solidFill>
                <a:srgbClr val="00FF00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Oval 109">
            <a:extLst>
              <a:ext uri="{FF2B5EF4-FFF2-40B4-BE49-F238E27FC236}">
                <a16:creationId xmlns:a16="http://schemas.microsoft.com/office/drawing/2014/main" id="{7BA28BD2-6C9A-4998-A364-286910F46E38}"/>
              </a:ext>
            </a:extLst>
          </p:cNvPr>
          <p:cNvSpPr/>
          <p:nvPr/>
        </p:nvSpPr>
        <p:spPr>
          <a:xfrm>
            <a:off x="3709122" y="3475701"/>
            <a:ext cx="167279" cy="167279"/>
          </a:xfrm>
          <a:prstGeom prst="ellipse">
            <a:avLst/>
          </a:prstGeom>
          <a:noFill/>
          <a:ln w="25400">
            <a:solidFill>
              <a:srgbClr val="009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F289FB03-ABF8-423C-A760-57790C558BAD}"/>
              </a:ext>
            </a:extLst>
          </p:cNvPr>
          <p:cNvCxnSpPr>
            <a:cxnSpLocks/>
          </p:cNvCxnSpPr>
          <p:nvPr/>
        </p:nvCxnSpPr>
        <p:spPr>
          <a:xfrm>
            <a:off x="5195931" y="2995335"/>
            <a:ext cx="0" cy="197500"/>
          </a:xfrm>
          <a:prstGeom prst="line">
            <a:avLst/>
          </a:prstGeom>
          <a:ln w="25400">
            <a:solidFill>
              <a:srgbClr val="009C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32C6B68-B604-4C51-BAC7-67AA102C6C89}"/>
              </a:ext>
            </a:extLst>
          </p:cNvPr>
          <p:cNvCxnSpPr>
            <a:cxnSpLocks/>
          </p:cNvCxnSpPr>
          <p:nvPr/>
        </p:nvCxnSpPr>
        <p:spPr>
          <a:xfrm flipH="1">
            <a:off x="5100809" y="3185188"/>
            <a:ext cx="103966" cy="0"/>
          </a:xfrm>
          <a:prstGeom prst="line">
            <a:avLst/>
          </a:prstGeom>
          <a:ln w="25400">
            <a:solidFill>
              <a:srgbClr val="009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8438919-BDD2-4B3A-8A80-FA4481B07C9A}"/>
              </a:ext>
            </a:extLst>
          </p:cNvPr>
          <p:cNvGrpSpPr/>
          <p:nvPr/>
        </p:nvGrpSpPr>
        <p:grpSpPr>
          <a:xfrm>
            <a:off x="5100809" y="3551970"/>
            <a:ext cx="103966" cy="197500"/>
            <a:chOff x="5100809" y="3551970"/>
            <a:chExt cx="103966" cy="197500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60DADD7-74E4-405A-BF00-3EE0617FA9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5931" y="3551970"/>
              <a:ext cx="0" cy="197500"/>
            </a:xfrm>
            <a:prstGeom prst="line">
              <a:avLst/>
            </a:prstGeom>
            <a:ln w="25400">
              <a:solidFill>
                <a:srgbClr val="009CFF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04ABA815-9A40-4387-A447-A798C0D748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00809" y="3557788"/>
              <a:ext cx="103966" cy="0"/>
            </a:xfrm>
            <a:prstGeom prst="line">
              <a:avLst/>
            </a:prstGeom>
            <a:ln w="25400">
              <a:solidFill>
                <a:srgbClr val="009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A2361E0-711E-4DB3-B329-AC29EBAF8291}"/>
              </a:ext>
            </a:extLst>
          </p:cNvPr>
          <p:cNvGrpSpPr/>
          <p:nvPr/>
        </p:nvGrpSpPr>
        <p:grpSpPr>
          <a:xfrm>
            <a:off x="3879759" y="3551970"/>
            <a:ext cx="103966" cy="197500"/>
            <a:chOff x="5100809" y="3551970"/>
            <a:chExt cx="103966" cy="197500"/>
          </a:xfrm>
        </p:grpSpPr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B97A41E9-17E6-4000-9FBD-CA8E9F1444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5931" y="3551970"/>
              <a:ext cx="0" cy="197500"/>
            </a:xfrm>
            <a:prstGeom prst="line">
              <a:avLst/>
            </a:prstGeom>
            <a:ln w="25400">
              <a:solidFill>
                <a:srgbClr val="009CFF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50ADAF71-554B-4848-9F01-E5EF8F64BF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00809" y="3557788"/>
              <a:ext cx="103966" cy="0"/>
            </a:xfrm>
            <a:prstGeom prst="line">
              <a:avLst/>
            </a:prstGeom>
            <a:ln w="25400">
              <a:solidFill>
                <a:srgbClr val="009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E909707-5791-49A7-81FE-A986F25BEA40}"/>
              </a:ext>
            </a:extLst>
          </p:cNvPr>
          <p:cNvGrpSpPr/>
          <p:nvPr/>
        </p:nvGrpSpPr>
        <p:grpSpPr>
          <a:xfrm>
            <a:off x="651007" y="4719325"/>
            <a:ext cx="520069" cy="144547"/>
            <a:chOff x="1701617" y="4577527"/>
            <a:chExt cx="520069" cy="144547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A1721492-F6EC-4D7C-A186-114BCC1F6C0E}"/>
                </a:ext>
              </a:extLst>
            </p:cNvPr>
            <p:cNvSpPr/>
            <p:nvPr/>
          </p:nvSpPr>
          <p:spPr>
            <a:xfrm>
              <a:off x="1701617" y="4578109"/>
              <a:ext cx="143965" cy="14396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CFFAEB0-277D-42B1-98F7-8CCE7C38BE3E}"/>
                </a:ext>
              </a:extLst>
            </p:cNvPr>
            <p:cNvCxnSpPr>
              <a:cxnSpLocks/>
              <a:stCxn id="103" idx="6"/>
            </p:cNvCxnSpPr>
            <p:nvPr/>
          </p:nvCxnSpPr>
          <p:spPr>
            <a:xfrm flipH="1" flipV="1">
              <a:off x="1765922" y="4646014"/>
              <a:ext cx="455764" cy="3496"/>
            </a:xfrm>
            <a:prstGeom prst="line">
              <a:avLst/>
            </a:prstGeom>
            <a:ln w="254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59E9D42-DB0F-4A0A-8ACA-2BCDC31A33F9}"/>
                </a:ext>
              </a:extLst>
            </p:cNvPr>
            <p:cNvSpPr/>
            <p:nvPr/>
          </p:nvSpPr>
          <p:spPr>
            <a:xfrm>
              <a:off x="2077721" y="4577527"/>
              <a:ext cx="143965" cy="14396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AAB19BC-6023-4357-85D1-39E489538A74}"/>
              </a:ext>
            </a:extLst>
          </p:cNvPr>
          <p:cNvGrpSpPr/>
          <p:nvPr/>
        </p:nvGrpSpPr>
        <p:grpSpPr>
          <a:xfrm>
            <a:off x="651007" y="4415561"/>
            <a:ext cx="520069" cy="144547"/>
            <a:chOff x="1701617" y="4577527"/>
            <a:chExt cx="520069" cy="144547"/>
          </a:xfrm>
        </p:grpSpPr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5E4C2BF9-7DC3-4E0F-A913-104D1C3D8868}"/>
                </a:ext>
              </a:extLst>
            </p:cNvPr>
            <p:cNvSpPr/>
            <p:nvPr/>
          </p:nvSpPr>
          <p:spPr>
            <a:xfrm>
              <a:off x="1701617" y="4578109"/>
              <a:ext cx="143965" cy="14396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A0F7DF0-63A0-4C02-9F06-0841FF9D8FEC}"/>
                </a:ext>
              </a:extLst>
            </p:cNvPr>
            <p:cNvCxnSpPr>
              <a:cxnSpLocks/>
              <a:stCxn id="109" idx="6"/>
            </p:cNvCxnSpPr>
            <p:nvPr/>
          </p:nvCxnSpPr>
          <p:spPr>
            <a:xfrm flipH="1" flipV="1">
              <a:off x="1765922" y="4646014"/>
              <a:ext cx="455764" cy="349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FC43CF0-E6B3-4D58-B65F-CC1E754EDA47}"/>
                </a:ext>
              </a:extLst>
            </p:cNvPr>
            <p:cNvSpPr/>
            <p:nvPr/>
          </p:nvSpPr>
          <p:spPr>
            <a:xfrm>
              <a:off x="2077721" y="4577527"/>
              <a:ext cx="143965" cy="14396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CD6D1694-39DE-4F12-A42C-6DD14A0DB9B3}"/>
              </a:ext>
            </a:extLst>
          </p:cNvPr>
          <p:cNvSpPr txBox="1"/>
          <p:nvPr/>
        </p:nvSpPr>
        <p:spPr>
          <a:xfrm>
            <a:off x="1213013" y="4332607"/>
            <a:ext cx="1515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Beam in ISAC) </a:t>
            </a:r>
            <a:endParaRPr lang="en-US" b="1" dirty="0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E8C7503E-CBF0-4EB8-ACCF-A41C72CC6AFE}"/>
              </a:ext>
            </a:extLst>
          </p:cNvPr>
          <p:cNvGrpSpPr/>
          <p:nvPr/>
        </p:nvGrpSpPr>
        <p:grpSpPr>
          <a:xfrm>
            <a:off x="754754" y="5023088"/>
            <a:ext cx="312574" cy="167279"/>
            <a:chOff x="969388" y="5133925"/>
            <a:chExt cx="312574" cy="167279"/>
          </a:xfrm>
        </p:grpSpPr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F69A0AA5-3093-405C-8E59-0E7CEC4D6108}"/>
                </a:ext>
              </a:extLst>
            </p:cNvPr>
            <p:cNvSpPr/>
            <p:nvPr/>
          </p:nvSpPr>
          <p:spPr>
            <a:xfrm>
              <a:off x="969388" y="5133925"/>
              <a:ext cx="167279" cy="167279"/>
            </a:xfrm>
            <a:prstGeom prst="ellipse">
              <a:avLst/>
            </a:prstGeom>
            <a:noFill/>
            <a:ln w="25400">
              <a:solidFill>
                <a:srgbClr val="009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BABC8FD8-3BFC-4EC4-B1DB-FF8FC29E48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0617" y="5215816"/>
              <a:ext cx="141345" cy="0"/>
            </a:xfrm>
            <a:prstGeom prst="line">
              <a:avLst/>
            </a:prstGeom>
            <a:ln w="25400">
              <a:solidFill>
                <a:srgbClr val="009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186A1591-0BCE-4BF5-AC0B-4A9BC567DC00}"/>
              </a:ext>
            </a:extLst>
          </p:cNvPr>
          <p:cNvSpPr txBox="1"/>
          <p:nvPr/>
        </p:nvSpPr>
        <p:spPr>
          <a:xfrm>
            <a:off x="1213013" y="4956447"/>
            <a:ext cx="1449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Beam in (B2)</a:t>
            </a:r>
            <a:endParaRPr lang="en-US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F427C34-9831-48D1-A964-D602573C02E6}"/>
              </a:ext>
            </a:extLst>
          </p:cNvPr>
          <p:cNvSpPr txBox="1"/>
          <p:nvPr/>
        </p:nvSpPr>
        <p:spPr>
          <a:xfrm>
            <a:off x="1213013" y="4632464"/>
            <a:ext cx="1136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Beam out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70490A-9E35-410C-8FC5-CF467E53520F}"/>
              </a:ext>
            </a:extLst>
          </p:cNvPr>
          <p:cNvSpPr/>
          <p:nvPr/>
        </p:nvSpPr>
        <p:spPr>
          <a:xfrm>
            <a:off x="508000" y="4267200"/>
            <a:ext cx="2122512" cy="104309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A40780-C440-C353-63AE-AC2899EFDF95}"/>
              </a:ext>
            </a:extLst>
          </p:cNvPr>
          <p:cNvSpPr txBox="1"/>
          <p:nvPr/>
        </p:nvSpPr>
        <p:spPr>
          <a:xfrm>
            <a:off x="499039" y="1113020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ARIEL-G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100832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919B9D-9C24-2350-C1F8-6AE7BE909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193" y="214133"/>
            <a:ext cx="6970345" cy="6392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DE34B8-3370-3E76-64ED-2FBF7B14B620}"/>
              </a:ext>
            </a:extLst>
          </p:cNvPr>
          <p:cNvSpPr txBox="1"/>
          <p:nvPr/>
        </p:nvSpPr>
        <p:spPr>
          <a:xfrm>
            <a:off x="290666" y="1147967"/>
            <a:ext cx="434229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Beam is injected into ARIEL-B2 from APTW and AETE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One beam through AHRS, second beam through bypass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ARIEL high resolution separator (AHRS)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Dual magnetic dipole mass separator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R ~ 20,000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Beams transported upstairs to ARIEL-G through two vertical riser beamlines spanning ARIEL-B1 (AVTW, AVTE)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Contains ARIEL test ion source (ATIS) </a:t>
            </a:r>
            <a:r>
              <a:rPr lang="en-US" sz="1900" dirty="0">
                <a:sym typeface="Wingdings" panose="05000000000000000000" pitchFamily="2" charset="2"/>
              </a:rPr>
              <a:t> Small surface ion source, alkali elements @ 60 keV maximum</a:t>
            </a:r>
            <a:endParaRPr lang="en-US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F7B1D9-5304-C497-BF22-CA130741A9AE}"/>
              </a:ext>
            </a:extLst>
          </p:cNvPr>
          <p:cNvSpPr txBox="1"/>
          <p:nvPr/>
        </p:nvSpPr>
        <p:spPr>
          <a:xfrm>
            <a:off x="7548880" y="2663408"/>
            <a:ext cx="1300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(HRS bypass)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BA5CA5-330B-DB67-5E3D-D0CF0B46777A}"/>
              </a:ext>
            </a:extLst>
          </p:cNvPr>
          <p:cNvSpPr txBox="1">
            <a:spLocks/>
          </p:cNvSpPr>
          <p:nvPr/>
        </p:nvSpPr>
        <p:spPr>
          <a:xfrm>
            <a:off x="9993588" y="181378"/>
            <a:ext cx="2126299" cy="492444"/>
          </a:xfrm>
          <a:prstGeom prst="rect">
            <a:avLst/>
          </a:prstGeom>
        </p:spPr>
        <p:txBody>
          <a:bodyPr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000" dirty="0">
                <a:solidFill>
                  <a:srgbClr val="009CFF"/>
                </a:solidFill>
              </a:rPr>
              <a:t>CANREB overview (B2)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7E6B5E-1D2E-CD25-3C20-DAE6E803F355}"/>
              </a:ext>
            </a:extLst>
          </p:cNvPr>
          <p:cNvSpPr txBox="1"/>
          <p:nvPr/>
        </p:nvSpPr>
        <p:spPr>
          <a:xfrm>
            <a:off x="9503664" y="961289"/>
            <a:ext cx="2126300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9CFF"/>
                </a:solidFill>
              </a:rPr>
              <a:t>ARIEL high resolution separator (AHRS)</a:t>
            </a:r>
            <a:endParaRPr lang="en-US" b="1" dirty="0">
              <a:solidFill>
                <a:srgbClr val="009CFF"/>
              </a:solidFill>
            </a:endParaRPr>
          </a:p>
          <a:p>
            <a:r>
              <a:rPr lang="en-US" sz="1200" dirty="0"/>
              <a:t>Isobaric purification ~1/20,000</a:t>
            </a:r>
          </a:p>
        </p:txBody>
      </p:sp>
    </p:spTree>
    <p:extLst>
      <p:ext uri="{BB962C8B-B14F-4D97-AF65-F5344CB8AC3E}">
        <p14:creationId xmlns:p14="http://schemas.microsoft.com/office/powerpoint/2010/main" val="140733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22EA-F8CD-6F70-E8FB-D307A32B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D0E47-6900-BD7D-B943-5F049E4308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701" y="659675"/>
            <a:ext cx="11145476" cy="3588162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CA" dirty="0">
                <a:latin typeface="Calibri"/>
                <a:ea typeface="Calibri"/>
                <a:cs typeface="Calibri"/>
              </a:rPr>
              <a:t>AHRS commissioning/development</a:t>
            </a:r>
          </a:p>
          <a:p>
            <a:pPr lvl="1"/>
            <a:r>
              <a:rPr lang="en-CA" dirty="0">
                <a:latin typeface="Calibri"/>
                <a:ea typeface="Calibri"/>
                <a:cs typeface="Calibri"/>
              </a:rPr>
              <a:t>Beam-based investigations of beamline using corrector scans to validate transport model and injection conditions</a:t>
            </a:r>
          </a:p>
          <a:p>
            <a:pPr lvl="1"/>
            <a:r>
              <a:rPr lang="en-CA" dirty="0">
                <a:latin typeface="Calibri"/>
                <a:ea typeface="Calibri"/>
                <a:cs typeface="Calibri"/>
              </a:rPr>
              <a:t>Centering error mainly associated with incoming beam position and angle</a:t>
            </a:r>
          </a:p>
          <a:p>
            <a:pPr lvl="1"/>
            <a:r>
              <a:rPr lang="en-CA" dirty="0">
                <a:latin typeface="Calibri"/>
                <a:ea typeface="Calibri"/>
                <a:cs typeface="Calibri"/>
              </a:rPr>
              <a:t>Achievement of required beam-centering tolerance will require improvements to beam centering diagnostics, monitor calibration, and data acquisition</a:t>
            </a:r>
          </a:p>
          <a:p>
            <a:r>
              <a:rPr lang="en-CA" dirty="0">
                <a:latin typeface="Calibri"/>
                <a:ea typeface="Calibri"/>
                <a:cs typeface="Calibri"/>
              </a:rPr>
              <a:t>EBIS</a:t>
            </a:r>
          </a:p>
          <a:p>
            <a:pPr lvl="1"/>
            <a:r>
              <a:rPr lang="en-CA" dirty="0">
                <a:latin typeface="Calibri"/>
                <a:ea typeface="Calibri"/>
                <a:cs typeface="Calibri"/>
              </a:rPr>
              <a:t>Most e-gun parts (TITAN design) have been fabricated: machine shop got ~80% done before ARIEL surge; remaining pieces will be outsourced</a:t>
            </a:r>
          </a:p>
          <a:p>
            <a:pPr lvl="1"/>
            <a:r>
              <a:rPr lang="en-CA" dirty="0">
                <a:latin typeface="Calibri"/>
                <a:ea typeface="Calibri"/>
                <a:cs typeface="Calibri"/>
              </a:rPr>
              <a:t>Conceptual design for e-gun test stand is complete; next steps (final design, procurement, etc.) are underway (also looking to outsource some of it)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FFD9C-1A86-51C8-85BC-4AEFC1D01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610" y="4453391"/>
            <a:ext cx="6711735" cy="1613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8A2217-B03B-F6A5-B801-D15541811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8" t="8084" r="11756" b="6826"/>
          <a:stretch>
            <a:fillRect/>
          </a:stretch>
        </p:blipFill>
        <p:spPr>
          <a:xfrm>
            <a:off x="8153399" y="4160519"/>
            <a:ext cx="2646395" cy="21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9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22EA-F8CD-6F70-E8FB-D307A32B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on Plans Presented at previous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D0E47-6900-BD7D-B943-5F049E4308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744" y="664464"/>
            <a:ext cx="11306189" cy="6060633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CA" dirty="0">
                <a:latin typeface="Calibri"/>
                <a:cs typeface="Calibri"/>
              </a:rPr>
              <a:t>Items required/planned for LS26 (with a focus on installation) to facilitate beam delivery in 2028</a:t>
            </a:r>
          </a:p>
          <a:p>
            <a:pPr lvl="1"/>
            <a:r>
              <a:rPr lang="en-US" i="1" dirty="0">
                <a:latin typeface="Calibri"/>
                <a:cs typeface="Calibri"/>
              </a:rPr>
              <a:t>Fabrication &amp; installation of EBIS e-gun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Most pieces completed; order submitted for external fabrication of remaining pieces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  <a:p>
            <a:pPr lvl="1"/>
            <a:r>
              <a:rPr lang="en-US" i="1" dirty="0">
                <a:latin typeface="Calibri"/>
                <a:cs typeface="Calibri"/>
              </a:rPr>
              <a:t>Modification of ARQB optics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Machine characterization and stability testing underway; looking at mitigation options if unsuccessful</a:t>
            </a:r>
          </a:p>
          <a:p>
            <a:pPr lvl="2"/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Consistent with charging of insulators near trap extraction  Data points to downstream extraction lens as culprit</a:t>
            </a:r>
          </a:p>
          <a:p>
            <a:pPr lvl="2"/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Likely a result of (or at least exacerbated) by ion extraction systematics</a:t>
            </a:r>
          </a:p>
          <a:p>
            <a:pPr lvl="2"/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Physical intervention: (a) modify design in region to shield insulators from stray ions, (b) resistive coating of existing insulators to allow for charge dissipation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  <a:p>
            <a:pPr lvl="1"/>
            <a:r>
              <a:rPr lang="en-US" i="1" dirty="0">
                <a:latin typeface="Calibri"/>
                <a:cs typeface="Calibri"/>
              </a:rPr>
              <a:t>Complete ARQB 6 MHz circuit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Some work was done in summer, will resume when RF tech returns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  <a:p>
            <a:pPr lvl="1"/>
            <a:r>
              <a:rPr lang="en-US" i="1" dirty="0">
                <a:latin typeface="Calibri"/>
                <a:cs typeface="Calibri"/>
              </a:rPr>
              <a:t>Complete installation of ARIEL LE beamlines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Waiting for installation of RIB modules</a:t>
            </a:r>
            <a:endParaRPr lang="en-US" i="1" dirty="0">
              <a:latin typeface="Calibri"/>
              <a:cs typeface="Calibri"/>
            </a:endParaRPr>
          </a:p>
          <a:p>
            <a:pPr lvl="1"/>
            <a:r>
              <a:rPr lang="en-US" i="1" dirty="0">
                <a:latin typeface="Calibri"/>
                <a:cs typeface="Calibri"/>
              </a:rPr>
              <a:t>Fabricate &amp; install HRS HV cage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Work order submitted to Machine Shop; fabrication and installation resource dependent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  <a:p>
            <a:pPr lvl="1"/>
            <a:r>
              <a:rPr lang="en-US" i="1" dirty="0">
                <a:latin typeface="Calibri"/>
                <a:cs typeface="Calibri"/>
              </a:rPr>
              <a:t>Replace Sikler lens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On hold: lens testing and systematics will be done when EBIS beam is available, but this is a more long-term item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  <a:p>
            <a:r>
              <a:rPr lang="en-US" i="1" dirty="0">
                <a:latin typeface="Calibri"/>
                <a:cs typeface="Calibri"/>
              </a:rPr>
              <a:t>Additional tasks, including commissioning and performance ramp-up, will depend on availability of ion beam through LS26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2060"/>
                </a:solidFill>
                <a:latin typeface="Calibri"/>
                <a:cs typeface="Calibri"/>
                <a:sym typeface="Wingdings" panose="05000000000000000000" pitchFamily="2" charset="2"/>
              </a:rPr>
              <a:t>ARQB activities are underway right now. AHRS commissioning/development on hold due to hardware issues (next slide).</a:t>
            </a:r>
            <a:endParaRPr lang="en-US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4005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9EEE-0E83-9D91-BB88-4938C986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/>
              <a:t>Major Risks, Issues, Concerns</a:t>
            </a:r>
            <a:endParaRPr lang="en-US">
              <a:highlight>
                <a:srgbClr val="FFFF00"/>
              </a:highlight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28437A-7BAF-8EAF-425F-9DF9B4D7E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924380"/>
              </p:ext>
            </p:extLst>
          </p:nvPr>
        </p:nvGraphicFramePr>
        <p:xfrm>
          <a:off x="738553" y="1000530"/>
          <a:ext cx="10713218" cy="477043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6609">
                  <a:extLst>
                    <a:ext uri="{9D8B030D-6E8A-4147-A177-3AD203B41FA5}">
                      <a16:colId xmlns:a16="http://schemas.microsoft.com/office/drawing/2014/main" val="440831874"/>
                    </a:ext>
                  </a:extLst>
                </a:gridCol>
                <a:gridCol w="5356609">
                  <a:extLst>
                    <a:ext uri="{9D8B030D-6E8A-4147-A177-3AD203B41FA5}">
                      <a16:colId xmlns:a16="http://schemas.microsoft.com/office/drawing/2014/main" val="3171752234"/>
                    </a:ext>
                  </a:extLst>
                </a:gridCol>
              </a:tblGrid>
              <a:tr h="535001">
                <a:tc>
                  <a:txBody>
                    <a:bodyPr/>
                    <a:lstStyle/>
                    <a:p>
                      <a:r>
                        <a:rPr lang="en-US" dirty="0"/>
                        <a:t>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Mitigation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87876"/>
                  </a:ext>
                </a:extLst>
              </a:tr>
              <a:tr h="1028355">
                <a:tc>
                  <a:txBody>
                    <a:bodyPr/>
                    <a:lstStyle/>
                    <a:p>
                      <a:r>
                        <a:rPr lang="en-US" dirty="0"/>
                        <a:t>EBIS HV stability insufficient for beam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Systematic testing underway to determine operational limits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33322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r>
                        <a:rPr lang="en-US" dirty="0"/>
                        <a:t>New e-gun design cannot reach required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/>
                        <a:t>Design will be validated offline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9117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r>
                        <a:rPr lang="en-US" dirty="0"/>
                        <a:t>Beam instability from RFQ cooler buncher (possibly due to charging insulators)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Testing underway to try and pin down systematics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Consider physical modifications if mitigation strategy insufficient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7431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r>
                        <a:rPr lang="en-US" dirty="0"/>
                        <a:t>AHRS commissioning/development delayed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 turbopump failed catastrophically and spread debris through a diagnostic box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Some devices will be pulled and cleaned/replaced (already started)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42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C7F45-B06F-1C81-4158-96FFCBA7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LS 26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263AA-AB42-870B-0FAA-D6EEC9D1D7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6473" y="1066800"/>
            <a:ext cx="11145476" cy="1733808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Remaining assembly &amp; installation items for LS26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Completion of e-gun fabrication and assembly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E-gun test stand: final design, design review, procurement, assembly, etc.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Late 2026/early 2027: assembly and offline testing of e-gun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Early 2027 (LS26 or SAS): assembly of remaining low-energy beamlines</a:t>
            </a:r>
          </a:p>
        </p:txBody>
      </p:sp>
    </p:spTree>
    <p:extLst>
      <p:ext uri="{BB962C8B-B14F-4D97-AF65-F5344CB8AC3E}">
        <p14:creationId xmlns:p14="http://schemas.microsoft.com/office/powerpoint/2010/main" val="1208090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D3D1E-5BB6-EC9C-FBF3-0F719280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14DD-92F6-DAD5-BA99-A0F7CB76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"/>
                <a:cs typeface="Calibri"/>
              </a:rPr>
              <a:t>Gate 3 Readiness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6A7C7DF-07E0-2B22-829B-AF8625243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791382"/>
              </p:ext>
            </p:extLst>
          </p:nvPr>
        </p:nvGraphicFramePr>
        <p:xfrm>
          <a:off x="408667" y="1234440"/>
          <a:ext cx="11097688" cy="5274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8844">
                  <a:extLst>
                    <a:ext uri="{9D8B030D-6E8A-4147-A177-3AD203B41FA5}">
                      <a16:colId xmlns:a16="http://schemas.microsoft.com/office/drawing/2014/main" val="1109261100"/>
                    </a:ext>
                  </a:extLst>
                </a:gridCol>
                <a:gridCol w="5548844">
                  <a:extLst>
                    <a:ext uri="{9D8B030D-6E8A-4147-A177-3AD203B41FA5}">
                      <a16:colId xmlns:a16="http://schemas.microsoft.com/office/drawing/2014/main" val="3275166245"/>
                    </a:ext>
                  </a:extLst>
                </a:gridCol>
              </a:tblGrid>
              <a:tr h="62549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Gate 3 RA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Status/Comments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84839"/>
                  </a:ext>
                </a:extLst>
              </a:tr>
              <a:tr h="62549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Need to have a plan to convince users that in 2028 they will have beams from the CANREB EBIS.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dirty="0"/>
                        <a:t>Working on a detailed plan for recommissioning and development activities in 2027. Focus on “must haves” for beam delivery and add other items to the mid/long-term roadmap (next slide).</a:t>
                      </a:r>
                    </a:p>
                    <a:p>
                      <a:pPr algn="ctr"/>
                      <a:endParaRPr lang="en-CA" dirty="0"/>
                    </a:p>
                    <a:p>
                      <a:pPr algn="ctr"/>
                      <a:endParaRPr lang="en-CA" dirty="0"/>
                    </a:p>
                    <a:p>
                      <a:pPr algn="ctr"/>
                      <a:r>
                        <a:rPr lang="en-CA" dirty="0"/>
                        <a:t>Determine criteria for successful completion of Gate 4B.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078893"/>
                  </a:ext>
                </a:extLst>
              </a:tr>
              <a:tr h="110448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If the repair of the EBIS fails, how would a “Plan B” look like? Outline troubles in the past, the path forward, and potential limitations and what it means for reaccelerated beam delivery.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19749"/>
                  </a:ext>
                </a:extLst>
              </a:tr>
              <a:tr h="62549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Timeline for the whole EBIS project is not detailed.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97410"/>
                  </a:ext>
                </a:extLst>
              </a:tr>
              <a:tr h="62549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Risk registry was not updated and no lessons learnt was provided.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0268749"/>
                  </a:ext>
                </a:extLst>
              </a:tr>
              <a:tr h="625496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The Gate 4A review will be with the new EBIS gun.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We will have a second Gate 4A to discuss framework for remaining CANREB development.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7294980"/>
                  </a:ext>
                </a:extLst>
              </a:tr>
              <a:tr h="849600"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It was not presented if an engineer is involved and has taken responsibility for the installation of the gun test stand.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We will have a design review and ensure proper mechanical &amp; electrical concerns are addressed.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826852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4051F3A-78F0-A777-F789-705AA6452DD3}"/>
              </a:ext>
            </a:extLst>
          </p:cNvPr>
          <p:cNvSpPr txBox="1"/>
          <p:nvPr/>
        </p:nvSpPr>
        <p:spPr>
          <a:xfrm>
            <a:off x="420624" y="794790"/>
            <a:ext cx="3457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Report from 2025 G3 reaffirmation</a:t>
            </a:r>
          </a:p>
        </p:txBody>
      </p:sp>
    </p:spTree>
    <p:extLst>
      <p:ext uri="{BB962C8B-B14F-4D97-AF65-F5344CB8AC3E}">
        <p14:creationId xmlns:p14="http://schemas.microsoft.com/office/powerpoint/2010/main" val="2799591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6A67D-6FFD-8939-9055-4FD2513EA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EBIS development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4B168-453E-CD04-3DA1-0F367B9566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577" y="673608"/>
            <a:ext cx="11145476" cy="5719514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Once EBIS hardware is in place, plan is as follows:</a:t>
            </a:r>
          </a:p>
          <a:p>
            <a:pPr lvl="1"/>
            <a:r>
              <a:rPr lang="en-CA" dirty="0"/>
              <a:t>Commissioning of e-gun in EBIS </a:t>
            </a:r>
            <a:r>
              <a:rPr lang="en-CA" dirty="0">
                <a:sym typeface="Wingdings" panose="05000000000000000000" pitchFamily="2" charset="2"/>
              </a:rPr>
              <a:t> Transport through main magnet to collector (initial commissioning will be done “offline” without a magnetic field)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Recommissioning of EBIS  Need to reestablish basic charge breeding operating with new e-gun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Core EBIS development:</a:t>
            </a:r>
          </a:p>
          <a:p>
            <a:pPr lvl="2"/>
            <a:r>
              <a:rPr lang="en-CA" b="1" dirty="0">
                <a:solidFill>
                  <a:srgbClr val="00B0F0"/>
                </a:solidFill>
              </a:rPr>
              <a:t>Goal</a:t>
            </a:r>
            <a:r>
              <a:rPr lang="en-CA" b="1" dirty="0"/>
              <a:t>: </a:t>
            </a:r>
            <a:r>
              <a:rPr lang="en-CA" dirty="0"/>
              <a:t>Develop foundational (systematic) understanding of EBIS + CANREB operation in preparation for further development and beam delivery (prioritize must-haves for delivery)</a:t>
            </a:r>
          </a:p>
          <a:p>
            <a:pPr lvl="2"/>
            <a:r>
              <a:rPr lang="en-CA" b="1" dirty="0"/>
              <a:t>Solidify trapping scheme </a:t>
            </a:r>
            <a:r>
              <a:rPr lang="en-CA" b="1" dirty="0">
                <a:sym typeface="Wingdings" panose="05000000000000000000" pitchFamily="2" charset="2"/>
              </a:rPr>
              <a:t></a:t>
            </a:r>
            <a:r>
              <a:rPr lang="en-CA" dirty="0"/>
              <a:t> Previous operation showed odd charge state distributions (CSD) (e.g. bimodal structure, odd behaviour of distribution with charge breeding time, etc.) </a:t>
            </a:r>
            <a:r>
              <a:rPr lang="en-CA" dirty="0">
                <a:sym typeface="Wingdings" panose="05000000000000000000" pitchFamily="2" charset="2"/>
              </a:rPr>
              <a:t> Likely due to modification of trap potentials with space charge and/or poor ion/electron overlap</a:t>
            </a:r>
          </a:p>
          <a:p>
            <a:pPr lvl="2"/>
            <a:r>
              <a:rPr lang="en-CA" b="1" dirty="0"/>
              <a:t>Injection &amp; extraction tune investigation</a:t>
            </a:r>
            <a:r>
              <a:rPr lang="en-CA" dirty="0"/>
              <a:t> </a:t>
            </a:r>
            <a:r>
              <a:rPr lang="en-CA" dirty="0">
                <a:sym typeface="Wingdings" panose="05000000000000000000" pitchFamily="2" charset="2"/>
              </a:rPr>
              <a:t> Investigation of Sikler lens behaviour, energy matching using APDT, emittance matching into RIB transport, etc.</a:t>
            </a:r>
          </a:p>
          <a:p>
            <a:pPr lvl="2"/>
            <a:r>
              <a:rPr lang="en-CA" b="1" dirty="0">
                <a:sym typeface="Wingdings" panose="05000000000000000000" pitchFamily="2" charset="2"/>
              </a:rPr>
              <a:t>Characterization of ionization factor (J-tau)  </a:t>
            </a:r>
            <a:r>
              <a:rPr lang="en-CA" dirty="0">
                <a:sym typeface="Wingdings" panose="05000000000000000000" pitchFamily="2" charset="2"/>
              </a:rPr>
              <a:t>Figure of merit for EBIS; this will give us knobs to turn to control current density, peak of CSD, breeding efficiencies, etc.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Further development: 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Pulse stretching (to reduce instantaneous intensity at experiment) (already demonstrated)</a:t>
            </a:r>
          </a:p>
          <a:p>
            <a:pPr lvl="2"/>
            <a:r>
              <a:rPr lang="en-CA" dirty="0">
                <a:sym typeface="Wingdings" panose="05000000000000000000" pitchFamily="2" charset="2"/>
              </a:rPr>
              <a:t>Closed shell breeding (can be used to in some cases to increase breeding efficiency and possibly beam cleaning), 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67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BF01-2B0D-12BE-987B-B90DF5E58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Plans and Objectives for the Next 6 Months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B5390B-8D72-8B70-5EB5-75A6E7D9C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6473" y="1066800"/>
            <a:ext cx="11145476" cy="2672526"/>
          </a:xfrm>
        </p:spPr>
        <p:txBody>
          <a:bodyPr/>
          <a:lstStyle/>
          <a:p>
            <a:r>
              <a:rPr lang="en-CA" dirty="0"/>
              <a:t>Final assembly of electron gun and design validation using offline testing to Faraday cup</a:t>
            </a:r>
          </a:p>
          <a:p>
            <a:r>
              <a:rPr lang="en-CA" dirty="0"/>
              <a:t>Recommissioning of EBIS with new electron gun</a:t>
            </a:r>
          </a:p>
          <a:p>
            <a:r>
              <a:rPr lang="en-CA" dirty="0"/>
              <a:t>Characterize ARQB extraction and determine requirements for stability, including physical mitigation strategies</a:t>
            </a:r>
          </a:p>
          <a:p>
            <a:r>
              <a:rPr lang="en-CA" dirty="0"/>
              <a:t>AHRS commissioning and development – push towards 20,000 and develop operational procedures</a:t>
            </a:r>
          </a:p>
          <a:p>
            <a:r>
              <a:rPr lang="en-CA" dirty="0"/>
              <a:t>Installation of remaining RIB transport sections (including low-energy ISAC tie-in)</a:t>
            </a:r>
          </a:p>
          <a:p>
            <a:r>
              <a:rPr lang="en-CA" dirty="0"/>
              <a:t>Finish development of ARQB 6 MHz circuit</a:t>
            </a:r>
          </a:p>
        </p:txBody>
      </p:sp>
    </p:spTree>
    <p:extLst>
      <p:ext uri="{BB962C8B-B14F-4D97-AF65-F5344CB8AC3E}">
        <p14:creationId xmlns:p14="http://schemas.microsoft.com/office/powerpoint/2010/main" val="446730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32F1BD-709B-E843-9FFD-6E8D7AB0C6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r="10296"/>
          <a:stretch/>
        </p:blipFill>
        <p:spPr>
          <a:xfrm>
            <a:off x="4911932" y="-28878"/>
            <a:ext cx="8441604" cy="69178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3D1020-BEAD-AE44-3FB6-50C81BDE9DCB}"/>
              </a:ext>
            </a:extLst>
          </p:cNvPr>
          <p:cNvSpPr/>
          <p:nvPr/>
        </p:nvSpPr>
        <p:spPr>
          <a:xfrm>
            <a:off x="0" y="-28878"/>
            <a:ext cx="6096000" cy="7093551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CFABF-CDF2-1C2E-52F2-F9A729EF5F52}"/>
              </a:ext>
            </a:extLst>
          </p:cNvPr>
          <p:cNvSpPr txBox="1"/>
          <p:nvPr/>
        </p:nvSpPr>
        <p:spPr>
          <a:xfrm rot="16200000">
            <a:off x="4086646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B8743E-43EB-7875-8A78-9B8645436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970" y="5071250"/>
            <a:ext cx="411480" cy="4114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17EF53-971A-97FD-8FAF-EC76764D98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8807" y="5074298"/>
            <a:ext cx="408432" cy="4084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CA4B3D7-5B01-4697-5E54-0EA63A732F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596" y="5071250"/>
            <a:ext cx="411480" cy="4114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E1A82-5848-3D60-D5B2-7EDD1BA1B9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9433" y="5071250"/>
            <a:ext cx="411480" cy="41148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66599AF2-489E-0AAB-0CE0-3F06D2902902}"/>
              </a:ext>
            </a:extLst>
          </p:cNvPr>
          <p:cNvSpPr txBox="1">
            <a:spLocks/>
          </p:cNvSpPr>
          <p:nvPr/>
        </p:nvSpPr>
        <p:spPr>
          <a:xfrm>
            <a:off x="1130016" y="2873040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Thank you</a:t>
            </a:r>
            <a:b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Merci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5573725-FCAF-34D0-E085-FD7BC2C9BFFC}"/>
              </a:ext>
            </a:extLst>
          </p:cNvPr>
          <p:cNvSpPr txBox="1">
            <a:spLocks/>
          </p:cNvSpPr>
          <p:nvPr/>
        </p:nvSpPr>
        <p:spPr>
          <a:xfrm>
            <a:off x="1130261" y="4616740"/>
            <a:ext cx="3938587" cy="304113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Follow us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@TRIUMFLab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DE1CD4DC-B643-6654-696C-5A18C5712862}"/>
              </a:ext>
            </a:extLst>
          </p:cNvPr>
          <p:cNvSpPr txBox="1">
            <a:spLocks/>
          </p:cNvSpPr>
          <p:nvPr/>
        </p:nvSpPr>
        <p:spPr>
          <a:xfrm>
            <a:off x="1130016" y="4242120"/>
            <a:ext cx="3938587" cy="374620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2000" b="1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www.triumf.ca</a:t>
            </a:r>
          </a:p>
        </p:txBody>
      </p:sp>
    </p:spTree>
    <p:extLst>
      <p:ext uri="{BB962C8B-B14F-4D97-AF65-F5344CB8AC3E}">
        <p14:creationId xmlns:p14="http://schemas.microsoft.com/office/powerpoint/2010/main" val="422775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F5D2946-03A6-4BF0-92CB-9BFD33239FF7}">
  <we:reference id="4b785c87-866c-4bad-85d8-5d1ae467ac9a" version="3.1.0.0" store="EXCatalog" storeType="EXCatalog"/>
  <we:alternateReferences>
    <we:reference id="WA104381909" version="3.1.0.0" store="en-CA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C2989382E91746962F0C859D7503F4" ma:contentTypeVersion="14" ma:contentTypeDescription="Create a new document." ma:contentTypeScope="" ma:versionID="280bc818a00337e3dfd90a7a870ad8f4">
  <xsd:schema xmlns:xsd="http://www.w3.org/2001/XMLSchema" xmlns:xs="http://www.w3.org/2001/XMLSchema" xmlns:p="http://schemas.microsoft.com/office/2006/metadata/properties" xmlns:ns2="dce16e73-9ace-4c75-91da-503e8264b7ea" xmlns:ns3="eda07789-38b1-46ee-8bcf-54016269a503" targetNamespace="http://schemas.microsoft.com/office/2006/metadata/properties" ma:root="true" ma:fieldsID="beec9bd2d011451d93bda488f06933f4" ns2:_="" ns3:_="">
    <xsd:import namespace="dce16e73-9ace-4c75-91da-503e8264b7ea"/>
    <xsd:import namespace="eda07789-38b1-46ee-8bcf-54016269a5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16e73-9ace-4c75-91da-503e8264b7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07789-38b1-46ee-8bcf-54016269a5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1ab4e39-232e-4db6-8478-c775f95c62d5}" ma:internalName="TaxCatchAll" ma:showField="CatchAllData" ma:web="eda07789-38b1-46ee-8bcf-54016269a5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a07789-38b1-46ee-8bcf-54016269a503">
      <UserInfo>
        <DisplayName>Peter Bayliss</DisplayName>
        <AccountId>12</AccountId>
        <AccountType/>
      </UserInfo>
      <UserInfo>
        <DisplayName>Sam McEwen</DisplayName>
        <AccountId>78</AccountId>
        <AccountType/>
      </UserInfo>
      <UserInfo>
        <DisplayName>Adam Newsome</DisplayName>
        <AccountId>20</AccountId>
        <AccountType/>
      </UserInfo>
      <UserInfo>
        <DisplayName>Luca Egoriti</DisplayName>
        <AccountId>194</AccountId>
        <AccountType/>
      </UserInfo>
      <UserInfo>
        <DisplayName>Trian Groumoutis</DisplayName>
        <AccountId>68</AccountId>
        <AccountType/>
      </UserInfo>
      <UserInfo>
        <DisplayName>Yuri Bylinskii</DisplayName>
        <AccountId>37</AccountId>
        <AccountType/>
      </UserInfo>
      <UserInfo>
        <DisplayName>Chad Fisher</DisplayName>
        <AccountId>33</AccountId>
        <AccountType/>
      </UserInfo>
      <UserInfo>
        <DisplayName>Asita Perera</DisplayName>
        <AccountId>21</AccountId>
        <AccountType/>
      </UserInfo>
      <UserInfo>
        <DisplayName>Alexander Gottberg</DisplayName>
        <AccountId>10</AccountId>
        <AccountType/>
      </UserInfo>
      <UserInfo>
        <DisplayName>Michael Vogel</DisplayName>
        <AccountId>92</AccountId>
        <AccountType/>
      </UserInfo>
    </SharedWithUsers>
    <TaxCatchAll xmlns="eda07789-38b1-46ee-8bcf-54016269a503" xsi:nil="true"/>
    <lcf76f155ced4ddcb4097134ff3c332f xmlns="dce16e73-9ace-4c75-91da-503e8264b7e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23753D-8367-4653-AE3A-7955607A6389}">
  <ds:schemaRefs>
    <ds:schemaRef ds:uri="dce16e73-9ace-4c75-91da-503e8264b7ea"/>
    <ds:schemaRef ds:uri="eda07789-38b1-46ee-8bcf-54016269a5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0EF0098-8D15-4C54-89BD-E641737C3864}">
  <ds:schemaRefs>
    <ds:schemaRef ds:uri="dce16e73-9ace-4c75-91da-503e8264b7ea"/>
    <ds:schemaRef ds:uri="eda07789-38b1-46ee-8bcf-54016269a5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F22FD6E-DC23-4753-90AB-83564AE2DF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1269</Words>
  <Application>Microsoft Office PowerPoint</Application>
  <PresentationFormat>Widescreen</PresentationFormat>
  <Paragraphs>123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P310 Overview CANREB  ASSC Fall 2026</vt:lpstr>
      <vt:lpstr>PowerPoint Presentation</vt:lpstr>
      <vt:lpstr>PowerPoint Presentation</vt:lpstr>
      <vt:lpstr>Accomplishments Since Last ASSC Meeting</vt:lpstr>
      <vt:lpstr>Progress on Plans Presented at previous ASSC Meeting</vt:lpstr>
      <vt:lpstr>Major Risks, Issues, Concerns</vt:lpstr>
      <vt:lpstr>LS 26</vt:lpstr>
      <vt:lpstr>Gate 3 Readiness</vt:lpstr>
      <vt:lpstr>EBIS development overview</vt:lpstr>
      <vt:lpstr>Plans and Objectives for the Next 6 Months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  Nov. 27, 2020</dc:title>
  <dc:creator>Bob Laxdal</dc:creator>
  <cp:lastModifiedBy>Brad Schultz</cp:lastModifiedBy>
  <cp:revision>72</cp:revision>
  <dcterms:created xsi:type="dcterms:W3CDTF">2020-11-27T23:42:20Z</dcterms:created>
  <dcterms:modified xsi:type="dcterms:W3CDTF">2026-10-01T23:37:33Z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0x0101005BC2989382E91746962F0C859D7503F4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</Properties>
</file>