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77" r:id="rId5"/>
    <p:sldId id="1896" r:id="rId6"/>
    <p:sldId id="1898" r:id="rId7"/>
    <p:sldId id="1897" r:id="rId8"/>
    <p:sldId id="1899" r:id="rId9"/>
    <p:sldId id="1901" r:id="rId10"/>
    <p:sldId id="1902" r:id="rId11"/>
    <p:sldId id="1903" r:id="rId12"/>
    <p:sldId id="1904" r:id="rId13"/>
    <p:sldId id="1905" r:id="rId14"/>
    <p:sldId id="1906" r:id="rId15"/>
    <p:sldId id="1907" r:id="rId16"/>
    <p:sldId id="1908" r:id="rId17"/>
    <p:sldId id="1909" r:id="rId18"/>
    <p:sldId id="1916" r:id="rId19"/>
    <p:sldId id="1910" r:id="rId20"/>
    <p:sldId id="1911" r:id="rId21"/>
    <p:sldId id="1912" r:id="rId22"/>
    <p:sldId id="1913" r:id="rId23"/>
    <p:sldId id="1914" r:id="rId24"/>
    <p:sldId id="1915" r:id="rId25"/>
    <p:sldId id="26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DBB32C-B9C0-B5D7-6D56-B522CE207608}" name="Alexander Gottberg" initials="AG" userId="S::gottberg@triumf.ca::78061ade-8422-47e0-b8e9-57f3b70c64a8" providerId="AD"/>
  <p188:author id="{C303CDDA-666D-8361-54B2-5B647857F8E2}" name="Peter Kunz" initials="PK" userId="S::pkunz@triumf.ca::548dcafd-e063-4168-ba14-107f2059abf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er Kester" initials="OK" lastIdx="4" clrIdx="0">
    <p:extLst>
      <p:ext uri="{19B8F6BF-5375-455C-9EA6-DF929625EA0E}">
        <p15:presenceInfo xmlns:p15="http://schemas.microsoft.com/office/powerpoint/2012/main" userId="S::okester@triumf.ca::b69a5804-67a3-46bb-93da-bc22b030f818" providerId="AD"/>
      </p:ext>
    </p:extLst>
  </p:cmAuthor>
  <p:cmAuthor id="2" name="Bob Laxdal" initials="BL" lastIdx="2" clrIdx="1">
    <p:extLst>
      <p:ext uri="{19B8F6BF-5375-455C-9EA6-DF929625EA0E}">
        <p15:presenceInfo xmlns:p15="http://schemas.microsoft.com/office/powerpoint/2012/main" userId="Bob Laxd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30C39C-EA0E-AACC-725B-E9A6C0A3FD08}" v="135" dt="2026-09-28T19:20:15.590"/>
    <p1510:client id="{16C67E18-1A4A-647D-7FB6-0535A80A3167}" v="38" dt="2026-09-29T00:11:08.035"/>
    <p1510:client id="{DE5CDEF0-0887-D586-335A-C8FD7158CA3D}" v="5" dt="2026-09-29T01:09:41.207"/>
    <p1510:client id="{EDEF9C23-30A6-D9F1-5D62-B68DA674129B}" v="87" dt="2026-09-28T18:38:16.8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yur Chauhan" userId="b695f07b-0a21-45cd-a078-c9fa61ffa67c" providerId="ADAL" clId="{A6A03553-0643-4948-80FD-3962229124E0}"/>
    <pc:docChg chg="undo custSel modSld">
      <pc:chgData name="Keyur Chauhan" userId="b695f07b-0a21-45cd-a078-c9fa61ffa67c" providerId="ADAL" clId="{A6A03553-0643-4948-80FD-3962229124E0}" dt="2026-09-29T01:22:43.374" v="11" actId="1036"/>
      <pc:docMkLst>
        <pc:docMk/>
      </pc:docMkLst>
      <pc:sldChg chg="modSp mod">
        <pc:chgData name="Keyur Chauhan" userId="b695f07b-0a21-45cd-a078-c9fa61ffa67c" providerId="ADAL" clId="{A6A03553-0643-4948-80FD-3962229124E0}" dt="2026-09-29T01:21:19.497" v="2" actId="1036"/>
        <pc:sldMkLst>
          <pc:docMk/>
          <pc:sldMk cId="509566537" sldId="1897"/>
        </pc:sldMkLst>
        <pc:spChg chg="mod">
          <ac:chgData name="Keyur Chauhan" userId="b695f07b-0a21-45cd-a078-c9fa61ffa67c" providerId="ADAL" clId="{A6A03553-0643-4948-80FD-3962229124E0}" dt="2026-09-29T01:21:14.381" v="0" actId="1036"/>
          <ac:spMkLst>
            <pc:docMk/>
            <pc:sldMk cId="509566537" sldId="1897"/>
            <ac:spMk id="4" creationId="{539608E0-8800-041B-1C5C-7C749DDB8D9C}"/>
          </ac:spMkLst>
        </pc:spChg>
        <pc:spChg chg="mod">
          <ac:chgData name="Keyur Chauhan" userId="b695f07b-0a21-45cd-a078-c9fa61ffa67c" providerId="ADAL" clId="{A6A03553-0643-4948-80FD-3962229124E0}" dt="2026-09-29T01:21:17.487" v="1" actId="1036"/>
          <ac:spMkLst>
            <pc:docMk/>
            <pc:sldMk cId="509566537" sldId="1897"/>
            <ac:spMk id="8" creationId="{B9CEFD80-03DF-0437-DCC1-8A87686346DD}"/>
          </ac:spMkLst>
        </pc:spChg>
        <pc:spChg chg="mod">
          <ac:chgData name="Keyur Chauhan" userId="b695f07b-0a21-45cd-a078-c9fa61ffa67c" providerId="ADAL" clId="{A6A03553-0643-4948-80FD-3962229124E0}" dt="2026-09-29T01:21:19.497" v="2" actId="1036"/>
          <ac:spMkLst>
            <pc:docMk/>
            <pc:sldMk cId="509566537" sldId="1897"/>
            <ac:spMk id="12" creationId="{FB805148-55A7-15A3-5935-FFF523828273}"/>
          </ac:spMkLst>
        </pc:spChg>
      </pc:sldChg>
      <pc:sldChg chg="modSp mod">
        <pc:chgData name="Keyur Chauhan" userId="b695f07b-0a21-45cd-a078-c9fa61ffa67c" providerId="ADAL" clId="{A6A03553-0643-4948-80FD-3962229124E0}" dt="2026-09-29T01:21:48.186" v="5" actId="1038"/>
        <pc:sldMkLst>
          <pc:docMk/>
          <pc:sldMk cId="3521403652" sldId="1904"/>
        </pc:sldMkLst>
        <pc:spChg chg="mod">
          <ac:chgData name="Keyur Chauhan" userId="b695f07b-0a21-45cd-a078-c9fa61ffa67c" providerId="ADAL" clId="{A6A03553-0643-4948-80FD-3962229124E0}" dt="2026-09-29T01:21:48.186" v="5" actId="1038"/>
          <ac:spMkLst>
            <pc:docMk/>
            <pc:sldMk cId="3521403652" sldId="1904"/>
            <ac:spMk id="4" creationId="{4A76F303-51B3-21D7-8172-F3D1F1836B18}"/>
          </ac:spMkLst>
        </pc:spChg>
        <pc:picChg chg="mod">
          <ac:chgData name="Keyur Chauhan" userId="b695f07b-0a21-45cd-a078-c9fa61ffa67c" providerId="ADAL" clId="{A6A03553-0643-4948-80FD-3962229124E0}" dt="2026-09-29T01:21:46.143" v="4" actId="1036"/>
          <ac:picMkLst>
            <pc:docMk/>
            <pc:sldMk cId="3521403652" sldId="1904"/>
            <ac:picMk id="8" creationId="{E600A71F-14D0-455C-D88D-B773C0B348C6}"/>
          </ac:picMkLst>
        </pc:picChg>
      </pc:sldChg>
      <pc:sldChg chg="modSp mod">
        <pc:chgData name="Keyur Chauhan" userId="b695f07b-0a21-45cd-a078-c9fa61ffa67c" providerId="ADAL" clId="{A6A03553-0643-4948-80FD-3962229124E0}" dt="2026-09-29T01:22:02.908" v="6" actId="1035"/>
        <pc:sldMkLst>
          <pc:docMk/>
          <pc:sldMk cId="3790847736" sldId="1905"/>
        </pc:sldMkLst>
        <pc:spChg chg="mod">
          <ac:chgData name="Keyur Chauhan" userId="b695f07b-0a21-45cd-a078-c9fa61ffa67c" providerId="ADAL" clId="{A6A03553-0643-4948-80FD-3962229124E0}" dt="2026-09-29T01:22:02.908" v="6" actId="1035"/>
          <ac:spMkLst>
            <pc:docMk/>
            <pc:sldMk cId="3790847736" sldId="1905"/>
            <ac:spMk id="14" creationId="{590FAD01-0BA6-D6DC-69CF-C94106DA942E}"/>
          </ac:spMkLst>
        </pc:spChg>
      </pc:sldChg>
      <pc:sldChg chg="modSp mod">
        <pc:chgData name="Keyur Chauhan" userId="b695f07b-0a21-45cd-a078-c9fa61ffa67c" providerId="ADAL" clId="{A6A03553-0643-4948-80FD-3962229124E0}" dt="2026-09-29T01:22:11.754" v="7" actId="1038"/>
        <pc:sldMkLst>
          <pc:docMk/>
          <pc:sldMk cId="2368238291" sldId="1906"/>
        </pc:sldMkLst>
        <pc:spChg chg="mod">
          <ac:chgData name="Keyur Chauhan" userId="b695f07b-0a21-45cd-a078-c9fa61ffa67c" providerId="ADAL" clId="{A6A03553-0643-4948-80FD-3962229124E0}" dt="2026-09-29T01:22:11.754" v="7" actId="1038"/>
          <ac:spMkLst>
            <pc:docMk/>
            <pc:sldMk cId="2368238291" sldId="1906"/>
            <ac:spMk id="10" creationId="{A5FAC63A-3FE7-B733-37E8-C6D972CBC876}"/>
          </ac:spMkLst>
        </pc:spChg>
      </pc:sldChg>
      <pc:sldChg chg="modSp mod">
        <pc:chgData name="Keyur Chauhan" userId="b695f07b-0a21-45cd-a078-c9fa61ffa67c" providerId="ADAL" clId="{A6A03553-0643-4948-80FD-3962229124E0}" dt="2026-09-29T01:22:30.818" v="8" actId="1038"/>
        <pc:sldMkLst>
          <pc:docMk/>
          <pc:sldMk cId="1534794592" sldId="1908"/>
        </pc:sldMkLst>
        <pc:spChg chg="mod">
          <ac:chgData name="Keyur Chauhan" userId="b695f07b-0a21-45cd-a078-c9fa61ffa67c" providerId="ADAL" clId="{A6A03553-0643-4948-80FD-3962229124E0}" dt="2026-09-29T01:22:30.818" v="8" actId="1038"/>
          <ac:spMkLst>
            <pc:docMk/>
            <pc:sldMk cId="1534794592" sldId="1908"/>
            <ac:spMk id="5" creationId="{272BCF48-6D06-13B5-6D5C-4E87C5D7C063}"/>
          </ac:spMkLst>
        </pc:spChg>
      </pc:sldChg>
      <pc:sldChg chg="modSp mod">
        <pc:chgData name="Keyur Chauhan" userId="b695f07b-0a21-45cd-a078-c9fa61ffa67c" providerId="ADAL" clId="{A6A03553-0643-4948-80FD-3962229124E0}" dt="2026-09-29T01:22:43.374" v="11" actId="1036"/>
        <pc:sldMkLst>
          <pc:docMk/>
          <pc:sldMk cId="1337217401" sldId="1909"/>
        </pc:sldMkLst>
        <pc:spChg chg="mod">
          <ac:chgData name="Keyur Chauhan" userId="b695f07b-0a21-45cd-a078-c9fa61ffa67c" providerId="ADAL" clId="{A6A03553-0643-4948-80FD-3962229124E0}" dt="2026-09-29T01:22:43.374" v="11" actId="1036"/>
          <ac:spMkLst>
            <pc:docMk/>
            <pc:sldMk cId="1337217401" sldId="1909"/>
            <ac:spMk id="4" creationId="{8A506834-BB4D-7CC8-6974-41B3110ECB9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triumfoffice365-my.sharepoint.com/personal/kchauhan_triumf_ca/Documents/Projects/P355/ASSC/Oct%202026/ARIEL-II_MTA-v4-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P355 - Program Milestone Trend Analysis</a:t>
            </a:r>
          </a:p>
        </c:rich>
      </c:tx>
      <c:layout>
        <c:manualLayout>
          <c:xMode val="edge"/>
          <c:yMode val="edge"/>
          <c:x val="0.21886719235239904"/>
          <c:y val="1.96671709531013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863089068679775"/>
          <c:y val="0.22342207980432097"/>
          <c:w val="0.58366106886996805"/>
          <c:h val="0.752159558396706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'Milestone Data'!$C$16</c:f>
              <c:strCache>
                <c:ptCount val="1"/>
                <c:pt idx="0">
                  <c:v>Previous Period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('Milestone Data'!$BH$16:$BI$16,'Milestone Data'!$CZ$16:$DU$16)</c:f>
              <c:numCache>
                <c:formatCode>General</c:formatCode>
                <c:ptCount val="24"/>
                <c:pt idx="16" formatCode="yyyy\-mm\-dd;@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A-4A21-8F1C-8872A2021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488832"/>
        <c:axId val="176490752"/>
      </c:barChart>
      <c:lineChart>
        <c:grouping val="standard"/>
        <c:varyColors val="0"/>
        <c:ser>
          <c:idx val="1"/>
          <c:order val="1"/>
          <c:tx>
            <c:strRef>
              <c:f>'Milestone Data'!$C$17</c:f>
              <c:strCache>
                <c:ptCount val="1"/>
                <c:pt idx="0">
                  <c:v>LS 2026 Finish</c:v>
                </c:pt>
              </c:strCache>
            </c:strRef>
          </c:tx>
          <c:spPr>
            <a:ln w="63500" cap="rnd" cmpd="sng" algn="ctr">
              <a:solidFill>
                <a:srgbClr val="7030A0">
                  <a:alpha val="50000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('Milestone Data'!$BH$3:$BI$3,'Milestone Data'!$CZ$3:$DU$3)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cat>
          <c:val>
            <c:numRef>
              <c:f>('Milestone Data'!$BH$17:$BI$17,'Milestone Data'!$CZ$17:$DU$17)</c:f>
              <c:numCache>
                <c:formatCode>yyyy\-mm\-dd;@</c:formatCode>
                <c:ptCount val="24"/>
                <c:pt idx="0">
                  <c:v>46507</c:v>
                </c:pt>
                <c:pt idx="1">
                  <c:v>46507</c:v>
                </c:pt>
                <c:pt idx="2">
                  <c:v>46507</c:v>
                </c:pt>
                <c:pt idx="3">
                  <c:v>46507</c:v>
                </c:pt>
                <c:pt idx="4">
                  <c:v>46507</c:v>
                </c:pt>
                <c:pt idx="5">
                  <c:v>46507</c:v>
                </c:pt>
                <c:pt idx="6">
                  <c:v>46507</c:v>
                </c:pt>
                <c:pt idx="7">
                  <c:v>46507</c:v>
                </c:pt>
                <c:pt idx="8">
                  <c:v>46507</c:v>
                </c:pt>
                <c:pt idx="9">
                  <c:v>46507</c:v>
                </c:pt>
                <c:pt idx="10">
                  <c:v>46507</c:v>
                </c:pt>
                <c:pt idx="11">
                  <c:v>46507</c:v>
                </c:pt>
                <c:pt idx="12">
                  <c:v>46507</c:v>
                </c:pt>
                <c:pt idx="13">
                  <c:v>46507</c:v>
                </c:pt>
                <c:pt idx="14">
                  <c:v>46507</c:v>
                </c:pt>
                <c:pt idx="15">
                  <c:v>46507</c:v>
                </c:pt>
                <c:pt idx="16">
                  <c:v>46507</c:v>
                </c:pt>
                <c:pt idx="17">
                  <c:v>46507</c:v>
                </c:pt>
                <c:pt idx="18">
                  <c:v>46507</c:v>
                </c:pt>
                <c:pt idx="19">
                  <c:v>46507</c:v>
                </c:pt>
                <c:pt idx="20">
                  <c:v>46507</c:v>
                </c:pt>
                <c:pt idx="21">
                  <c:v>46507</c:v>
                </c:pt>
                <c:pt idx="22">
                  <c:v>46507</c:v>
                </c:pt>
                <c:pt idx="23">
                  <c:v>46507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9A-4A21-8F1C-8872A2021CA0}"/>
            </c:ext>
          </c:extLst>
        </c:ser>
        <c:ser>
          <c:idx val="12"/>
          <c:order val="2"/>
          <c:tx>
            <c:strRef>
              <c:f>'Milestone Data'!$C$2</c:f>
              <c:strCache>
                <c:ptCount val="1"/>
                <c:pt idx="0">
                  <c:v>Current Date Line</c:v>
                </c:pt>
              </c:strCache>
            </c:strRef>
          </c:tx>
          <c:spPr>
            <a:ln w="19050" cap="rnd" cmpd="sng" algn="ctr">
              <a:solidFill>
                <a:schemeClr val="tx1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('Milestone Data'!$BH$3:$BI$3,'Milestone Data'!$CZ$3:$DU$3)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cat>
          <c:val>
            <c:numRef>
              <c:f>('Milestone Data'!$BH$2:$BI$2,'Milestone Data'!$CZ$2:$DU$2)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9A-4A21-8F1C-8872A2021CA0}"/>
            </c:ext>
          </c:extLst>
        </c:ser>
        <c:ser>
          <c:idx val="8"/>
          <c:order val="3"/>
          <c:tx>
            <c:strRef>
              <c:f>'Milestone Data'!$C$78:$E$78</c:f>
              <c:strCache>
                <c:ptCount val="3"/>
                <c:pt idx="0">
                  <c:v>Procurement (ARIEL Labs)</c:v>
                </c:pt>
                <c:pt idx="1">
                  <c:v>-</c:v>
                </c:pt>
                <c:pt idx="2">
                  <c:v>16006</c:v>
                </c:pt>
              </c:strCache>
            </c:strRef>
          </c:tx>
          <c:spPr>
            <a:ln w="19050" cap="rnd" cmpd="sng" algn="ctr">
              <a:solidFill>
                <a:srgbClr val="00B05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('Milestone Data'!$BH$3:$BI$3,'Milestone Data'!$CZ$3:$DU$3)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cat>
          <c:val>
            <c:numRef>
              <c:f>('Milestone Data'!$BH$78:$BI$78,'Milestone Data'!$CZ$78:$DU$78)</c:f>
              <c:numCache>
                <c:formatCode>General</c:formatCode>
                <c:ptCount val="24"/>
                <c:pt idx="3" formatCode="yyyy\-mm\-dd;@">
                  <c:v>46080</c:v>
                </c:pt>
                <c:pt idx="4" formatCode="yyyy\-mm\-dd;@">
                  <c:v>46080</c:v>
                </c:pt>
                <c:pt idx="5" formatCode="yyyy\-mm\-dd;@">
                  <c:v>46080</c:v>
                </c:pt>
                <c:pt idx="6" formatCode="yyyy\-mm\-dd;@">
                  <c:v>46080</c:v>
                </c:pt>
                <c:pt idx="7" formatCode="yyyy\-mm\-dd;@">
                  <c:v>46080</c:v>
                </c:pt>
                <c:pt idx="8" formatCode="yyyy\-mm\-dd;@">
                  <c:v>46080</c:v>
                </c:pt>
                <c:pt idx="9" formatCode="yyyy\-mm\-dd;@">
                  <c:v>46080</c:v>
                </c:pt>
                <c:pt idx="10" formatCode="yyyy\-mm\-dd;@">
                  <c:v>46080</c:v>
                </c:pt>
                <c:pt idx="11" formatCode="yyyy\-mm\-dd;@">
                  <c:v>46080</c:v>
                </c:pt>
                <c:pt idx="12" formatCode="yyyy\-mm\-dd;@">
                  <c:v>46080</c:v>
                </c:pt>
                <c:pt idx="13" formatCode="yyyy\-mm\-dd;@">
                  <c:v>46080</c:v>
                </c:pt>
                <c:pt idx="14" formatCode="yyyy\-mm\-dd;@">
                  <c:v>46080</c:v>
                </c:pt>
                <c:pt idx="15" formatCode="yyyy\-mm\-dd;@">
                  <c:v>46080</c:v>
                </c:pt>
                <c:pt idx="16" formatCode="yyyy\-mm\-dd;@">
                  <c:v>46080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9A-4A21-8F1C-8872A2021CA0}"/>
            </c:ext>
          </c:extLst>
        </c:ser>
        <c:ser>
          <c:idx val="9"/>
          <c:order val="4"/>
          <c:tx>
            <c:strRef>
              <c:f>'Milestone Data'!$C$79:$E$79</c:f>
              <c:strCache>
                <c:ptCount val="3"/>
                <c:pt idx="0">
                  <c:v>Documents (ARIEL Labs) complete</c:v>
                </c:pt>
                <c:pt idx="1">
                  <c:v>-</c:v>
                </c:pt>
                <c:pt idx="2">
                  <c:v>16022</c:v>
                </c:pt>
              </c:strCache>
            </c:strRef>
          </c:tx>
          <c:spPr>
            <a:ln w="19050" cap="rnd" cmpd="sng" algn="ctr">
              <a:solidFill>
                <a:srgbClr val="00B050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('Milestone Data'!$BH$79:$BI$79,'Milestone Data'!$CZ$79:$DU$79)</c:f>
              <c:numCache>
                <c:formatCode>General</c:formatCode>
                <c:ptCount val="24"/>
                <c:pt idx="3" formatCode="yyyy\-mm\-dd;@">
                  <c:v>46199</c:v>
                </c:pt>
                <c:pt idx="4" formatCode="yyyy\-mm\-dd;@">
                  <c:v>46199</c:v>
                </c:pt>
                <c:pt idx="5" formatCode="yyyy\-mm\-dd;@">
                  <c:v>46199</c:v>
                </c:pt>
                <c:pt idx="6" formatCode="yyyy\-mm\-dd;@">
                  <c:v>46199</c:v>
                </c:pt>
                <c:pt idx="7" formatCode="yyyy\-mm\-dd;@">
                  <c:v>46199</c:v>
                </c:pt>
                <c:pt idx="8" formatCode="yyyy\-mm\-dd;@">
                  <c:v>46199</c:v>
                </c:pt>
                <c:pt idx="9" formatCode="yyyy\-mm\-dd;@">
                  <c:v>46199</c:v>
                </c:pt>
                <c:pt idx="10" formatCode="yyyy\-mm\-dd;@">
                  <c:v>46199</c:v>
                </c:pt>
                <c:pt idx="11" formatCode="yyyy\-mm\-dd;@">
                  <c:v>46199</c:v>
                </c:pt>
                <c:pt idx="12" formatCode="yyyy\-mm\-dd;@">
                  <c:v>46199</c:v>
                </c:pt>
                <c:pt idx="13" formatCode="yyyy\-mm\-dd;@">
                  <c:v>46199</c:v>
                </c:pt>
                <c:pt idx="14" formatCode="yyyy\-mm\-dd;@">
                  <c:v>46199</c:v>
                </c:pt>
                <c:pt idx="15" formatCode="yyyy\-mm\-dd;@">
                  <c:v>46199</c:v>
                </c:pt>
                <c:pt idx="16" formatCode="yyyy\-mm\-dd;@">
                  <c:v>46199</c:v>
                </c:pt>
                <c:pt idx="17" formatCode="yyyy\-mm\-dd;@">
                  <c:v>46199</c:v>
                </c:pt>
                <c:pt idx="18" formatCode="yyyy\-mm\-dd;@">
                  <c:v>46199</c:v>
                </c:pt>
                <c:pt idx="19" formatCode="yyyy\-mm\-dd;@">
                  <c:v>46199</c:v>
                </c:pt>
                <c:pt idx="20" formatCode="yyyy\-mm\-dd;@">
                  <c:v>46199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69A-4A21-8F1C-8872A2021CA0}"/>
            </c:ext>
          </c:extLst>
        </c:ser>
        <c:ser>
          <c:idx val="2"/>
          <c:order val="5"/>
          <c:tx>
            <c:strRef>
              <c:f>'Milestone Data'!$C$70:$E$70</c:f>
              <c:strCache>
                <c:ptCount val="3"/>
                <c:pt idx="0">
                  <c:v>ISAC cold lab renovations complete (for Assembly lab)</c:v>
                </c:pt>
                <c:pt idx="1">
                  <c:v>-</c:v>
                </c:pt>
                <c:pt idx="2">
                  <c:v>16032</c:v>
                </c:pt>
              </c:strCache>
            </c:strRef>
          </c:tx>
          <c:spPr>
            <a:ln w="19050" cap="rnd" cmpd="sng" algn="ctr">
              <a:solidFill>
                <a:srgbClr val="00B05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('Milestone Data'!$BH$3:$BI$3,'Milestone Data'!$CZ$3:$DU$3)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cat>
          <c:val>
            <c:numRef>
              <c:f>('Milestone Data'!$BH$70:$BI$70,'Milestone Data'!$CZ$70:$DU$70)</c:f>
              <c:numCache>
                <c:formatCode>General</c:formatCode>
                <c:ptCount val="24"/>
                <c:pt idx="4" formatCode="yyyy\-mm\-dd;@">
                  <c:v>46087</c:v>
                </c:pt>
                <c:pt idx="5" formatCode="yyyy\-mm\-dd;@">
                  <c:v>46087</c:v>
                </c:pt>
                <c:pt idx="6" formatCode="yyyy\-mm\-dd;@">
                  <c:v>46087</c:v>
                </c:pt>
                <c:pt idx="7" formatCode="yyyy\-mm\-dd;@">
                  <c:v>46087</c:v>
                </c:pt>
                <c:pt idx="8" formatCode="yyyy\-mm\-dd;@">
                  <c:v>46087</c:v>
                </c:pt>
                <c:pt idx="9" formatCode="yyyy\-mm\-dd;@">
                  <c:v>46087</c:v>
                </c:pt>
                <c:pt idx="10" formatCode="yyyy\-mm\-dd;@">
                  <c:v>46087</c:v>
                </c:pt>
                <c:pt idx="11" formatCode="yyyy\-mm\-dd;@">
                  <c:v>46087</c:v>
                </c:pt>
                <c:pt idx="12" formatCode="yyyy\-mm\-dd;@">
                  <c:v>46045</c:v>
                </c:pt>
                <c:pt idx="13" formatCode="yyyy\-mm\-dd;@">
                  <c:v>46122</c:v>
                </c:pt>
                <c:pt idx="14" formatCode="yyyy\-mm\-dd;@">
                  <c:v>46122</c:v>
                </c:pt>
                <c:pt idx="15" formatCode="yyyy\-mm\-dd;@">
                  <c:v>46122</c:v>
                </c:pt>
                <c:pt idx="16" formatCode="yyyy\-mm\-dd;@">
                  <c:v>46143</c:v>
                </c:pt>
                <c:pt idx="17" formatCode="yyyy\-mm\-dd;@">
                  <c:v>46143</c:v>
                </c:pt>
                <c:pt idx="18" formatCode="yyyy\-mm\-dd;@">
                  <c:v>46136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69A-4A21-8F1C-8872A2021CA0}"/>
            </c:ext>
          </c:extLst>
        </c:ser>
        <c:ser>
          <c:idx val="10"/>
          <c:order val="6"/>
          <c:tx>
            <c:strRef>
              <c:f>'Milestone Data'!$C$80:$E$80</c:f>
              <c:strCache>
                <c:ptCount val="3"/>
                <c:pt idx="0">
                  <c:v>ARIEL labs set-up complete</c:v>
                </c:pt>
                <c:pt idx="1">
                  <c:v>-</c:v>
                </c:pt>
                <c:pt idx="2">
                  <c:v>16050</c:v>
                </c:pt>
              </c:strCache>
            </c:strRef>
          </c:tx>
          <c:spPr>
            <a:ln w="19050" cap="rnd" cmpd="sng" algn="ctr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('Milestone Data'!$BH$80:$BI$80,'Milestone Data'!$CZ$80:$DU$80)</c:f>
              <c:numCache>
                <c:formatCode>General</c:formatCode>
                <c:ptCount val="24"/>
                <c:pt idx="18" formatCode="yyyy\-mm\-dd;@">
                  <c:v>46341</c:v>
                </c:pt>
                <c:pt idx="19" formatCode="yyyy\-mm\-dd;@">
                  <c:v>46341</c:v>
                </c:pt>
                <c:pt idx="20" formatCode="yyyy\-mm\-dd;@">
                  <c:v>46341</c:v>
                </c:pt>
                <c:pt idx="21" formatCode="yyyy\-mm\-dd;@">
                  <c:v>46341</c:v>
                </c:pt>
                <c:pt idx="22" formatCode="yyyy\-mm\-dd;@">
                  <c:v>46341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69A-4A21-8F1C-8872A2021CA0}"/>
            </c:ext>
          </c:extLst>
        </c:ser>
        <c:ser>
          <c:idx val="11"/>
          <c:order val="7"/>
          <c:tx>
            <c:strRef>
              <c:f>'Milestone Data'!$C$81:$E$81</c:f>
              <c:strCache>
                <c:ptCount val="3"/>
                <c:pt idx="0">
                  <c:v>Electrical services (ARIEL labs) complete</c:v>
                </c:pt>
                <c:pt idx="1">
                  <c:v>-</c:v>
                </c:pt>
                <c:pt idx="2">
                  <c:v>16070</c:v>
                </c:pt>
              </c:strCache>
            </c:strRef>
          </c:tx>
          <c:spPr>
            <a:ln w="19050" cap="rnd" cmpd="sng" algn="ctr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('Milestone Data'!$BH$70:$BI$70,'Milestone Data'!$CZ$81:$DU$81)</c:f>
              <c:numCache>
                <c:formatCode>General</c:formatCode>
                <c:ptCount val="24"/>
                <c:pt idx="18" formatCode="yyyy\-mm\-dd;@">
                  <c:v>46304</c:v>
                </c:pt>
                <c:pt idx="19" formatCode="yyyy\-mm\-dd;@">
                  <c:v>46304</c:v>
                </c:pt>
                <c:pt idx="20" formatCode="yyyy\-mm\-dd;@">
                  <c:v>46304</c:v>
                </c:pt>
                <c:pt idx="21" formatCode="yyyy\-mm\-dd;@">
                  <c:v>46304</c:v>
                </c:pt>
                <c:pt idx="22" formatCode="yyyy\-mm\-dd;@">
                  <c:v>46304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69A-4A21-8F1C-8872A2021CA0}"/>
            </c:ext>
          </c:extLst>
        </c:ser>
        <c:ser>
          <c:idx val="5"/>
          <c:order val="8"/>
          <c:tx>
            <c:strRef>
              <c:f>'Milestone Data'!$C$73:$E$73</c:f>
              <c:strCache>
                <c:ptCount val="3"/>
                <c:pt idx="0">
                  <c:v>Ventilation installation for ARIEL labs (Eng Services) - complete</c:v>
                </c:pt>
                <c:pt idx="1">
                  <c:v>-</c:v>
                </c:pt>
                <c:pt idx="2">
                  <c:v>16085</c:v>
                </c:pt>
              </c:strCache>
            </c:strRef>
          </c:tx>
          <c:spPr>
            <a:ln w="19050" cap="rnd" cmpd="sng" algn="ctr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('Milestone Data'!$BH$3:$BI$3,'Milestone Data'!$CZ$3:$DU$3)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cat>
          <c:val>
            <c:numRef>
              <c:f>('Milestone Data'!$BH$73:$BI$73,'Milestone Data'!$CZ$73:$DU$73)</c:f>
              <c:numCache>
                <c:formatCode>General</c:formatCode>
                <c:ptCount val="24"/>
                <c:pt idx="4" formatCode="yyyy\-mm\-dd;@">
                  <c:v>46136</c:v>
                </c:pt>
                <c:pt idx="5" formatCode="yyyy\-mm\-dd;@">
                  <c:v>46136</c:v>
                </c:pt>
                <c:pt idx="6" formatCode="yyyy\-mm\-dd;@">
                  <c:v>46136</c:v>
                </c:pt>
                <c:pt idx="7" formatCode="yyyy\-mm\-dd;@">
                  <c:v>46136</c:v>
                </c:pt>
                <c:pt idx="8" formatCode="yyyy\-mm\-dd;@">
                  <c:v>46136</c:v>
                </c:pt>
                <c:pt idx="9" formatCode="yyyy\-mm\-dd;@">
                  <c:v>46136</c:v>
                </c:pt>
                <c:pt idx="10" formatCode="yyyy\-mm\-dd;@">
                  <c:v>46136</c:v>
                </c:pt>
                <c:pt idx="11" formatCode="yyyy\-mm\-dd;@">
                  <c:v>46136</c:v>
                </c:pt>
                <c:pt idx="12" formatCode="yyyy\-mm\-dd;@">
                  <c:v>46164</c:v>
                </c:pt>
                <c:pt idx="13" formatCode="yyyy\-mm\-dd;@">
                  <c:v>46164</c:v>
                </c:pt>
                <c:pt idx="14" formatCode="yyyy\-mm\-dd;@">
                  <c:v>46185</c:v>
                </c:pt>
                <c:pt idx="15" formatCode="yyyy\-mm\-dd;@">
                  <c:v>46185</c:v>
                </c:pt>
                <c:pt idx="16" formatCode="yyyy\-mm\-dd;@">
                  <c:v>46185</c:v>
                </c:pt>
                <c:pt idx="17" formatCode="yyyy\-mm\-dd;@">
                  <c:v>46185</c:v>
                </c:pt>
                <c:pt idx="18" formatCode="yyyy\-mm\-dd;@">
                  <c:v>46199</c:v>
                </c:pt>
                <c:pt idx="19" formatCode="yyyy\-mm\-dd;@">
                  <c:v>46199</c:v>
                </c:pt>
                <c:pt idx="20" formatCode="yyyy\-mm\-dd;@">
                  <c:v>46276</c:v>
                </c:pt>
                <c:pt idx="21" formatCode="yyyy\-mm\-dd;@">
                  <c:v>46332</c:v>
                </c:pt>
                <c:pt idx="22" formatCode="yyyy\-mm\-dd;@">
                  <c:v>46332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69A-4A21-8F1C-8872A2021CA0}"/>
            </c:ext>
          </c:extLst>
        </c:ser>
        <c:ser>
          <c:idx val="13"/>
          <c:order val="9"/>
          <c:tx>
            <c:strRef>
              <c:f>'Milestone Data'!$C$82:$E$82</c:f>
              <c:strCache>
                <c:ptCount val="3"/>
                <c:pt idx="0">
                  <c:v>ARIEL labs Contractor work complete</c:v>
                </c:pt>
                <c:pt idx="1">
                  <c:v>-</c:v>
                </c:pt>
                <c:pt idx="2">
                  <c:v>16097</c:v>
                </c:pt>
              </c:strCache>
            </c:strRef>
          </c:tx>
          <c:spPr>
            <a:ln w="19050" cap="rnd" cmpd="sng" algn="ctr">
              <a:solidFill>
                <a:srgbClr val="FFFF00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('Milestone Data'!$BH$70:$BI$70,'Milestone Data'!$CZ$82:$DU$82)</c:f>
              <c:numCache>
                <c:formatCode>General</c:formatCode>
                <c:ptCount val="24"/>
                <c:pt idx="18" formatCode="yyyy\-mm\-dd;@">
                  <c:v>46318</c:v>
                </c:pt>
                <c:pt idx="19" formatCode="yyyy\-mm\-dd;@">
                  <c:v>46318</c:v>
                </c:pt>
                <c:pt idx="20" formatCode="yyyy\-mm\-dd;@">
                  <c:v>46318</c:v>
                </c:pt>
                <c:pt idx="21" formatCode="yyyy\-mm\-dd;@">
                  <c:v>46318</c:v>
                </c:pt>
                <c:pt idx="22" formatCode="yyyy\-mm\-dd;@">
                  <c:v>46318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69A-4A21-8F1C-8872A2021CA0}"/>
            </c:ext>
          </c:extLst>
        </c:ser>
        <c:ser>
          <c:idx val="15"/>
          <c:order val="10"/>
          <c:tx>
            <c:strRef>
              <c:f>'Milestone Data'!$C$83:$E$83</c:f>
              <c:strCache>
                <c:ptCount val="3"/>
                <c:pt idx="0">
                  <c:v>Mechanical services (ARIEL labs) complete</c:v>
                </c:pt>
                <c:pt idx="1">
                  <c:v>-</c:v>
                </c:pt>
                <c:pt idx="2">
                  <c:v>16115</c:v>
                </c:pt>
              </c:strCache>
            </c:strRef>
          </c:tx>
          <c:spPr>
            <a:ln w="19050" cap="rnd" cmpd="sng" algn="ctr">
              <a:solidFill>
                <a:schemeClr val="bg2">
                  <a:lumMod val="50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('Milestone Data'!$BH$70:$BI$70,'Milestone Data'!$CZ$83:$DU$83)</c:f>
              <c:numCache>
                <c:formatCode>General</c:formatCode>
                <c:ptCount val="24"/>
                <c:pt idx="18" formatCode="yyyy\-mm\-dd;@">
                  <c:v>46346</c:v>
                </c:pt>
                <c:pt idx="19" formatCode="yyyy\-mm\-dd;@">
                  <c:v>46346</c:v>
                </c:pt>
                <c:pt idx="20" formatCode="yyyy\-mm\-dd;@">
                  <c:v>46346</c:v>
                </c:pt>
                <c:pt idx="21" formatCode="yyyy\-mm\-dd;@">
                  <c:v>46346</c:v>
                </c:pt>
                <c:pt idx="22" formatCode="yyyy\-mm\-dd;@">
                  <c:v>46346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69A-4A21-8F1C-8872A2021CA0}"/>
            </c:ext>
          </c:extLst>
        </c:ser>
        <c:ser>
          <c:idx val="4"/>
          <c:order val="11"/>
          <c:tx>
            <c:strRef>
              <c:f>'Milestone Data'!$C$72:$E$72</c:f>
              <c:strCache>
                <c:ptCount val="3"/>
                <c:pt idx="0">
                  <c:v>PHI upgrade complete</c:v>
                </c:pt>
                <c:pt idx="1">
                  <c:v>-</c:v>
                </c:pt>
                <c:pt idx="2">
                  <c:v>16127</c:v>
                </c:pt>
              </c:strCache>
            </c:strRef>
          </c:tx>
          <c:spPr>
            <a:ln w="19050" cap="rnd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('Milestone Data'!$BH$3:$BI$3,'Milestone Data'!$CZ$3:$DU$3)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cat>
          <c:val>
            <c:numRef>
              <c:f>('Milestone Data'!$BH$72:$BI$72,'Milestone Data'!$CZ$72:$DU$72)</c:f>
              <c:numCache>
                <c:formatCode>General</c:formatCode>
                <c:ptCount val="24"/>
                <c:pt idx="4" formatCode="yyyy\-mm\-dd;@">
                  <c:v>46304</c:v>
                </c:pt>
                <c:pt idx="5" formatCode="yyyy\-mm\-dd;@">
                  <c:v>46304</c:v>
                </c:pt>
                <c:pt idx="6" formatCode="yyyy\-mm\-dd;@">
                  <c:v>46304</c:v>
                </c:pt>
                <c:pt idx="7" formatCode="yyyy\-mm\-dd;@">
                  <c:v>46304</c:v>
                </c:pt>
                <c:pt idx="8" formatCode="yyyy\-mm\-dd;@">
                  <c:v>46304</c:v>
                </c:pt>
                <c:pt idx="9" formatCode="yyyy\-mm\-dd;@">
                  <c:v>46304</c:v>
                </c:pt>
                <c:pt idx="10" formatCode="yyyy\-mm\-dd;@">
                  <c:v>46304</c:v>
                </c:pt>
                <c:pt idx="11" formatCode="yyyy\-mm\-dd;@">
                  <c:v>46304</c:v>
                </c:pt>
                <c:pt idx="12" formatCode="yyyy\-mm\-dd;@">
                  <c:v>46332</c:v>
                </c:pt>
                <c:pt idx="13" formatCode="yyyy\-mm\-dd;@">
                  <c:v>46332</c:v>
                </c:pt>
                <c:pt idx="14" formatCode="yyyy\-mm\-dd;@">
                  <c:v>46332</c:v>
                </c:pt>
                <c:pt idx="15" formatCode="yyyy\-mm\-dd;@">
                  <c:v>46332</c:v>
                </c:pt>
                <c:pt idx="16" formatCode="yyyy\-mm\-dd;@">
                  <c:v>46332</c:v>
                </c:pt>
                <c:pt idx="17" formatCode="yyyy\-mm\-dd;@">
                  <c:v>46332</c:v>
                </c:pt>
                <c:pt idx="18" formatCode="yyyy\-mm\-dd;@">
                  <c:v>46318</c:v>
                </c:pt>
                <c:pt idx="19" formatCode="yyyy\-mm\-dd;@">
                  <c:v>46276</c:v>
                </c:pt>
                <c:pt idx="20" formatCode="yyyy\-mm\-dd;@">
                  <c:v>46276</c:v>
                </c:pt>
                <c:pt idx="21" formatCode="yyyy\-mm\-dd;@">
                  <c:v>46276</c:v>
                </c:pt>
                <c:pt idx="22" formatCode="yyyy\-mm\-dd;@">
                  <c:v>46297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69A-4A21-8F1C-8872A2021CA0}"/>
            </c:ext>
          </c:extLst>
        </c:ser>
        <c:ser>
          <c:idx val="16"/>
          <c:order val="12"/>
          <c:tx>
            <c:strRef>
              <c:f>'Milestone Data'!$C$84:$E$84</c:f>
              <c:strCache>
                <c:ptCount val="3"/>
                <c:pt idx="0">
                  <c:v>PHI replication complete</c:v>
                </c:pt>
                <c:pt idx="1">
                  <c:v>-</c:v>
                </c:pt>
                <c:pt idx="2">
                  <c:v>16134</c:v>
                </c:pt>
              </c:strCache>
            </c:strRef>
          </c:tx>
          <c:spPr>
            <a:ln w="19050" cap="rnd" cmpd="sng" algn="ctr">
              <a:solidFill>
                <a:srgbClr val="00B0F0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('Milestone Data'!$BH$70:$BI$70,'Milestone Data'!$CZ$84:$DU$84)</c:f>
              <c:numCache>
                <c:formatCode>General</c:formatCode>
                <c:ptCount val="24"/>
                <c:pt idx="18" formatCode="yyyy\-mm\-dd;@">
                  <c:v>46472</c:v>
                </c:pt>
                <c:pt idx="19" formatCode="yyyy\-mm\-dd;@">
                  <c:v>46472</c:v>
                </c:pt>
                <c:pt idx="20" formatCode="yyyy\-mm\-dd;@">
                  <c:v>46472</c:v>
                </c:pt>
                <c:pt idx="21" formatCode="yyyy\-mm\-dd;@">
                  <c:v>46472</c:v>
                </c:pt>
                <c:pt idx="22" formatCode="yyyy\-mm\-dd;@">
                  <c:v>46472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769A-4A21-8F1C-8872A2021CA0}"/>
            </c:ext>
          </c:extLst>
        </c:ser>
        <c:ser>
          <c:idx val="17"/>
          <c:order val="13"/>
          <c:tx>
            <c:strRef>
              <c:f>'Milestone Data'!$C$85:$E$85</c:f>
              <c:strCache>
                <c:ptCount val="3"/>
                <c:pt idx="0">
                  <c:v>ARIEL labs - Computer, phone, and network connection complete</c:v>
                </c:pt>
                <c:pt idx="1">
                  <c:v>-</c:v>
                </c:pt>
                <c:pt idx="2">
                  <c:v>16139</c:v>
                </c:pt>
              </c:strCache>
            </c:strRef>
          </c:tx>
          <c:spPr>
            <a:ln w="19050" cap="rnd" cmpd="sng" algn="ctr">
              <a:solidFill>
                <a:srgbClr val="0070C0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('Milestone Data'!$BH$85:$BI$85,'Milestone Data'!$CZ$85:$DU$85)</c:f>
              <c:numCache>
                <c:formatCode>General</c:formatCode>
                <c:ptCount val="24"/>
                <c:pt idx="18" formatCode="yyyy\-mm\-dd;@">
                  <c:v>46337</c:v>
                </c:pt>
                <c:pt idx="19" formatCode="yyyy\-mm\-dd;@">
                  <c:v>46337</c:v>
                </c:pt>
                <c:pt idx="20" formatCode="yyyy\-mm\-dd;@">
                  <c:v>46337</c:v>
                </c:pt>
                <c:pt idx="21" formatCode="yyyy\-mm\-dd;@">
                  <c:v>46337</c:v>
                </c:pt>
                <c:pt idx="22" formatCode="yyyy\-mm\-dd;@">
                  <c:v>46337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69A-4A21-8F1C-8872A2021CA0}"/>
            </c:ext>
          </c:extLst>
        </c:ser>
        <c:ser>
          <c:idx val="6"/>
          <c:order val="14"/>
          <c:tx>
            <c:strRef>
              <c:f>'Milestone Data'!$C$74:$E$74</c:f>
              <c:strCache>
                <c:ptCount val="3"/>
                <c:pt idx="0">
                  <c:v>ARIEL labs - commissioning complete</c:v>
                </c:pt>
                <c:pt idx="1">
                  <c:v>-</c:v>
                </c:pt>
                <c:pt idx="2">
                  <c:v>16144</c:v>
                </c:pt>
              </c:strCache>
            </c:strRef>
          </c:tx>
          <c:spPr>
            <a:ln w="19050" cap="rnd" cmpd="sng" algn="ctr">
              <a:solidFill>
                <a:srgbClr val="002060">
                  <a:alpha val="96000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('Milestone Data'!$BH$3:$BI$3,'Milestone Data'!$CZ$3:$DU$3)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cat>
          <c:val>
            <c:numRef>
              <c:f>('Milestone Data'!$BH$74:$BI$74,'Milestone Data'!$CZ$74:$DU$74)</c:f>
              <c:numCache>
                <c:formatCode>General</c:formatCode>
                <c:ptCount val="24"/>
                <c:pt idx="4" formatCode="yyyy\-mm\-dd;@">
                  <c:v>46346</c:v>
                </c:pt>
                <c:pt idx="5" formatCode="yyyy\-mm\-dd;@">
                  <c:v>46346</c:v>
                </c:pt>
                <c:pt idx="6" formatCode="yyyy\-mm\-dd;@">
                  <c:v>46346</c:v>
                </c:pt>
                <c:pt idx="7" formatCode="yyyy\-mm\-dd;@">
                  <c:v>46346</c:v>
                </c:pt>
                <c:pt idx="8" formatCode="yyyy\-mm\-dd;@">
                  <c:v>46346</c:v>
                </c:pt>
                <c:pt idx="9" formatCode="yyyy\-mm\-dd;@">
                  <c:v>46346</c:v>
                </c:pt>
                <c:pt idx="10" formatCode="yyyy\-mm\-dd;@">
                  <c:v>46346</c:v>
                </c:pt>
                <c:pt idx="11" formatCode="yyyy\-mm\-dd;@">
                  <c:v>46346</c:v>
                </c:pt>
                <c:pt idx="12" formatCode="yyyy\-mm\-dd;@">
                  <c:v>46353</c:v>
                </c:pt>
                <c:pt idx="13" formatCode="yyyy\-mm\-dd;@">
                  <c:v>46353</c:v>
                </c:pt>
                <c:pt idx="14" formatCode="yyyy\-mm\-dd;@">
                  <c:v>46353</c:v>
                </c:pt>
                <c:pt idx="15" formatCode="yyyy\-mm\-dd;@">
                  <c:v>46353</c:v>
                </c:pt>
                <c:pt idx="16" formatCode="yyyy\-mm\-dd;@">
                  <c:v>46353</c:v>
                </c:pt>
                <c:pt idx="17" formatCode="yyyy\-mm\-dd;@">
                  <c:v>46353</c:v>
                </c:pt>
                <c:pt idx="18" formatCode="yyyy\-mm\-dd;@">
                  <c:v>46353</c:v>
                </c:pt>
                <c:pt idx="19" formatCode="yyyy\-mm\-dd;@">
                  <c:v>46353</c:v>
                </c:pt>
                <c:pt idx="20" formatCode="yyyy\-mm\-dd;@">
                  <c:v>46353</c:v>
                </c:pt>
                <c:pt idx="21" formatCode="yyyy\-mm\-dd;@">
                  <c:v>46360</c:v>
                </c:pt>
                <c:pt idx="22" formatCode="yyyy\-mm\-dd;@">
                  <c:v>46360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69A-4A21-8F1C-8872A2021CA0}"/>
            </c:ext>
          </c:extLst>
        </c:ser>
        <c:ser>
          <c:idx val="7"/>
          <c:order val="15"/>
          <c:tx>
            <c:strRef>
              <c:f>'Milestone Data'!$C$75:$E$75</c:f>
              <c:strCache>
                <c:ptCount val="3"/>
                <c:pt idx="0">
                  <c:v>ARIEL Yield station functional testing complete</c:v>
                </c:pt>
                <c:pt idx="1">
                  <c:v>-</c:v>
                </c:pt>
                <c:pt idx="2">
                  <c:v>16148</c:v>
                </c:pt>
              </c:strCache>
            </c:strRef>
          </c:tx>
          <c:spPr>
            <a:ln w="19050" cap="rnd" cmpd="sng" algn="ctr">
              <a:solidFill>
                <a:srgbClr val="7030A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('Milestone Data'!$BH$3:$BI$3,'Milestone Data'!$CZ$3:$DU$3)</c:f>
              <c:numCache>
                <c:formatCode>yyyy\-mm\-dd;@</c:formatCode>
                <c:ptCount val="24"/>
                <c:pt idx="0">
                  <c:v>44316</c:v>
                </c:pt>
                <c:pt idx="1">
                  <c:v>44347</c:v>
                </c:pt>
                <c:pt idx="2">
                  <c:v>45657</c:v>
                </c:pt>
                <c:pt idx="3">
                  <c:v>45688</c:v>
                </c:pt>
                <c:pt idx="4">
                  <c:v>45716</c:v>
                </c:pt>
                <c:pt idx="5">
                  <c:v>45747</c:v>
                </c:pt>
                <c:pt idx="6">
                  <c:v>45777</c:v>
                </c:pt>
                <c:pt idx="7">
                  <c:v>45808</c:v>
                </c:pt>
                <c:pt idx="8">
                  <c:v>45838</c:v>
                </c:pt>
                <c:pt idx="9">
                  <c:v>45869</c:v>
                </c:pt>
                <c:pt idx="10">
                  <c:v>45900</c:v>
                </c:pt>
                <c:pt idx="11">
                  <c:v>45930</c:v>
                </c:pt>
                <c:pt idx="12">
                  <c:v>45961</c:v>
                </c:pt>
                <c:pt idx="13">
                  <c:v>45991</c:v>
                </c:pt>
                <c:pt idx="14">
                  <c:v>46022</c:v>
                </c:pt>
                <c:pt idx="15">
                  <c:v>46053</c:v>
                </c:pt>
                <c:pt idx="16">
                  <c:v>46081</c:v>
                </c:pt>
                <c:pt idx="17">
                  <c:v>46112</c:v>
                </c:pt>
                <c:pt idx="18">
                  <c:v>46142</c:v>
                </c:pt>
                <c:pt idx="19">
                  <c:v>46173</c:v>
                </c:pt>
                <c:pt idx="20">
                  <c:v>46203</c:v>
                </c:pt>
                <c:pt idx="21">
                  <c:v>46234</c:v>
                </c:pt>
                <c:pt idx="22">
                  <c:v>46265</c:v>
                </c:pt>
                <c:pt idx="23">
                  <c:v>46295</c:v>
                </c:pt>
              </c:numCache>
            </c:numRef>
          </c:cat>
          <c:val>
            <c:numRef>
              <c:f>('Milestone Data'!$BH$75:$BI$75,'Milestone Data'!$CZ$75:$DU$75)</c:f>
              <c:numCache>
                <c:formatCode>General</c:formatCode>
                <c:ptCount val="24"/>
                <c:pt idx="4" formatCode="yyyy\-mm\-dd;@">
                  <c:v>46393</c:v>
                </c:pt>
                <c:pt idx="5" formatCode="yyyy\-mm\-dd;@">
                  <c:v>46381</c:v>
                </c:pt>
                <c:pt idx="6" formatCode="yyyy\-mm\-dd;@">
                  <c:v>46381</c:v>
                </c:pt>
                <c:pt idx="7" formatCode="yyyy\-mm\-dd;@">
                  <c:v>46381</c:v>
                </c:pt>
                <c:pt idx="8" formatCode="yyyy\-mm\-dd;@">
                  <c:v>46381</c:v>
                </c:pt>
                <c:pt idx="9" formatCode="yyyy\-mm\-dd;@">
                  <c:v>46381</c:v>
                </c:pt>
                <c:pt idx="10" formatCode="yyyy\-mm\-dd;@">
                  <c:v>46381</c:v>
                </c:pt>
                <c:pt idx="11" formatCode="yyyy\-mm\-dd;@">
                  <c:v>46381</c:v>
                </c:pt>
                <c:pt idx="12" formatCode="yyyy\-mm\-dd;@">
                  <c:v>46381</c:v>
                </c:pt>
                <c:pt idx="13" formatCode="yyyy\-mm\-dd;@">
                  <c:v>46381</c:v>
                </c:pt>
                <c:pt idx="14" formatCode="yyyy\-mm\-dd;@">
                  <c:v>46381</c:v>
                </c:pt>
                <c:pt idx="15" formatCode="yyyy\-mm\-dd;@">
                  <c:v>46381</c:v>
                </c:pt>
                <c:pt idx="16" formatCode="yyyy\-mm\-dd;@">
                  <c:v>46381</c:v>
                </c:pt>
                <c:pt idx="17" formatCode="yyyy\-mm\-dd;@">
                  <c:v>46381</c:v>
                </c:pt>
                <c:pt idx="18" formatCode="yyyy\-mm\-dd;@">
                  <c:v>46381</c:v>
                </c:pt>
                <c:pt idx="19" formatCode="yyyy\-mm\-dd;@">
                  <c:v>46381</c:v>
                </c:pt>
                <c:pt idx="20" formatCode="yyyy\-mm\-dd;@">
                  <c:v>46472</c:v>
                </c:pt>
                <c:pt idx="21" formatCode="yyyy\-mm\-dd;@">
                  <c:v>46590</c:v>
                </c:pt>
                <c:pt idx="22" formatCode="yyyy\-mm\-dd;@">
                  <c:v>46584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769A-4A21-8F1C-8872A2021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488832"/>
        <c:axId val="176490752"/>
      </c:lineChart>
      <c:catAx>
        <c:axId val="176488832"/>
        <c:scaling>
          <c:orientation val="minMax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/>
                  <a:t>Date of Reporting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yyyy/mm/dd;@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3600000" spcFirstLastPara="1" vertOverflow="ellipsis" wrap="square" anchor="t" anchorCtr="0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90752"/>
        <c:crosses val="max"/>
        <c:auto val="1"/>
        <c:lblAlgn val="ctr"/>
        <c:lblOffset val="100"/>
        <c:noMultiLvlLbl val="1"/>
      </c:catAx>
      <c:valAx>
        <c:axId val="176490752"/>
        <c:scaling>
          <c:orientation val="minMax"/>
          <c:min val="45616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/>
                  <a:t>Date of Milestone</a:t>
                </a:r>
              </a:p>
            </c:rich>
          </c:tx>
          <c:layout>
            <c:manualLayout>
              <c:xMode val="edge"/>
              <c:yMode val="edge"/>
              <c:x val="2.7323401863568627E-2"/>
              <c:y val="0.450016160990466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yyyy\-mm\-dd;@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8883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74817557209018593"/>
          <c:y val="0.15710335911275186"/>
          <c:w val="0.2457082199587437"/>
          <c:h val="0.842896640887248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3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0.35823</cdr:x>
      <cdr:y>0.94146</cdr:y>
    </cdr:from>
    <cdr:to>
      <cdr:x>0.57801</cdr:x>
      <cdr:y>0.9842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254389" y="5927469"/>
          <a:ext cx="2610112" cy="2690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100" b="1">
              <a:solidFill>
                <a:srgbClr val="00B050"/>
              </a:solidFill>
            </a:rPr>
            <a:t>Green</a:t>
          </a:r>
          <a:r>
            <a:rPr lang="en-CA" sz="1100"/>
            <a:t> = Milestone</a:t>
          </a:r>
          <a:r>
            <a:rPr lang="en-CA" sz="1100" baseline="0"/>
            <a:t> Complete</a:t>
          </a:r>
          <a:endParaRPr lang="en-CA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4517A-8017-4D9C-9D5A-8CB8417FCA7B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5FC89-D5C9-4A28-8C75-8ED8108123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9011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308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BS Up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4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PXYZ – WBS Name (WBSX)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4414A-3293-DF20-D413-92C50A15E7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473" y="1066800"/>
            <a:ext cx="11145476" cy="105157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1pPr>
            <a:lvl2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2pPr>
            <a:lvl3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3pPr>
            <a:lvl4pPr>
              <a:buClr>
                <a:srgbClr val="00B0F0"/>
              </a:buClr>
              <a:defRPr/>
            </a:lvl4pPr>
            <a:lvl5pPr>
              <a:buClr>
                <a:srgbClr val="00B0F0"/>
              </a:buClr>
              <a:defRPr/>
            </a:lvl5pPr>
          </a:lstStyle>
          <a:p>
            <a:pPr lvl="0"/>
            <a:r>
              <a:rPr lang="en-US"/>
              <a:t>Please add your updates here, 1-2 accomplishment and 1-2 issues, pictures are welcome.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775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4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Agenda Item Title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4414A-3293-DF20-D413-92C50A15E7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473" y="1066800"/>
            <a:ext cx="11145476" cy="105157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1pPr>
            <a:lvl2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2pPr>
            <a:lvl3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3pPr>
            <a:lvl4pPr>
              <a:buClr>
                <a:srgbClr val="00B0F0"/>
              </a:buClr>
              <a:defRPr/>
            </a:lvl4pPr>
            <a:lvl5pPr>
              <a:buClr>
                <a:srgbClr val="00B0F0"/>
              </a:buClr>
              <a:defRPr/>
            </a:lvl5pPr>
          </a:lstStyle>
          <a:p>
            <a:pPr lvl="0"/>
            <a:r>
              <a:rPr lang="en-US"/>
              <a:t>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758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876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AA8F75C-34AD-AF21-ECD0-892F20D57433}"/>
              </a:ext>
            </a:extLst>
          </p:cNvPr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DBC6C5-DD9A-D979-5FC6-9FA29D8AA72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61F398-F480-8480-5599-06CF41776B27}"/>
              </a:ext>
            </a:extLst>
          </p:cNvPr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A09B0C-DE34-0D56-AF06-705496AF9E4E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305077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000">
                <a:solidFill>
                  <a:srgbClr val="00B0F0"/>
                </a:solidFill>
                <a:latin typeface="Arial" panose="020B0604020202020204"/>
              </a:rPr>
              <a:t>2026-10-01</a:t>
            </a:r>
            <a:endParaRPr lang="en-US" sz="1000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3FB4AFB-A8F5-8175-02A9-E4E424DFA1FF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1010206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000">
                <a:solidFill>
                  <a:srgbClr val="00B0F0"/>
                </a:solidFill>
                <a:latin typeface="+mn-lt"/>
              </a:rPr>
              <a:t>ASSC Oct 2026</a:t>
            </a:r>
          </a:p>
        </p:txBody>
      </p:sp>
    </p:spTree>
    <p:extLst>
      <p:ext uri="{BB962C8B-B14F-4D97-AF65-F5344CB8AC3E}">
        <p14:creationId xmlns:p14="http://schemas.microsoft.com/office/powerpoint/2010/main" val="144801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DMVAULT\PDM_Vault\ARIEL\P-355-%20ARIEL-II%20Laboratories\Models%20and%20Drawings" TargetMode="External"/><Relationship Id="rId2" Type="http://schemas.openxmlformats.org/officeDocument/2006/relationships/hyperlink" Target="https://documents.triumf.ca/docushare/dsweb/View/Collection-15925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uments.triumf.ca/docushare/dsweb/View/Collection-41551" TargetMode="External"/><Relationship Id="rId5" Type="http://schemas.openxmlformats.org/officeDocument/2006/relationships/hyperlink" Target="https://documents.triumf.ca/docushare/dsweb/View/Collection-41957" TargetMode="External"/><Relationship Id="rId4" Type="http://schemas.openxmlformats.org/officeDocument/2006/relationships/hyperlink" Target="https://documents.triumf.ca/docushare/dsweb/View/Collection-41070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744" y="1158487"/>
            <a:ext cx="4230550" cy="208202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3200">
                <a:latin typeface="Arial"/>
                <a:cs typeface="Arial"/>
              </a:rPr>
              <a:t>P355</a:t>
            </a:r>
            <a:br>
              <a:rPr lang="en-US" sz="3200"/>
            </a:br>
            <a:r>
              <a:rPr lang="en-US" sz="3200">
                <a:latin typeface="Arial"/>
                <a:cs typeface="Arial"/>
              </a:rPr>
              <a:t>ARIEL Laboratories</a:t>
            </a:r>
            <a:br>
              <a:rPr lang="en-US" sz="3200"/>
            </a:br>
            <a:br>
              <a:rPr lang="en-US" sz="3200"/>
            </a:br>
            <a:r>
              <a:rPr lang="en-US" sz="3200">
                <a:latin typeface="Arial"/>
                <a:cs typeface="Arial"/>
              </a:rPr>
              <a:t>ASSC Fall 2026</a:t>
            </a:r>
            <a:endParaRPr lang="en-US" sz="320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0AA4ACF-EBF7-443D-9629-9044A0B8D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44" y="3679957"/>
            <a:ext cx="3938834" cy="432254"/>
          </a:xfrm>
        </p:spPr>
        <p:txBody>
          <a:bodyPr lIns="91440" tIns="0" rIns="91440" bIns="45720" anchor="b">
            <a:normAutofit/>
          </a:bodyPr>
          <a:lstStyle/>
          <a:p>
            <a:r>
              <a:rPr lang="en-CA" sz="2000"/>
              <a:t>Oct 1-2,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CA0579-4C2B-4E70-8473-A7B5961011BA}"/>
              </a:ext>
            </a:extLst>
          </p:cNvPr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1574F2-FF7C-F4B8-A5EB-56F7CF9CFEE8}"/>
              </a:ext>
            </a:extLst>
          </p:cNvPr>
          <p:cNvSpPr txBox="1"/>
          <p:nvPr/>
        </p:nvSpPr>
        <p:spPr>
          <a:xfrm>
            <a:off x="661745" y="4603873"/>
            <a:ext cx="45960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Project Leader:</a:t>
            </a:r>
          </a:p>
          <a:p>
            <a:r>
              <a:rPr lang="en-US"/>
              <a:t>Peter Kunz</a:t>
            </a:r>
          </a:p>
          <a:p>
            <a:endParaRPr lang="en-US"/>
          </a:p>
          <a:p>
            <a:r>
              <a:rPr lang="en-US"/>
              <a:t>Project Integrator:</a:t>
            </a:r>
          </a:p>
          <a:p>
            <a:r>
              <a:rPr lang="en-US"/>
              <a:t>Keyur Chauhan</a:t>
            </a:r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E384B-6387-581B-B738-5758A7933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34E41-B443-03A1-5388-AD044F28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Intro: P355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62DA4FC-0800-7041-2E43-22F33DF3E634}"/>
              </a:ext>
            </a:extLst>
          </p:cNvPr>
          <p:cNvSpPr txBox="1"/>
          <p:nvPr/>
        </p:nvSpPr>
        <p:spPr>
          <a:xfrm>
            <a:off x="8805203" y="3832601"/>
            <a:ext cx="2262554" cy="2308324"/>
          </a:xfrm>
          <a:prstGeom prst="rect">
            <a:avLst/>
          </a:prstGeom>
          <a:noFill/>
          <a:ln>
            <a:solidFill>
              <a:srgbClr val="00AEEF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ea typeface="Calibri"/>
                <a:cs typeface="Calibri"/>
              </a:rPr>
              <a:t>P355 Team</a:t>
            </a:r>
          </a:p>
          <a:p>
            <a:r>
              <a:rPr lang="en-GB">
                <a:ea typeface="Calibri"/>
                <a:cs typeface="Calibri"/>
              </a:rPr>
              <a:t>Aaron Schmidt</a:t>
            </a:r>
          </a:p>
          <a:p>
            <a:r>
              <a:rPr lang="en-GB">
                <a:ea typeface="Calibri"/>
                <a:cs typeface="Calibri"/>
              </a:rPr>
              <a:t>Brady Borrmann</a:t>
            </a:r>
          </a:p>
          <a:p>
            <a:r>
              <a:rPr lang="en-GB">
                <a:ea typeface="Calibri"/>
                <a:cs typeface="Calibri"/>
              </a:rPr>
              <a:t>Darwin Ortiz Rosales</a:t>
            </a:r>
          </a:p>
          <a:p>
            <a:r>
              <a:rPr lang="en-GB">
                <a:ea typeface="Calibri"/>
                <a:cs typeface="Calibri"/>
              </a:rPr>
              <a:t>Marla Cervantes</a:t>
            </a:r>
          </a:p>
          <a:p>
            <a:r>
              <a:rPr lang="en-GB">
                <a:ea typeface="Calibri"/>
                <a:cs typeface="Calibri"/>
              </a:rPr>
              <a:t>Ferran Boix Pamies</a:t>
            </a:r>
          </a:p>
          <a:p>
            <a:r>
              <a:rPr lang="en-GB">
                <a:ea typeface="Calibri"/>
                <a:cs typeface="Calibri"/>
              </a:rPr>
              <a:t>Keyur Chauhan</a:t>
            </a:r>
          </a:p>
          <a:p>
            <a:r>
              <a:rPr lang="en-GB">
                <a:ea typeface="Calibri"/>
                <a:cs typeface="Calibri"/>
              </a:rPr>
              <a:t>Peter Kunz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A9814A6-A4FF-0DC0-AE16-A645F2A6D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367716"/>
              </p:ext>
            </p:extLst>
          </p:nvPr>
        </p:nvGraphicFramePr>
        <p:xfrm>
          <a:off x="718621" y="1320006"/>
          <a:ext cx="8926732" cy="2105326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312333">
                  <a:extLst>
                    <a:ext uri="{9D8B030D-6E8A-4147-A177-3AD203B41FA5}">
                      <a16:colId xmlns:a16="http://schemas.microsoft.com/office/drawing/2014/main" val="2328794897"/>
                    </a:ext>
                  </a:extLst>
                </a:gridCol>
                <a:gridCol w="4677833">
                  <a:extLst>
                    <a:ext uri="{9D8B030D-6E8A-4147-A177-3AD203B41FA5}">
                      <a16:colId xmlns:a16="http://schemas.microsoft.com/office/drawing/2014/main" val="1472654637"/>
                    </a:ext>
                  </a:extLst>
                </a:gridCol>
                <a:gridCol w="2936566">
                  <a:extLst>
                    <a:ext uri="{9D8B030D-6E8A-4147-A177-3AD203B41FA5}">
                      <a16:colId xmlns:a16="http://schemas.microsoft.com/office/drawing/2014/main" val="4041411735"/>
                    </a:ext>
                  </a:extLst>
                </a:gridCol>
              </a:tblGrid>
              <a:tr h="517450">
                <a:tc>
                  <a:txBody>
                    <a:bodyPr/>
                    <a:lstStyle/>
                    <a:p>
                      <a:pPr algn="ctr"/>
                      <a:r>
                        <a:rPr lang="en-CA" sz="2000" u="sng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WBS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u="sng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u="sng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Location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760088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ARIEL Conventional Chemistry (Cold) Lab </a:t>
                      </a:r>
                      <a:endParaRPr lang="en-CA" sz="2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ARIEL G-04</a:t>
                      </a:r>
                      <a:endParaRPr lang="en-CA" sz="2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892069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20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3.4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dirty="0">
                          <a:latin typeface="+mn-lt"/>
                        </a:rPr>
                        <a:t>ARIEL Actinide Radiochemistry (Hot)Lab </a:t>
                      </a:r>
                      <a:endParaRPr lang="en-CA" sz="2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dirty="0">
                          <a:latin typeface="+mn-lt"/>
                        </a:rPr>
                        <a:t>ARIEL B1-05</a:t>
                      </a:r>
                      <a:endParaRPr lang="en-CA" sz="2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2595476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ARIEL Target Assembly Lab </a:t>
                      </a:r>
                      <a:endParaRPr lang="en-CA" sz="2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ISAC1 B1-07</a:t>
                      </a:r>
                      <a:endParaRPr lang="en-CA" sz="2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094095"/>
                  </a:ext>
                </a:extLst>
              </a:tr>
              <a:tr h="39696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CA" sz="20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3.3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dirty="0">
                          <a:latin typeface="+mn-lt"/>
                        </a:rPr>
                        <a:t>ARIEL Yield Station </a:t>
                      </a:r>
                      <a:endParaRPr lang="en-CA" sz="2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Yield Station Enclosure</a:t>
                      </a:r>
                      <a:endParaRPr lang="en-CA" sz="2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789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739D38B-289E-BE2C-BE67-82ED87B8ABD0}"/>
              </a:ext>
            </a:extLst>
          </p:cNvPr>
          <p:cNvSpPr txBox="1"/>
          <p:nvPr/>
        </p:nvSpPr>
        <p:spPr>
          <a:xfrm>
            <a:off x="1388239" y="4016318"/>
            <a:ext cx="6761323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2000" dirty="0"/>
              <a:t>Aim:</a:t>
            </a:r>
          </a:p>
          <a:p>
            <a:r>
              <a:rPr lang="en-CA" sz="2000" dirty="0"/>
              <a:t>AIREL laboratories commissioned and ready for operation by end of 2026.</a:t>
            </a:r>
          </a:p>
          <a:p>
            <a:endParaRPr lang="en-CA" sz="2000"/>
          </a:p>
          <a:p>
            <a:r>
              <a:rPr lang="en-CA" sz="2000" dirty="0"/>
              <a:t>Planning – Procurement – Documentations – Installations – Commissioning </a:t>
            </a:r>
            <a:endParaRPr lang="en-CA" sz="2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6460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D410B-BA33-73C3-8030-7B202675E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9125-758C-DA49-361E-5D6300B8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Procurement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4947A-76B2-3D3B-67B4-C5ED3282B6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5889" y="2396840"/>
            <a:ext cx="3046906" cy="2223686"/>
          </a:xfrm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dirty="0">
                <a:latin typeface="Calibri"/>
                <a:cs typeface="Calibri"/>
              </a:rPr>
              <a:t>First goal achieved  through procurement: Task successfully completed as planned</a:t>
            </a:r>
            <a:endParaRPr lang="en-US" dirty="0"/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Equipment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Storage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Furniture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9C650B7-6A70-44E6-3B1C-654A2C25DE40}"/>
              </a:ext>
            </a:extLst>
          </p:cNvPr>
          <p:cNvSpPr txBox="1">
            <a:spLocks/>
          </p:cNvSpPr>
          <p:nvPr/>
        </p:nvSpPr>
        <p:spPr>
          <a:xfrm>
            <a:off x="425889" y="967583"/>
            <a:ext cx="3046906" cy="11798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alibri"/>
                <a:cs typeface="Calibri"/>
              </a:rPr>
              <a:t>P355 Budget Allocation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alibri"/>
                <a:ea typeface="Calibri"/>
                <a:cs typeface="Calibri"/>
              </a:rPr>
              <a:t>$1M in Apr 2025.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alibri"/>
                <a:ea typeface="Calibri"/>
                <a:cs typeface="Calibri"/>
              </a:rPr>
              <a:t>Aim: Spend FY25/26 70%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67FFF0-D715-69E0-0488-01C451720721}"/>
              </a:ext>
            </a:extLst>
          </p:cNvPr>
          <p:cNvSpPr txBox="1"/>
          <p:nvPr/>
        </p:nvSpPr>
        <p:spPr>
          <a:xfrm>
            <a:off x="425889" y="4998214"/>
            <a:ext cx="3046906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000" baseline="0">
                <a:latin typeface="Calibri"/>
                <a:cs typeface="Calibri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baseline="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baseline="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/>
              <a:t>Spent 66% through </a:t>
            </a:r>
            <a:r>
              <a:rPr lang="en-US">
                <a:ea typeface="Calibri"/>
              </a:rPr>
              <a:t>FY25/26 </a:t>
            </a:r>
            <a:r>
              <a:rPr lang="en-US"/>
              <a:t>procurement and left with 34% for the remaining scope.</a:t>
            </a:r>
            <a:endParaRPr lang="en-CA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8CF94A6-68AC-C824-ED77-DE65E1B6C889}"/>
              </a:ext>
            </a:extLst>
          </p:cNvPr>
          <p:cNvSpPr txBox="1">
            <a:spLocks/>
          </p:cNvSpPr>
          <p:nvPr/>
        </p:nvSpPr>
        <p:spPr>
          <a:xfrm>
            <a:off x="3626844" y="5211094"/>
            <a:ext cx="8020395" cy="7745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alibri"/>
                <a:ea typeface="Calibri"/>
                <a:cs typeface="Calibri"/>
              </a:rPr>
              <a:t>ARIEL Labs: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alibri"/>
                <a:ea typeface="Calibri"/>
                <a:cs typeface="Calibri"/>
              </a:rPr>
              <a:t>Actinide Radio-chemistry lab, Conventional Chemistry lab, Assembly lab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50C5CA-6BEB-68ED-DD9C-63F938B46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844" y="1035922"/>
            <a:ext cx="8020395" cy="38490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ADFC2F-5E42-521C-4A01-986E22035FBA}"/>
              </a:ext>
            </a:extLst>
          </p:cNvPr>
          <p:cNvSpPr txBox="1"/>
          <p:nvPr/>
        </p:nvSpPr>
        <p:spPr>
          <a:xfrm>
            <a:off x="9859611" y="4515689"/>
            <a:ext cx="17778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/>
              <a:t>Procurement List</a:t>
            </a:r>
          </a:p>
        </p:txBody>
      </p:sp>
    </p:spTree>
    <p:extLst>
      <p:ext uri="{BB962C8B-B14F-4D97-AF65-F5344CB8AC3E}">
        <p14:creationId xmlns:p14="http://schemas.microsoft.com/office/powerpoint/2010/main" val="252983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4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5B87-CDAC-400E-65E9-849FC1757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Procurement</a:t>
            </a:r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A3D2B3-78F5-C915-F542-9CD03BC73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9" y="841248"/>
            <a:ext cx="3493005" cy="2619754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675101-988D-5654-469B-961E987B6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646" y="841247"/>
            <a:ext cx="3493006" cy="2619755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3769A6-6A03-0D4A-D7C4-6EA845D38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3662172"/>
            <a:ext cx="3493007" cy="2619755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8A845E-4E06-4780-8B0F-E9945C7140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645" y="3662172"/>
            <a:ext cx="3493007" cy="2619755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7570BB-F01C-7E34-5DDE-CF47EE754C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143" y="3662172"/>
            <a:ext cx="3493007" cy="2619756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0A30F5-41B0-90B3-7F79-C5F7B10100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143" y="841247"/>
            <a:ext cx="3493007" cy="2619755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9608E0-8800-041B-1C5C-7C749DDB8D9C}"/>
              </a:ext>
            </a:extLst>
          </p:cNvPr>
          <p:cNvSpPr txBox="1"/>
          <p:nvPr/>
        </p:nvSpPr>
        <p:spPr>
          <a:xfrm>
            <a:off x="2183203" y="841697"/>
            <a:ext cx="188865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200" dirty="0"/>
              <a:t>ARIEL Cold Lab @beginning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EFD80-03DF-0437-DCC1-8A87686346DD}"/>
              </a:ext>
            </a:extLst>
          </p:cNvPr>
          <p:cNvSpPr txBox="1"/>
          <p:nvPr/>
        </p:nvSpPr>
        <p:spPr>
          <a:xfrm>
            <a:off x="4582492" y="841699"/>
            <a:ext cx="320273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200"/>
              <a:t>ARIEL Cold Lab – Island &amp; Fume hoods installed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805148-55A7-15A3-5935-FFF523828273}"/>
              </a:ext>
            </a:extLst>
          </p:cNvPr>
          <p:cNvSpPr txBox="1"/>
          <p:nvPr/>
        </p:nvSpPr>
        <p:spPr>
          <a:xfrm>
            <a:off x="8300414" y="841698"/>
            <a:ext cx="320273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200"/>
              <a:t>ARIEL Cold Lab – Island &amp; Fume hoods installed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36649-524B-1C55-0545-EC38DCEC35FF}"/>
              </a:ext>
            </a:extLst>
          </p:cNvPr>
          <p:cNvSpPr txBox="1"/>
          <p:nvPr/>
        </p:nvSpPr>
        <p:spPr>
          <a:xfrm>
            <a:off x="1536189" y="3662172"/>
            <a:ext cx="25317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200"/>
              <a:t>ARIEL Cold Lab –  After procurement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FA607A-AFF5-3A4B-119F-3DC09DC0743D}"/>
              </a:ext>
            </a:extLst>
          </p:cNvPr>
          <p:cNvSpPr txBox="1"/>
          <p:nvPr/>
        </p:nvSpPr>
        <p:spPr>
          <a:xfrm>
            <a:off x="5248986" y="3662172"/>
            <a:ext cx="25317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200"/>
              <a:t>ARIEL Cold Lab –  After procurement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231E50-5F3C-7B1F-AE41-83540ABA7B7B}"/>
              </a:ext>
            </a:extLst>
          </p:cNvPr>
          <p:cNvSpPr txBox="1"/>
          <p:nvPr/>
        </p:nvSpPr>
        <p:spPr>
          <a:xfrm>
            <a:off x="8969324" y="3662172"/>
            <a:ext cx="25317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200"/>
              <a:t>ARIEL Cold Lab –  After procurement</a:t>
            </a:r>
          </a:p>
        </p:txBody>
      </p:sp>
    </p:spTree>
    <p:extLst>
      <p:ext uri="{BB962C8B-B14F-4D97-AF65-F5344CB8AC3E}">
        <p14:creationId xmlns:p14="http://schemas.microsoft.com/office/powerpoint/2010/main" val="50956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62C8D-2520-9863-53E2-CAD0459C3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B9964-155D-69FC-BA59-162D31CAB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ISAC Cold Lab Renovations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DFFD2F-8C69-D0B6-AB89-4678744A36C4}"/>
              </a:ext>
            </a:extLst>
          </p:cNvPr>
          <p:cNvSpPr txBox="1"/>
          <p:nvPr/>
        </p:nvSpPr>
        <p:spPr>
          <a:xfrm>
            <a:off x="448056" y="707555"/>
            <a:ext cx="4018091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Assembly lab Prep:</a:t>
            </a:r>
          </a:p>
          <a:p>
            <a:endParaRPr lang="en-US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Hazardous conventional chemical lab     Assembly lab</a:t>
            </a:r>
            <a:endParaRPr lang="en-CA" dirty="0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ea typeface="Calibri"/>
                <a:cs typeface="Calibri"/>
              </a:rPr>
              <a:t>Decommission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ea typeface="Calibri"/>
                <a:cs typeface="Calibri"/>
              </a:rPr>
              <a:t>Renovate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>
                <a:ea typeface="Calibri"/>
                <a:cs typeface="Calibri"/>
              </a:rPr>
              <a:t>Commission as a brand-new Assembly lab</a:t>
            </a:r>
            <a:endParaRPr lang="en-US" dirty="0">
              <a:ea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F50EED-BEF0-6D3A-89DF-9B7729654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776" y="707555"/>
            <a:ext cx="3353893" cy="2515419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56742A-F58D-B703-F37D-62A427552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24" y="3342097"/>
            <a:ext cx="2165834" cy="2887779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A971ED-CC12-853A-6946-78194EB3E4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678" y="3342097"/>
            <a:ext cx="2165834" cy="2887779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F1201AD-038A-AD17-6B0B-D488BBC8AD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298" y="707555"/>
            <a:ext cx="3353893" cy="2515420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738D3A-AF05-D10B-2AFC-02DFAC0F7D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819" y="3342097"/>
            <a:ext cx="3850372" cy="2887779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3FC31D-8164-A6E4-755D-129E30411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248" y="3348313"/>
            <a:ext cx="2165835" cy="2887780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A88D2D-9C43-E852-B894-236E0C65880C}"/>
              </a:ext>
            </a:extLst>
          </p:cNvPr>
          <p:cNvSpPr txBox="1"/>
          <p:nvPr/>
        </p:nvSpPr>
        <p:spPr>
          <a:xfrm>
            <a:off x="1636603" y="3342096"/>
            <a:ext cx="245641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200"/>
              <a:t>ISAC Cold Lab –  Before renovations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E35B29-653C-69F8-05A0-C2F31E993FDA}"/>
              </a:ext>
            </a:extLst>
          </p:cNvPr>
          <p:cNvSpPr txBox="1"/>
          <p:nvPr/>
        </p:nvSpPr>
        <p:spPr>
          <a:xfrm>
            <a:off x="6402612" y="3342096"/>
            <a:ext cx="245641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200"/>
              <a:t>ISAC Cold Lab –  Before renovations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B78CCE-C59C-C274-43A7-3B04AE59709E}"/>
              </a:ext>
            </a:extLst>
          </p:cNvPr>
          <p:cNvSpPr txBox="1"/>
          <p:nvPr/>
        </p:nvSpPr>
        <p:spPr>
          <a:xfrm>
            <a:off x="6745462" y="2945975"/>
            <a:ext cx="245641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200"/>
              <a:t>ISAC Cold Lab –  Before renovations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E44FE87-1064-86A7-9FB8-75AD14213EDA}"/>
              </a:ext>
            </a:extLst>
          </p:cNvPr>
          <p:cNvSpPr/>
          <p:nvPr/>
        </p:nvSpPr>
        <p:spPr>
          <a:xfrm>
            <a:off x="2465509" y="1692519"/>
            <a:ext cx="209793" cy="7497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985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C830F-9522-80C7-AD20-52214483F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0677D-0E94-68D7-2636-A716C3AB3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ISAC Cold Lab Renovations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CD70C0-E790-EF2B-34D3-EF9110E09791}"/>
              </a:ext>
            </a:extLst>
          </p:cNvPr>
          <p:cNvSpPr txBox="1"/>
          <p:nvPr/>
        </p:nvSpPr>
        <p:spPr>
          <a:xfrm>
            <a:off x="792158" y="921588"/>
            <a:ext cx="2401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ea typeface="Calibri"/>
                <a:cs typeface="Calibri"/>
              </a:rPr>
              <a:t>Lab move: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Chemicals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Equipment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Storage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Inventory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Other items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BDAEC7-82C1-C370-6110-ED04CDB95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054" y="665029"/>
            <a:ext cx="6511673" cy="4883351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6D6010-0026-72C5-87B1-42ED1D701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57" y="2918892"/>
            <a:ext cx="4545007" cy="3408756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98C38D-88CC-EC9E-5306-4E7AC0E39339}"/>
              </a:ext>
            </a:extLst>
          </p:cNvPr>
          <p:cNvSpPr txBox="1"/>
          <p:nvPr/>
        </p:nvSpPr>
        <p:spPr>
          <a:xfrm>
            <a:off x="2625080" y="6020169"/>
            <a:ext cx="2712475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400" dirty="0"/>
              <a:t>Moved – Chemicals and inventory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A8BC04-4582-5DAA-7DC3-2842FBE02545}"/>
              </a:ext>
            </a:extLst>
          </p:cNvPr>
          <p:cNvSpPr txBox="1"/>
          <p:nvPr/>
        </p:nvSpPr>
        <p:spPr>
          <a:xfrm>
            <a:off x="5028054" y="667458"/>
            <a:ext cx="267854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CA" sz="1400"/>
              <a:t>Moved – Chemicals and inventory</a:t>
            </a:r>
          </a:p>
        </p:txBody>
      </p:sp>
    </p:spTree>
    <p:extLst>
      <p:ext uri="{BB962C8B-B14F-4D97-AF65-F5344CB8AC3E}">
        <p14:creationId xmlns:p14="http://schemas.microsoft.com/office/powerpoint/2010/main" val="1210161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2FE4E-6A56-0E1C-AB25-C842E3D58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85982-AABA-2227-E8D0-BD4D1F691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ISAC Cold Lab Renovations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E0D26-92BB-1D05-74D1-B1E2228F2ACA}"/>
              </a:ext>
            </a:extLst>
          </p:cNvPr>
          <p:cNvSpPr txBox="1"/>
          <p:nvPr/>
        </p:nvSpPr>
        <p:spPr>
          <a:xfrm>
            <a:off x="652272" y="802919"/>
            <a:ext cx="6224016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Hazmat Test &amp; Abatement (contractors):</a:t>
            </a:r>
          </a:p>
          <a:p>
            <a:endParaRPr lang="en-US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Following </a:t>
            </a:r>
            <a:r>
              <a:rPr lang="en-US" dirty="0" err="1">
                <a:ea typeface="Calibri"/>
                <a:cs typeface="Calibri"/>
              </a:rPr>
              <a:t>WorkSafeBC</a:t>
            </a:r>
            <a:r>
              <a:rPr lang="en-US" dirty="0">
                <a:ea typeface="Calibri"/>
                <a:cs typeface="Calibri"/>
              </a:rPr>
              <a:t> and OH&amp;S regulations: Hazardous Material Testing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Asbestos found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Abatement: using the certified abatement contractors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Certificate issued for renovations to begin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FDDD8D-DA1D-2434-E73D-2C5DBEFAF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418" y="3586159"/>
            <a:ext cx="3962776" cy="3002538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F7BA25-A9A1-4398-FEB5-D9F4ED989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80" y="2944664"/>
            <a:ext cx="4809427" cy="3644033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4FF46A-3F25-C744-56BF-CC89F8D31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418" y="802919"/>
            <a:ext cx="3961300" cy="2534722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B286BC-E4FD-A6F0-B512-B0D42A311136}"/>
              </a:ext>
            </a:extLst>
          </p:cNvPr>
          <p:cNvSpPr txBox="1"/>
          <p:nvPr/>
        </p:nvSpPr>
        <p:spPr>
          <a:xfrm>
            <a:off x="530352" y="4609521"/>
            <a:ext cx="1116655" cy="646331"/>
          </a:xfrm>
          <a:prstGeom prst="rect">
            <a:avLst/>
          </a:prstGeom>
          <a:ln w="12700">
            <a:solidFill>
              <a:srgbClr val="00AEEF"/>
            </a:solidFill>
          </a:ln>
        </p:spPr>
        <p:txBody>
          <a:bodyPr wrap="square" rtlCol="0">
            <a:spAutoFit/>
          </a:bodyPr>
          <a:lstStyle/>
          <a:p>
            <a:r>
              <a:rPr lang="en-CA"/>
              <a:t>Asbestos Detection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EAC7AA-F2B1-0BDF-9E77-AE35D88B2305}"/>
              </a:ext>
            </a:extLst>
          </p:cNvPr>
          <p:cNvSpPr txBox="1"/>
          <p:nvPr/>
        </p:nvSpPr>
        <p:spPr>
          <a:xfrm>
            <a:off x="11047913" y="3105834"/>
            <a:ext cx="1116655" cy="646331"/>
          </a:xfrm>
          <a:prstGeom prst="rect">
            <a:avLst/>
          </a:prstGeom>
          <a:ln w="12700">
            <a:solidFill>
              <a:srgbClr val="00AEEF"/>
            </a:solidFill>
          </a:ln>
        </p:spPr>
        <p:txBody>
          <a:bodyPr wrap="square" rtlCol="0">
            <a:spAutoFit/>
          </a:bodyPr>
          <a:lstStyle/>
          <a:p>
            <a:r>
              <a:rPr lang="en-CA"/>
              <a:t>Asbestos Detection</a:t>
            </a:r>
          </a:p>
        </p:txBody>
      </p:sp>
    </p:spTree>
    <p:extLst>
      <p:ext uri="{BB962C8B-B14F-4D97-AF65-F5344CB8AC3E}">
        <p14:creationId xmlns:p14="http://schemas.microsoft.com/office/powerpoint/2010/main" val="199258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3BD4F-CA4F-7465-F1D8-8A2E79BA1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A6DE-571D-9D24-5717-3A07148B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ISAC Cold Lab Renovations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229A8D-D583-6F75-C71D-0615D54F4895}"/>
              </a:ext>
            </a:extLst>
          </p:cNvPr>
          <p:cNvSpPr txBox="1"/>
          <p:nvPr/>
        </p:nvSpPr>
        <p:spPr>
          <a:xfrm>
            <a:off x="771144" y="923544"/>
            <a:ext cx="41330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ea typeface="Calibri"/>
                <a:cs typeface="Calibri"/>
              </a:rPr>
              <a:t>Decommissioning (contractors):</a:t>
            </a:r>
          </a:p>
          <a:p>
            <a:endParaRPr lang="en-US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Uninstalled: Fume hoods, Glovebox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Disconnected: Mechanical, Electrical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Disposed unwanted furniture and items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DF3EB8-AF20-5CBF-8398-8ED03D5D0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456" y="601812"/>
            <a:ext cx="4240781" cy="5654375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499458-34B7-AC6E-4081-B535419A2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764" y="3353503"/>
            <a:ext cx="3870245" cy="2902684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C4F33C5-D8D7-DCEC-DDFA-16B87F32EF99}"/>
              </a:ext>
            </a:extLst>
          </p:cNvPr>
          <p:cNvSpPr txBox="1"/>
          <p:nvPr/>
        </p:nvSpPr>
        <p:spPr>
          <a:xfrm>
            <a:off x="4671511" y="5886855"/>
            <a:ext cx="7394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/>
              <a:t>Island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BCA7CB-43F4-8D08-01CA-E1CA46177032}"/>
              </a:ext>
            </a:extLst>
          </p:cNvPr>
          <p:cNvSpPr txBox="1"/>
          <p:nvPr/>
        </p:nvSpPr>
        <p:spPr>
          <a:xfrm>
            <a:off x="6315033" y="601812"/>
            <a:ext cx="16215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Fume hoods &amp;</a:t>
            </a:r>
          </a:p>
          <a:p>
            <a:r>
              <a:rPr lang="en-CA"/>
              <a:t>Glovebox</a:t>
            </a:r>
          </a:p>
        </p:txBody>
      </p:sp>
    </p:spTree>
    <p:extLst>
      <p:ext uri="{BB962C8B-B14F-4D97-AF65-F5344CB8AC3E}">
        <p14:creationId xmlns:p14="http://schemas.microsoft.com/office/powerpoint/2010/main" val="1653118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E1367-8B35-5CA7-0751-FB65DABAB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8902-F2BA-5C14-E784-3C71A2695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ISAC Cold Lab Renovations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0013F7-6956-2820-1944-8711EDA51C18}"/>
              </a:ext>
            </a:extLst>
          </p:cNvPr>
          <p:cNvSpPr txBox="1"/>
          <p:nvPr/>
        </p:nvSpPr>
        <p:spPr>
          <a:xfrm>
            <a:off x="642561" y="1024986"/>
            <a:ext cx="32519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ea typeface="Calibri"/>
                <a:cs typeface="Calibri"/>
              </a:rPr>
              <a:t>Before/After Decommissioning:</a:t>
            </a:r>
          </a:p>
          <a:p>
            <a:pPr algn="ctr"/>
            <a:endParaRPr lang="en-US">
              <a:ea typeface="Calibri"/>
              <a:cs typeface="Calibri"/>
            </a:endParaRPr>
          </a:p>
          <a:p>
            <a:pPr algn="ctr"/>
            <a:r>
              <a:rPr lang="en-US">
                <a:ea typeface="Calibri"/>
                <a:cs typeface="Calibri"/>
              </a:rPr>
              <a:t>All set </a:t>
            </a:r>
          </a:p>
          <a:p>
            <a:pPr algn="ctr"/>
            <a:r>
              <a:rPr lang="en-US">
                <a:ea typeface="Calibri"/>
                <a:cs typeface="Calibri"/>
              </a:rPr>
              <a:t>for </a:t>
            </a:r>
          </a:p>
          <a:p>
            <a:pPr algn="ctr"/>
            <a:r>
              <a:rPr lang="en-US">
                <a:ea typeface="Calibri"/>
                <a:cs typeface="Calibri"/>
              </a:rPr>
              <a:t>the Renovations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769CA5-FEA2-8E7D-F6BD-2EA29182B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35" y="684372"/>
            <a:ext cx="7027545" cy="5645432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00A71F-14D0-455C-D88D-B773C0B34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2" y="2824639"/>
            <a:ext cx="4757928" cy="3568446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76F303-51B3-21D7-8172-F3D1F1836B18}"/>
              </a:ext>
            </a:extLst>
          </p:cNvPr>
          <p:cNvSpPr txBox="1"/>
          <p:nvPr/>
        </p:nvSpPr>
        <p:spPr>
          <a:xfrm>
            <a:off x="271461" y="6024479"/>
            <a:ext cx="24916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 dirty="0"/>
              <a:t>Before Decommissioning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94A6EF-122D-4B94-9829-7DE31383AF3A}"/>
              </a:ext>
            </a:extLst>
          </p:cNvPr>
          <p:cNvSpPr txBox="1"/>
          <p:nvPr/>
        </p:nvSpPr>
        <p:spPr>
          <a:xfrm>
            <a:off x="9252584" y="5958685"/>
            <a:ext cx="23682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/>
              <a:t>After Decommissioning</a:t>
            </a:r>
          </a:p>
        </p:txBody>
      </p:sp>
    </p:spTree>
    <p:extLst>
      <p:ext uri="{BB962C8B-B14F-4D97-AF65-F5344CB8AC3E}">
        <p14:creationId xmlns:p14="http://schemas.microsoft.com/office/powerpoint/2010/main" val="3521403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BBDE4-FBB3-A453-1AE1-B013994AC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B659-2EF4-37E1-A400-3DE8D4B3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ISAC Cold Lab Renovations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92D143-A4C4-4408-A07B-37195D114EE7}"/>
              </a:ext>
            </a:extLst>
          </p:cNvPr>
          <p:cNvSpPr txBox="1"/>
          <p:nvPr/>
        </p:nvSpPr>
        <p:spPr>
          <a:xfrm>
            <a:off x="886968" y="1019001"/>
            <a:ext cx="32689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ea typeface="Calibri"/>
                <a:cs typeface="Calibri"/>
              </a:rPr>
              <a:t>Renovations (contractors):</a:t>
            </a:r>
          </a:p>
          <a:p>
            <a:endParaRPr lang="en-US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Flooring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Door widening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Paint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78E35-96F6-63F9-E47D-7B598EA69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48305" y="3124382"/>
            <a:ext cx="3355866" cy="2516900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A407E2-6B85-2F97-567F-D630D0814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786" y="1149580"/>
            <a:ext cx="6078450" cy="4911183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728851-B104-796A-7643-7A34EA29F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2704898"/>
            <a:ext cx="2516900" cy="3355866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14101E-8377-4251-427B-569932A0EF62}"/>
              </a:ext>
            </a:extLst>
          </p:cNvPr>
          <p:cNvSpPr txBox="1"/>
          <p:nvPr/>
        </p:nvSpPr>
        <p:spPr>
          <a:xfrm>
            <a:off x="966427" y="5691431"/>
            <a:ext cx="177526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Single Door unit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A462C7-CA19-2AB9-2402-05D070270C54}"/>
              </a:ext>
            </a:extLst>
          </p:cNvPr>
          <p:cNvSpPr txBox="1"/>
          <p:nvPr/>
        </p:nvSpPr>
        <p:spPr>
          <a:xfrm>
            <a:off x="3542158" y="5691431"/>
            <a:ext cx="18425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Double Door unit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0FAD01-0BA6-D6DC-69CF-C94106DA942E}"/>
              </a:ext>
            </a:extLst>
          </p:cNvPr>
          <p:cNvSpPr txBox="1"/>
          <p:nvPr/>
        </p:nvSpPr>
        <p:spPr>
          <a:xfrm>
            <a:off x="9116568" y="5690191"/>
            <a:ext cx="24726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pPr algn="ctr"/>
            <a:r>
              <a:rPr lang="en-CA"/>
              <a:t>Renovated ISAC Cold lab</a:t>
            </a:r>
          </a:p>
        </p:txBody>
      </p:sp>
    </p:spTree>
    <p:extLst>
      <p:ext uri="{BB962C8B-B14F-4D97-AF65-F5344CB8AC3E}">
        <p14:creationId xmlns:p14="http://schemas.microsoft.com/office/powerpoint/2010/main" val="3790847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1B49E-C5F7-00A6-0E4C-0CFFE57D6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EA0B-E8E5-E4F6-187A-22E5072E4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Assembly Lab Set-up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6A879-3D68-EF4A-3D80-05AE579971D9}"/>
              </a:ext>
            </a:extLst>
          </p:cNvPr>
          <p:cNvSpPr txBox="1"/>
          <p:nvPr/>
        </p:nvSpPr>
        <p:spPr>
          <a:xfrm>
            <a:off x="226012" y="713231"/>
            <a:ext cx="3737588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Assembly Lab Set-up (Contractors):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Calibri"/>
                <a:ea typeface="Calibri"/>
                <a:cs typeface="Calibri"/>
              </a:rPr>
              <a:t>Fume hood installed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Calibri"/>
                <a:ea typeface="Calibri"/>
                <a:cs typeface="Calibri"/>
              </a:rPr>
              <a:t>Assemble the procured items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Calibri"/>
                <a:ea typeface="Calibri"/>
                <a:cs typeface="Calibri"/>
              </a:rPr>
              <a:t>Electrical connections (ongoing)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Calibri"/>
                <a:ea typeface="Calibri"/>
                <a:cs typeface="Calibri"/>
              </a:rPr>
              <a:t>Mechanical connections (initiated)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043A35-F251-D7F2-52CB-311719626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0449" y="3333521"/>
            <a:ext cx="3441079" cy="2580809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B35AE9-3C27-EB97-CFC4-E41365D9E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24" y="713232"/>
            <a:ext cx="3645453" cy="2734090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597DAB-159D-B638-FBB9-57A847A14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108" y="713231"/>
            <a:ext cx="3645755" cy="2734090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3398E9-EB45-74DC-AC72-8A1E651C5E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025" y="3606153"/>
            <a:ext cx="3645452" cy="2734089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513ADF-FCB5-B88C-A97E-B3B881DD7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108" y="3606153"/>
            <a:ext cx="3645452" cy="2734089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44720C-69FA-A6BA-7E3E-1224F71C571C}"/>
              </a:ext>
            </a:extLst>
          </p:cNvPr>
          <p:cNvSpPr txBox="1"/>
          <p:nvPr/>
        </p:nvSpPr>
        <p:spPr>
          <a:xfrm>
            <a:off x="3474721" y="5970910"/>
            <a:ext cx="2766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FAC63A-3FE7-B733-37E8-C6D972CBC876}"/>
              </a:ext>
            </a:extLst>
          </p:cNvPr>
          <p:cNvSpPr txBox="1"/>
          <p:nvPr/>
        </p:nvSpPr>
        <p:spPr>
          <a:xfrm>
            <a:off x="7369280" y="3077989"/>
            <a:ext cx="2766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F7C67B-09BC-9E32-65DA-D8FC83295B43}"/>
              </a:ext>
            </a:extLst>
          </p:cNvPr>
          <p:cNvSpPr txBox="1"/>
          <p:nvPr/>
        </p:nvSpPr>
        <p:spPr>
          <a:xfrm>
            <a:off x="11260096" y="5970910"/>
            <a:ext cx="2766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55F406-B302-F144-2848-2A0D61B863A1}"/>
              </a:ext>
            </a:extLst>
          </p:cNvPr>
          <p:cNvSpPr txBox="1"/>
          <p:nvPr/>
        </p:nvSpPr>
        <p:spPr>
          <a:xfrm>
            <a:off x="7366926" y="5969246"/>
            <a:ext cx="2766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68A1C1-EDE5-C0C8-D2D3-97ED6CF9D06C}"/>
              </a:ext>
            </a:extLst>
          </p:cNvPr>
          <p:cNvSpPr txBox="1"/>
          <p:nvPr/>
        </p:nvSpPr>
        <p:spPr>
          <a:xfrm>
            <a:off x="11266886" y="3077989"/>
            <a:ext cx="2766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68238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DC7BC-37D0-96A1-04B0-0564C57D8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B1C23-B5C9-BBFA-71A3-2AC0BBD9B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ARIEL Labs Current State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7F4966-52E2-CED0-27E1-2B1AB9EDFCA1}"/>
              </a:ext>
            </a:extLst>
          </p:cNvPr>
          <p:cNvSpPr txBox="1"/>
          <p:nvPr/>
        </p:nvSpPr>
        <p:spPr>
          <a:xfrm>
            <a:off x="378788" y="842487"/>
            <a:ext cx="28764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ea typeface="Calibri"/>
                <a:cs typeface="Calibri"/>
              </a:rPr>
              <a:t>ARIEL Labs Set-up </a:t>
            </a:r>
          </a:p>
          <a:p>
            <a:r>
              <a:rPr lang="en-US">
                <a:ea typeface="Calibri"/>
                <a:cs typeface="Calibri"/>
              </a:rPr>
              <a:t>(Hot &amp; Cold Labs)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Fume hood swap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ARIEL Cold Lab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Set-up moved items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Use as storage space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3FB067-C052-FEEA-F27A-20E2DB7A2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312" y="3672177"/>
            <a:ext cx="3566912" cy="2675184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AA4680-BBB9-FF65-B112-6B750D90F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902" y="623381"/>
            <a:ext cx="3834760" cy="2876070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CD6BF5-0CD4-5832-8F1D-5188B4C01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312" y="623381"/>
            <a:ext cx="3834760" cy="2876070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9F72BD-D3DA-2966-029D-6BF6B2462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488" y="3672177"/>
            <a:ext cx="2006388" cy="2675184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3872CDD-8174-2BE7-15AF-608283B915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274" y="3672177"/>
            <a:ext cx="2006388" cy="2675184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4BCF55-A7CD-E232-F9B7-068ADEE256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5379" y="3426996"/>
            <a:ext cx="3337560" cy="2503170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A4BD8F-1F55-5AE0-DB39-36B768AB299A}"/>
              </a:ext>
            </a:extLst>
          </p:cNvPr>
          <p:cNvSpPr txBox="1"/>
          <p:nvPr/>
        </p:nvSpPr>
        <p:spPr>
          <a:xfrm>
            <a:off x="5601107" y="3128680"/>
            <a:ext cx="38347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ARIEL Hot lab – Fume hoods swapped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38F92-2863-0E8A-A349-D4579EBB2A03}"/>
              </a:ext>
            </a:extLst>
          </p:cNvPr>
          <p:cNvSpPr txBox="1"/>
          <p:nvPr/>
        </p:nvSpPr>
        <p:spPr>
          <a:xfrm>
            <a:off x="6351869" y="5977318"/>
            <a:ext cx="38347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ARIEL Cold lab – Fume hood swapped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F87806-1C70-0E4F-D9AC-EABFDB552D0F}"/>
              </a:ext>
            </a:extLst>
          </p:cNvPr>
          <p:cNvSpPr txBox="1"/>
          <p:nvPr/>
        </p:nvSpPr>
        <p:spPr>
          <a:xfrm>
            <a:off x="1874520" y="3009801"/>
            <a:ext cx="14512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Glovebox for </a:t>
            </a:r>
          </a:p>
          <a:p>
            <a:r>
              <a:rPr lang="en-CA"/>
              <a:t>ARIEL Hot lab</a:t>
            </a:r>
          </a:p>
        </p:txBody>
      </p:sp>
    </p:spTree>
    <p:extLst>
      <p:ext uri="{BB962C8B-B14F-4D97-AF65-F5344CB8AC3E}">
        <p14:creationId xmlns:p14="http://schemas.microsoft.com/office/powerpoint/2010/main" val="213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73455-003E-DFEB-7056-9260729A6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E9915-CE42-AFF2-920B-5CFAD7466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ARIEL Labs Current State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FB7B6E-F36A-86C3-EF3E-4A6613C569A0}"/>
              </a:ext>
            </a:extLst>
          </p:cNvPr>
          <p:cNvSpPr txBox="1"/>
          <p:nvPr/>
        </p:nvSpPr>
        <p:spPr>
          <a:xfrm>
            <a:off x="118872" y="1218943"/>
            <a:ext cx="3206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Lab space occupied by other priority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Lack of services resources support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A808C-9072-F91E-D185-A6E53086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44" y="611941"/>
            <a:ext cx="3933076" cy="2949807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026B3C-46BF-0923-B4B7-ACEBE8D17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463" y="611941"/>
            <a:ext cx="3933075" cy="2949806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2CE3A9-58F1-E55B-8833-20742D001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45" y="3704099"/>
            <a:ext cx="3933075" cy="2949806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3C7C4A-ACCF-3F95-A3AA-EF0904DCF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463" y="3704098"/>
            <a:ext cx="3933076" cy="2949807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3A192D-88BD-1E5D-29D8-2E2445C051AB}"/>
              </a:ext>
            </a:extLst>
          </p:cNvPr>
          <p:cNvSpPr txBox="1"/>
          <p:nvPr/>
        </p:nvSpPr>
        <p:spPr>
          <a:xfrm>
            <a:off x="118872" y="2538107"/>
            <a:ext cx="3206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>
                <a:ea typeface="Calibri"/>
                <a:cs typeface="Calibri"/>
              </a:rPr>
              <a:t>Critical Path Activities:</a:t>
            </a:r>
          </a:p>
          <a:p>
            <a:pPr algn="ctr"/>
            <a:endParaRPr lang="en-US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Engineering/Mechanical Services connections (Nuclear Ventilation, Plumbing)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Electrical Services connections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DBFDB7-DD3C-76AF-9931-9A21AE96E4ED}"/>
              </a:ext>
            </a:extLst>
          </p:cNvPr>
          <p:cNvSpPr txBox="1"/>
          <p:nvPr/>
        </p:nvSpPr>
        <p:spPr>
          <a:xfrm>
            <a:off x="118872" y="4965266"/>
            <a:ext cx="3206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>
                <a:ea typeface="Calibri"/>
                <a:cs typeface="Calibri"/>
              </a:rPr>
              <a:t>Contractual work on standby:</a:t>
            </a:r>
          </a:p>
          <a:p>
            <a:endParaRPr lang="en-US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Island installation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Glovebox installation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FC694E-4E99-E18A-E8E5-D4D8F793A981}"/>
              </a:ext>
            </a:extLst>
          </p:cNvPr>
          <p:cNvSpPr txBox="1"/>
          <p:nvPr/>
        </p:nvSpPr>
        <p:spPr>
          <a:xfrm>
            <a:off x="118872" y="730776"/>
            <a:ext cx="3206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ea typeface="Calibri"/>
                <a:cs typeface="Calibri"/>
              </a:rPr>
              <a:t>ARIEL Hot lab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BCF48-6D06-13B5-6D5C-4E87C5D7C063}"/>
              </a:ext>
            </a:extLst>
          </p:cNvPr>
          <p:cNvSpPr txBox="1"/>
          <p:nvPr/>
        </p:nvSpPr>
        <p:spPr>
          <a:xfrm>
            <a:off x="4389120" y="3192415"/>
            <a:ext cx="28697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Current state – ARIEL Hot lab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54F6CC-C8F7-49D9-AE08-C85E00D637C5}"/>
              </a:ext>
            </a:extLst>
          </p:cNvPr>
          <p:cNvSpPr txBox="1"/>
          <p:nvPr/>
        </p:nvSpPr>
        <p:spPr>
          <a:xfrm>
            <a:off x="8585836" y="6291810"/>
            <a:ext cx="28697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Current state – ARIEL Hot lab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C20E08-7B5B-8FFD-C674-18AA78584612}"/>
              </a:ext>
            </a:extLst>
          </p:cNvPr>
          <p:cNvSpPr txBox="1"/>
          <p:nvPr/>
        </p:nvSpPr>
        <p:spPr>
          <a:xfrm>
            <a:off x="8585837" y="3192415"/>
            <a:ext cx="28697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Current state – ARIEL Hot lab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3B1F08-675A-F9DB-6B9C-E73F5A8060D2}"/>
              </a:ext>
            </a:extLst>
          </p:cNvPr>
          <p:cNvSpPr txBox="1"/>
          <p:nvPr/>
        </p:nvSpPr>
        <p:spPr>
          <a:xfrm>
            <a:off x="4389119" y="6284573"/>
            <a:ext cx="28697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Current state – ARIEL Hot lab</a:t>
            </a:r>
          </a:p>
        </p:txBody>
      </p:sp>
    </p:spTree>
    <p:extLst>
      <p:ext uri="{BB962C8B-B14F-4D97-AF65-F5344CB8AC3E}">
        <p14:creationId xmlns:p14="http://schemas.microsoft.com/office/powerpoint/2010/main" val="1534794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23BF-0EF3-79D4-F6DB-AB99D0CD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253F9-4BF4-F77F-5B49-17A0C4D3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ARIEL Labs Current State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18C476-F9D5-84A8-2935-D391F059C911}"/>
              </a:ext>
            </a:extLst>
          </p:cNvPr>
          <p:cNvSpPr txBox="1"/>
          <p:nvPr/>
        </p:nvSpPr>
        <p:spPr>
          <a:xfrm>
            <a:off x="118872" y="1537967"/>
            <a:ext cx="3206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Lab space utilized as storage space (Items for Cold and Hot lab stored)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Lack of services resources/support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843A43-9FDA-7168-8DD4-D451C0A3710A}"/>
              </a:ext>
            </a:extLst>
          </p:cNvPr>
          <p:cNvSpPr txBox="1"/>
          <p:nvPr/>
        </p:nvSpPr>
        <p:spPr>
          <a:xfrm>
            <a:off x="118872" y="3595825"/>
            <a:ext cx="3206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u="sng">
                <a:ea typeface="Calibri"/>
                <a:cs typeface="Calibri"/>
              </a:rPr>
              <a:t>Critical Path Activities:</a:t>
            </a:r>
          </a:p>
          <a:p>
            <a:pPr algn="ctr"/>
            <a:endParaRPr lang="en-US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Engineering/Mechanical Services connections (Non-nuclear Ventilation, Plumbing)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Electrical Services connections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90454-210C-69B4-649C-5F48E7A18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44" y="588479"/>
            <a:ext cx="3964357" cy="2973268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5CA43E-949A-4D71-3E1B-E6928C0F3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55" y="588479"/>
            <a:ext cx="3964357" cy="2973268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12CE48-85B9-C7EF-8F6D-E1FB6008E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744" y="3699171"/>
            <a:ext cx="3964357" cy="2973022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DB4C9A-3407-CBFE-F634-352122A50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54" y="3699171"/>
            <a:ext cx="3964357" cy="2973022"/>
          </a:xfrm>
          <a:prstGeom prst="rect">
            <a:avLst/>
          </a:prstGeom>
          <a:ln w="12700">
            <a:solidFill>
              <a:srgbClr val="00AEEF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4B63983-F073-DFC6-4C39-B612D0A37536}"/>
              </a:ext>
            </a:extLst>
          </p:cNvPr>
          <p:cNvSpPr txBox="1"/>
          <p:nvPr/>
        </p:nvSpPr>
        <p:spPr>
          <a:xfrm>
            <a:off x="118872" y="861518"/>
            <a:ext cx="3206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ea typeface="Calibri"/>
                <a:cs typeface="Calibri"/>
              </a:rPr>
              <a:t>ARIEL Cold lab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506834-BB4D-7CC8-6974-41B3110ECB95}"/>
              </a:ext>
            </a:extLst>
          </p:cNvPr>
          <p:cNvSpPr txBox="1"/>
          <p:nvPr/>
        </p:nvSpPr>
        <p:spPr>
          <a:xfrm>
            <a:off x="4347248" y="587040"/>
            <a:ext cx="29428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Current state – ARIEL Cold lab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C2BC51-72BA-E537-337F-56E1560EE38B}"/>
              </a:ext>
            </a:extLst>
          </p:cNvPr>
          <p:cNvSpPr txBox="1"/>
          <p:nvPr/>
        </p:nvSpPr>
        <p:spPr>
          <a:xfrm>
            <a:off x="7458454" y="6309753"/>
            <a:ext cx="29428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Current state – ARIEL Cold lab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D66642-CD20-33B6-BE8A-0CDAC03E8EF3}"/>
              </a:ext>
            </a:extLst>
          </p:cNvPr>
          <p:cNvSpPr txBox="1"/>
          <p:nvPr/>
        </p:nvSpPr>
        <p:spPr>
          <a:xfrm>
            <a:off x="4341194" y="3699171"/>
            <a:ext cx="29428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Current state – ARIEL Cold lab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F322BB-5625-49E5-0F73-53F673022927}"/>
              </a:ext>
            </a:extLst>
          </p:cNvPr>
          <p:cNvSpPr txBox="1"/>
          <p:nvPr/>
        </p:nvSpPr>
        <p:spPr>
          <a:xfrm>
            <a:off x="8471710" y="583103"/>
            <a:ext cx="29428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en-CA"/>
              <a:t>Current state – ARIEL Cold lab</a:t>
            </a:r>
          </a:p>
        </p:txBody>
      </p:sp>
    </p:spTree>
    <p:extLst>
      <p:ext uri="{BB962C8B-B14F-4D97-AF65-F5344CB8AC3E}">
        <p14:creationId xmlns:p14="http://schemas.microsoft.com/office/powerpoint/2010/main" val="1337217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66560-C4D3-60F7-3F66-E002C7E28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9DE56-A60E-9840-914F-CB73B3923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Meeting: ARIEL Labs Documents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202642-7FF6-F8BA-71AB-20C4684D11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703235"/>
              </p:ext>
            </p:extLst>
          </p:nvPr>
        </p:nvGraphicFramePr>
        <p:xfrm>
          <a:off x="1616075" y="1945640"/>
          <a:ext cx="895985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520">
                  <a:extLst>
                    <a:ext uri="{9D8B030D-6E8A-4147-A177-3AD203B41FA5}">
                      <a16:colId xmlns:a16="http://schemas.microsoft.com/office/drawing/2014/main" val="1150414362"/>
                    </a:ext>
                  </a:extLst>
                </a:gridCol>
                <a:gridCol w="3036394">
                  <a:extLst>
                    <a:ext uri="{9D8B030D-6E8A-4147-A177-3AD203B41FA5}">
                      <a16:colId xmlns:a16="http://schemas.microsoft.com/office/drawing/2014/main" val="1053752307"/>
                    </a:ext>
                  </a:extLst>
                </a:gridCol>
                <a:gridCol w="3106236">
                  <a:extLst>
                    <a:ext uri="{9D8B030D-6E8A-4147-A177-3AD203B41FA5}">
                      <a16:colId xmlns:a16="http://schemas.microsoft.com/office/drawing/2014/main" val="77719332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02089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#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Document/s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Status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err="1">
                          <a:latin typeface="+mn-lt"/>
                        </a:rPr>
                        <a:t>DocuShare</a:t>
                      </a:r>
                      <a:r>
                        <a:rPr lang="en-CA" sz="1800">
                          <a:latin typeface="+mn-lt"/>
                        </a:rPr>
                        <a:t> Link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678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>
                          <a:latin typeface="+mn-lt"/>
                          <a:ea typeface="Calibri"/>
                          <a:cs typeface="Calibri"/>
                        </a:rPr>
                        <a:t>Requirement Specifications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800">
                          <a:solidFill>
                            <a:srgbClr val="00B050"/>
                          </a:solidFill>
                          <a:latin typeface="+mn-lt"/>
                        </a:rPr>
                        <a:t>100%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2"/>
                        </a:rPr>
                        <a:t>Link</a:t>
                      </a:r>
                      <a:endParaRPr kumimoji="0" lang="en-CA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5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+mn-lt"/>
                          <a:ea typeface="Calibri"/>
                          <a:cs typeface="Calibri"/>
                        </a:rPr>
                        <a:t>Hazard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100%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2"/>
                        </a:rPr>
                        <a:t>Link</a:t>
                      </a:r>
                      <a:endParaRPr kumimoji="0" lang="en-CA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9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+mn-lt"/>
                          <a:ea typeface="Calibri"/>
                          <a:cs typeface="Calibri"/>
                        </a:rPr>
                        <a:t>Detailed Lab Layouts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100%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3" action="ppaction://hlinkfile"/>
                        </a:rPr>
                        <a:t>Link</a:t>
                      </a:r>
                      <a:endParaRPr kumimoji="0" lang="en-CA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75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A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ECR – Renovations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100%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4"/>
                        </a:rPr>
                        <a:t>Link</a:t>
                      </a:r>
                      <a:endParaRPr kumimoji="0" lang="en-CA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1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+mn-lt"/>
                          <a:ea typeface="Calibri"/>
                          <a:cs typeface="Calibri"/>
                        </a:rPr>
                        <a:t>Safety Analysis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100%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5"/>
                        </a:rPr>
                        <a:t>Link</a:t>
                      </a:r>
                      <a:endParaRPr kumimoji="0" lang="en-CA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85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+mn-lt"/>
                          <a:ea typeface="Calibri"/>
                          <a:cs typeface="Calibri"/>
                        </a:rPr>
                        <a:t>Integration and Test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Drafted – Under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6"/>
                        </a:rPr>
                        <a:t>Link</a:t>
                      </a:r>
                      <a:endParaRPr kumimoji="0" lang="en-CA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98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800">
                          <a:latin typeface="+mn-lt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+mn-lt"/>
                          <a:ea typeface="Calibri"/>
                          <a:cs typeface="Calibri"/>
                        </a:rPr>
                        <a:t>Commissioning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Drafted – </a:t>
                      </a: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 Review</a:t>
                      </a:r>
                      <a:endParaRPr kumimoji="0" lang="en-CA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  <a:hlinkClick r:id="rId6"/>
                        </a:rPr>
                        <a:t>Link</a:t>
                      </a:r>
                      <a:endParaRPr kumimoji="0" lang="en-CA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473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50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51216-A7CE-3C93-DB18-E578B6CCA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FCA29-DF95-54BD-2704-535F021C7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 on Plans Presented at previous ASSC Meeting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6C90F05-5ACD-19E1-F039-2291CE7E6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287903"/>
              </p:ext>
            </p:extLst>
          </p:nvPr>
        </p:nvGraphicFramePr>
        <p:xfrm>
          <a:off x="651764" y="1603248"/>
          <a:ext cx="10888472" cy="36515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81858">
                  <a:extLst>
                    <a:ext uri="{9D8B030D-6E8A-4147-A177-3AD203B41FA5}">
                      <a16:colId xmlns:a16="http://schemas.microsoft.com/office/drawing/2014/main" val="4269960797"/>
                    </a:ext>
                  </a:extLst>
                </a:gridCol>
                <a:gridCol w="7252010">
                  <a:extLst>
                    <a:ext uri="{9D8B030D-6E8A-4147-A177-3AD203B41FA5}">
                      <a16:colId xmlns:a16="http://schemas.microsoft.com/office/drawing/2014/main" val="2909964538"/>
                    </a:ext>
                  </a:extLst>
                </a:gridCol>
                <a:gridCol w="3054604">
                  <a:extLst>
                    <a:ext uri="{9D8B030D-6E8A-4147-A177-3AD203B41FA5}">
                      <a16:colId xmlns:a16="http://schemas.microsoft.com/office/drawing/2014/main" val="2069664484"/>
                    </a:ext>
                  </a:extLst>
                </a:gridCol>
              </a:tblGrid>
              <a:tr h="649058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Calibri"/>
                          <a:ea typeface="Calibri"/>
                          <a:cs typeface="Calibri"/>
                        </a:rPr>
                        <a:t>#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ea typeface="Calibri"/>
                          <a:cs typeface="Calibri"/>
                        </a:rPr>
                        <a:t>Plans for the next 6 months presented at last ASSC (Nov 2025)</a:t>
                      </a:r>
                      <a:endParaRPr lang="en-CA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Calibri"/>
                          <a:ea typeface="Calibri"/>
                          <a:cs typeface="Calibri"/>
                        </a:rPr>
                        <a:t>Current Status / Comment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26749"/>
                  </a:ext>
                </a:extLst>
              </a:tr>
              <a:tr h="402902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Finish essential procurement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019479"/>
                  </a:ext>
                </a:extLst>
              </a:tr>
              <a:tr h="402902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Complete remodeling of target assembly lab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923090"/>
                  </a:ext>
                </a:extLst>
              </a:tr>
              <a:tr h="695419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Implement lab move plan including </a:t>
                      </a:r>
                      <a:r>
                        <a:rPr lang="en-US" sz="1800" b="0" i="0" u="none" strike="noStrike" spc="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center island </a:t>
                      </a:r>
                      <a:r>
                        <a:rPr lang="en-US" sz="18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installation and reorganization of fume hoods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67% – Unavailability of the ARIEL Hot lab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929690"/>
                  </a:ext>
                </a:extLst>
              </a:tr>
              <a:tr h="402902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Complete </a:t>
                      </a:r>
                      <a:r>
                        <a:rPr lang="en-US" sz="1800" kern="1200" dirty="0">
                          <a:solidFill>
                            <a:schemeClr val="accent2"/>
                          </a:solidFill>
                          <a:latin typeface="Calibri"/>
                          <a:ea typeface="Calibri"/>
                          <a:cs typeface="Calibri"/>
                        </a:rPr>
                        <a:t>modifications</a:t>
                      </a:r>
                      <a:r>
                        <a:rPr lang="en-US" sz="18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and begin assembly of vacuum furnaces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​ (</a:t>
                      </a:r>
                      <a:r>
                        <a:rPr lang="en-US" sz="1800" kern="1200" dirty="0">
                          <a:solidFill>
                            <a:schemeClr val="accent2"/>
                          </a:solidFill>
                          <a:latin typeface="Calibri"/>
                          <a:ea typeface="Calibri"/>
                          <a:cs typeface="Calibri"/>
                        </a:rPr>
                        <a:t>PHI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solidFill>
                            <a:schemeClr val="accent2"/>
                          </a:solidFill>
                          <a:latin typeface="Calibri"/>
                          <a:ea typeface="Calibri"/>
                          <a:cs typeface="Calibri"/>
                        </a:rPr>
                        <a:t>40% – Collab with UoM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689378"/>
                  </a:ext>
                </a:extLst>
              </a:tr>
              <a:tr h="695419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Installation of services as far as possible – </a:t>
                      </a:r>
                      <a:r>
                        <a:rPr lang="en-US" sz="1800" b="0" i="0" u="none" strike="noStrike" spc="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ARIEL Labs (All labs)</a:t>
                      </a:r>
                      <a:endParaRPr lang="en-CA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20% – Unavailability of TRIUMF resources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58056"/>
                  </a:ext>
                </a:extLst>
              </a:tr>
              <a:tr h="402902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spc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Continue documentation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​</a:t>
                      </a:r>
                      <a:endParaRPr lang="en-US" sz="1440" b="0" i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</a:rPr>
                        <a:t>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109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971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6A65B-1669-2A5F-8C3C-9FA4F6B96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442D1-3AE1-3F74-E3E4-C700B9DA3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MTA Update</a:t>
            </a:r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05060B6-3912-4686-A8C7-A62E7924D2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133863"/>
              </p:ext>
            </p:extLst>
          </p:nvPr>
        </p:nvGraphicFramePr>
        <p:xfrm>
          <a:off x="602347" y="537469"/>
          <a:ext cx="10608197" cy="5783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4378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98FDB-B167-107E-B6E0-3120CAC16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BC76C-4F41-895F-47BC-138F2287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/>
              <a:t>Major Risks, Issues, Concerns</a:t>
            </a:r>
            <a:endParaRPr lang="en-US">
              <a:highlight>
                <a:srgbClr val="FFFF00"/>
              </a:highlight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25992F-C245-D428-1F6C-57158DD14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362129"/>
              </p:ext>
            </p:extLst>
          </p:nvPr>
        </p:nvGraphicFramePr>
        <p:xfrm>
          <a:off x="728422" y="1043785"/>
          <a:ext cx="10735156" cy="477043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461477">
                  <a:extLst>
                    <a:ext uri="{9D8B030D-6E8A-4147-A177-3AD203B41FA5}">
                      <a16:colId xmlns:a16="http://schemas.microsoft.com/office/drawing/2014/main" val="440831874"/>
                    </a:ext>
                  </a:extLst>
                </a:gridCol>
                <a:gridCol w="5273679">
                  <a:extLst>
                    <a:ext uri="{9D8B030D-6E8A-4147-A177-3AD203B41FA5}">
                      <a16:colId xmlns:a16="http://schemas.microsoft.com/office/drawing/2014/main" val="3171752234"/>
                    </a:ext>
                  </a:extLst>
                </a:gridCol>
              </a:tblGrid>
              <a:tr h="53500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Risk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Mitigation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987876"/>
                  </a:ext>
                </a:extLst>
              </a:tr>
              <a:tr h="1028355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buNone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Infrastructure (Ventilation, Plumbing, Electrical) Installation: </a:t>
                      </a:r>
                      <a:r>
                        <a:rPr lang="en-US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ARIEL labs (Cold &amp; Hot) commissioning delay</a:t>
                      </a: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Initiate the infrastructure (design, fabrication, and installation for the nuclear and non-nuclear ventilation, Mech., &amp; Elec.) work for the ARIEL labs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33322"/>
                  </a:ext>
                </a:extLst>
              </a:tr>
              <a:tr h="1009177">
                <a:tc>
                  <a:txBody>
                    <a:bodyPr/>
                    <a:lstStyle/>
                    <a:p>
                      <a:pPr marL="0" marR="0" indent="0" algn="l" rtl="0" eaLnBrk="1" fontAlgn="base" latinLnBrk="0" hangingPunct="1">
                        <a:buNone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 lab space not released: </a:t>
                      </a:r>
                      <a:r>
                        <a:rPr lang="en-US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installation &amp; set-up delay (for both ARIEL labs – hot &amp; cold)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buNone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Partial lab provided for installations and services connection.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91171"/>
                  </a:ext>
                </a:extLst>
              </a:tr>
              <a:tr h="1009177"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Commissioning delayed due to unavailability of crucial TRIUMF resources (above provided)​: </a:t>
                      </a:r>
                      <a:r>
                        <a:rPr lang="en-US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ISAC target production &amp; ARIEL initial target production delay</a:t>
                      </a:r>
                    </a:p>
                    <a:p>
                      <a:pPr marL="0" marR="0" indent="0" algn="l" defTabSz="914400" rtl="0" eaLnBrk="1" fontAlgn="base" latinLnBrk="0" hangingPunct="1">
                        <a:buNone/>
                      </a:pPr>
                      <a:endParaRPr lang="en-US" sz="1800" b="0" i="0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ISAC and ARIEL targets produced using the other facilities (ISAC Hot lab, TISA)​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174311"/>
                  </a:ext>
                </a:extLst>
              </a:tr>
              <a:tr h="1009177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buNone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TRIUMF’s resources not available following priority: </a:t>
                      </a:r>
                      <a:r>
                        <a:rPr lang="en-US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overall commissioning delay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Hire costly outside contractors to complete the services installation scope (just like Target Assembly lab) – additional budget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84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880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926E-EB35-2D69-B5D4-5D9938F7A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3144F-8B5A-1C38-730C-F15B592F7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LS 26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050F5-7FD6-BD2E-E6FB-FE96119101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6473" y="1066800"/>
            <a:ext cx="11145476" cy="369332"/>
          </a:xfrm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Critical sequence for the remaining planned LS2026 work:</a:t>
            </a:r>
            <a:endParaRPr lang="en-US">
              <a:solidFill>
                <a:srgbClr val="FF0000"/>
              </a:solidFill>
              <a:highlight>
                <a:srgbClr val="FFFF00"/>
              </a:highlight>
              <a:ea typeface="Calibri"/>
              <a:cs typeface="Calibr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B3D681-0040-2BB5-14BC-1C7242560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666776"/>
              </p:ext>
            </p:extLst>
          </p:nvPr>
        </p:nvGraphicFramePr>
        <p:xfrm>
          <a:off x="598353" y="1647952"/>
          <a:ext cx="10995293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804">
                  <a:extLst>
                    <a:ext uri="{9D8B030D-6E8A-4147-A177-3AD203B41FA5}">
                      <a16:colId xmlns:a16="http://schemas.microsoft.com/office/drawing/2014/main" val="3341440045"/>
                    </a:ext>
                  </a:extLst>
                </a:gridCol>
                <a:gridCol w="1131637">
                  <a:extLst>
                    <a:ext uri="{9D8B030D-6E8A-4147-A177-3AD203B41FA5}">
                      <a16:colId xmlns:a16="http://schemas.microsoft.com/office/drawing/2014/main" val="1445933098"/>
                    </a:ext>
                  </a:extLst>
                </a:gridCol>
                <a:gridCol w="9111852">
                  <a:extLst>
                    <a:ext uri="{9D8B030D-6E8A-4147-A177-3AD203B41FA5}">
                      <a16:colId xmlns:a16="http://schemas.microsoft.com/office/drawing/2014/main" val="3639575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#</a:t>
                      </a:r>
                      <a:endParaRPr lang="en-CA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UID</a:t>
                      </a:r>
                      <a:endParaRPr lang="en-CA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Tasks</a:t>
                      </a:r>
                      <a:endParaRPr lang="en-CA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38666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16037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ARIEL Hot &amp; Cold labs </a:t>
                      </a:r>
                      <a:r>
                        <a:rPr lang="en-CA" sz="180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set-up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(assemble and set-up labs with Equipment, Storage, and Furniture)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8897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16086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ARIEL Hot lab </a:t>
                      </a:r>
                      <a:r>
                        <a:rPr lang="en-CA" sz="180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Contractor work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(Island and Glovebox installation)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42951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16051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ARIEL labs </a:t>
                      </a:r>
                      <a:r>
                        <a:rPr lang="en-CA" dirty="0"/>
                        <a:t>–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Electrical </a:t>
                      </a:r>
                      <a:r>
                        <a:rPr lang="en-CA" sz="180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services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(Services connection)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56107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16098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ARIEL labs </a:t>
                      </a:r>
                      <a:r>
                        <a:rPr lang="en-CA" dirty="0"/>
                        <a:t>–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Mechanical </a:t>
                      </a:r>
                      <a:r>
                        <a:rPr lang="en-CA" sz="180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services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(Services connection)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97755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5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16071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ARIEL labs </a:t>
                      </a:r>
                      <a:r>
                        <a:rPr lang="en-CA" dirty="0"/>
                        <a:t>–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Eng </a:t>
                      </a:r>
                      <a:r>
                        <a:rPr lang="en-CA" sz="180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services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(Ventilation installation )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94672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6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16116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High-temperature vacuum furnace </a:t>
                      </a:r>
                      <a:r>
                        <a:rPr lang="en-CA" sz="180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(PHI) upgrade </a:t>
                      </a:r>
                      <a:endParaRPr lang="en-CA" sz="1800" b="0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64837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7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16128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80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Replicating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3 additional </a:t>
                      </a:r>
                      <a:r>
                        <a:rPr lang="en-CA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High-temperature vacuum furnaces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 – PHI (machine shop parts)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65201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8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16010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dirty="0">
                          <a:latin typeface="+mn-lt"/>
                        </a:rPr>
                        <a:t>ARIEL Hot lab  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Radiation protection equipment procurement (may have to descope)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62713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9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16135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dirty="0"/>
                        <a:t>ARIEL labs – </a:t>
                      </a: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Computer, phone, and network connection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45474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1800" u="none" strike="noStrike" dirty="0">
                          <a:effectLst/>
                          <a:latin typeface="+mn-lt"/>
                        </a:rPr>
                        <a:t>16140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dirty="0"/>
                        <a:t>ARIEL labs – </a:t>
                      </a:r>
                      <a:r>
                        <a:rPr lang="en-CA" sz="180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Commissioning</a:t>
                      </a:r>
                      <a:endParaRPr lang="en-CA" sz="1800" b="0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431838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872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FF82A-0F35-04C8-8234-A878D7AF6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82AC-6394-2E77-D2A3-8B1FD5144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Gate 3 Readiness</a:t>
            </a:r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BF9B98A-DB45-3546-B844-F958A09E7E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592733"/>
              </p:ext>
            </p:extLst>
          </p:nvPr>
        </p:nvGraphicFramePr>
        <p:xfrm>
          <a:off x="340634" y="1170940"/>
          <a:ext cx="11504309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9195">
                  <a:extLst>
                    <a:ext uri="{9D8B030D-6E8A-4147-A177-3AD203B41FA5}">
                      <a16:colId xmlns:a16="http://schemas.microsoft.com/office/drawing/2014/main" val="4155362106"/>
                    </a:ext>
                  </a:extLst>
                </a:gridCol>
                <a:gridCol w="896648">
                  <a:extLst>
                    <a:ext uri="{9D8B030D-6E8A-4147-A177-3AD203B41FA5}">
                      <a16:colId xmlns:a16="http://schemas.microsoft.com/office/drawing/2014/main" val="508472778"/>
                    </a:ext>
                  </a:extLst>
                </a:gridCol>
                <a:gridCol w="4018466">
                  <a:extLst>
                    <a:ext uri="{9D8B030D-6E8A-4147-A177-3AD203B41FA5}">
                      <a16:colId xmlns:a16="http://schemas.microsoft.com/office/drawing/2014/main" val="217858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buNone/>
                      </a:pPr>
                      <a:r>
                        <a:rPr lang="en-US" sz="1800" b="1" u="none" strike="noStrike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Gate 3 review checklist​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buNone/>
                      </a:pPr>
                      <a:r>
                        <a:rPr lang="en-US" sz="1800" b="1" u="none" strike="noStrike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Yes/No​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buNone/>
                      </a:pPr>
                      <a:r>
                        <a:rPr lang="en-US" sz="1800" b="1" u="none" strike="noStrike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Comment​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772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All released documents up-to-date?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r>
                        <a:rPr lang="en-US" sz="1800" b="0">
                          <a:solidFill>
                            <a:srgbClr val="00B05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auto">
                        <a:lnSpc>
                          <a:spcPct val="90278"/>
                        </a:lnSpc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797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Commissioning plan drafted?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PHI system commissioning plan in progress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137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Drawings, diagrams or schematics released by ECO?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r>
                        <a:rPr lang="en-US" sz="1800" b="0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PHI design update ongoing &amp; ECO pending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 – </a:t>
                      </a:r>
                      <a:r>
                        <a:rPr lang="en-US" sz="1800" b="0">
                          <a:solidFill>
                            <a:srgbClr val="00B050"/>
                          </a:solidFill>
                          <a:effectLst/>
                        </a:rPr>
                        <a:t>40% work complete</a:t>
                      </a:r>
                      <a:endParaRPr lang="en-US" sz="1800" b="0" i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987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All Requirements Specification documents released to Docushare?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r>
                        <a:rPr lang="en-US" sz="1800" b="0">
                          <a:solidFill>
                            <a:srgbClr val="00B05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842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Schedule critical path understood?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r>
                        <a:rPr lang="en-US" sz="1800" b="0">
                          <a:solidFill>
                            <a:srgbClr val="00B05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575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Budget by fiscal year is updated and remaining funds enough to cover projected costs?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r>
                        <a:rPr lang="en-US" sz="1800" b="0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Not enough if contractors hired for the building infrastructure/services work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586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Top risks identified, with credible mitigation actions?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B050"/>
                          </a:solidFill>
                          <a:effectLst/>
                        </a:rPr>
                        <a:t>Yes</a:t>
                      </a:r>
                      <a:r>
                        <a:rPr lang="en-US" sz="1800" b="0">
                          <a:solidFill>
                            <a:srgbClr val="00B05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12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Integration and test plans reviewed by experts and project stakeholders (e.g. users)?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r>
                        <a:rPr lang="en-US" sz="1800" b="0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B050"/>
                          </a:solidFill>
                          <a:effectLst/>
                        </a:rPr>
                        <a:t>Draft ready – in review</a:t>
                      </a:r>
                      <a:endParaRPr lang="en-US" sz="1800" b="0" i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005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Controls (EPICS, data acquisition, MPS, </a:t>
                      </a:r>
                      <a:r>
                        <a:rPr lang="en-US" sz="1800" b="0" u="none" strike="noStrike" err="1">
                          <a:solidFill>
                            <a:srgbClr val="000000"/>
                          </a:solidFill>
                          <a:effectLst/>
                        </a:rPr>
                        <a:t>etc</a:t>
                      </a: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…) specified?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r>
                        <a:rPr lang="en-US" sz="1800" b="0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b="0" u="none" strike="noStrike">
                          <a:solidFill>
                            <a:srgbClr val="00B050"/>
                          </a:solidFill>
                          <a:effectLst/>
                        </a:rPr>
                        <a:t>WIP (working with controls group)</a:t>
                      </a:r>
                      <a:r>
                        <a:rPr lang="en-US" sz="1800" b="0">
                          <a:solidFill>
                            <a:srgbClr val="00B050"/>
                          </a:solidFill>
                          <a:effectLst/>
                        </a:rPr>
                        <a:t>​</a:t>
                      </a:r>
                      <a:endParaRPr lang="en-US" sz="1800" b="0" i="0"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741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721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AA92E-E4D1-9099-762D-F4F05C8B3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E8568-C625-AD11-55FB-787D1E64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Plans and Objectives for the Next 6 Months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B4354E4-DF2A-8FEB-18D2-AA2D626290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8320" y="829056"/>
            <a:ext cx="11145476" cy="5109091"/>
          </a:xfrm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dirty="0">
                <a:latin typeface="+mn-lt"/>
                <a:cs typeface="Calibri"/>
              </a:rPr>
              <a:t>Sub-set of LS26 planning and accomplishments critical for the milestones in the MTA.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+mn-lt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rgbClr val="00B050"/>
                </a:solidFill>
                <a:latin typeface="+mn-lt"/>
              </a:rPr>
              <a:t>ARIEL Hot &amp; Cold labs set-up (assemble and set-up labs with Equipment, Storage, and Furniture) </a:t>
            </a:r>
            <a:r>
              <a:rPr lang="en-CA" dirty="0">
                <a:solidFill>
                  <a:schemeClr val="accent2"/>
                </a:solidFill>
                <a:latin typeface="+mn-lt"/>
              </a:rPr>
              <a:t>–after ARIEL Hot lab space released 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rgbClr val="00B050"/>
                </a:solidFill>
                <a:latin typeface="+mn-lt"/>
              </a:rPr>
              <a:t>ARIEL Hot lab Contractor work (Island and Glovebox installation) </a:t>
            </a:r>
            <a:r>
              <a:rPr lang="en-CA" dirty="0">
                <a:solidFill>
                  <a:schemeClr val="accent2"/>
                </a:solidFill>
                <a:latin typeface="+mn-lt"/>
              </a:rPr>
              <a:t>– after ARIEL hot lab space released 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2"/>
                </a:solidFill>
                <a:latin typeface="+mn-lt"/>
              </a:rPr>
              <a:t>ARIEL labs – Electrical services (Services connection)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2"/>
                </a:solidFill>
                <a:latin typeface="+mn-lt"/>
              </a:rPr>
              <a:t>ARIEL labs – Mechanical services (Services connection)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2"/>
                </a:solidFill>
                <a:latin typeface="+mn-lt"/>
              </a:rPr>
              <a:t>ARIEL labs – Eng Services (Ventilation installation )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2"/>
                </a:solidFill>
                <a:latin typeface="+mn-lt"/>
              </a:rPr>
              <a:t>PHI upgrade 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2"/>
                </a:solidFill>
                <a:latin typeface="+mn-lt"/>
              </a:rPr>
              <a:t>Replicating 3 additional High-temperature vacuum furnaces: PHI (machine shop parts)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ARIEL Hot lab – </a:t>
            </a:r>
            <a:r>
              <a:rPr lang="en-CA" dirty="0">
                <a:solidFill>
                  <a:schemeClr val="accent2"/>
                </a:solidFill>
                <a:latin typeface="+mn-lt"/>
              </a:rPr>
              <a:t>Radiation protection equipment procurement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ARIEL labs – </a:t>
            </a:r>
            <a:r>
              <a:rPr lang="en-CA" dirty="0">
                <a:solidFill>
                  <a:schemeClr val="accent2"/>
                </a:solidFill>
                <a:latin typeface="+mn-lt"/>
              </a:rPr>
              <a:t>Computer, phone, and network connection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  <a:p>
            <a:pPr lvl="1" fontAlgn="ctr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ARIEL labs – </a:t>
            </a:r>
            <a:r>
              <a:rPr lang="en-CA" dirty="0">
                <a:solidFill>
                  <a:schemeClr val="accent2"/>
                </a:solidFill>
                <a:latin typeface="+mn-lt"/>
              </a:rPr>
              <a:t>Commissioning</a:t>
            </a:r>
            <a:endParaRPr lang="en-CA" dirty="0">
              <a:solidFill>
                <a:schemeClr val="accent2"/>
              </a:solidFill>
              <a:latin typeface="+mn-lt"/>
              <a:ea typeface="Calibri"/>
              <a:cs typeface="Calibri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88F18D3-5FC9-4116-E19C-4B5F13EBA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39288"/>
              </p:ext>
            </p:extLst>
          </p:nvPr>
        </p:nvGraphicFramePr>
        <p:xfrm>
          <a:off x="6711696" y="5780024"/>
          <a:ext cx="46370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512">
                  <a:extLst>
                    <a:ext uri="{9D8B030D-6E8A-4147-A177-3AD203B41FA5}">
                      <a16:colId xmlns:a16="http://schemas.microsoft.com/office/drawing/2014/main" val="476922226"/>
                    </a:ext>
                  </a:extLst>
                </a:gridCol>
                <a:gridCol w="2318512">
                  <a:extLst>
                    <a:ext uri="{9D8B030D-6E8A-4147-A177-3AD203B41FA5}">
                      <a16:colId xmlns:a16="http://schemas.microsoft.com/office/drawing/2014/main" val="1851951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>
                          <a:solidFill>
                            <a:srgbClr val="00B050"/>
                          </a:solidFill>
                        </a:rPr>
                        <a:t>Direct P355 Control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>
                          <a:solidFill>
                            <a:schemeClr val="accent2"/>
                          </a:solidFill>
                        </a:rPr>
                        <a:t>External Dependency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997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589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32F1BD-709B-E843-9FFD-6E8D7AB0C6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" r="10296"/>
          <a:stretch/>
        </p:blipFill>
        <p:spPr>
          <a:xfrm>
            <a:off x="4911932" y="-28878"/>
            <a:ext cx="8441604" cy="69178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3D1020-BEAD-AE44-3FB6-50C81BDE9DCB}"/>
              </a:ext>
            </a:extLst>
          </p:cNvPr>
          <p:cNvSpPr/>
          <p:nvPr/>
        </p:nvSpPr>
        <p:spPr>
          <a:xfrm>
            <a:off x="0" y="-28878"/>
            <a:ext cx="6096000" cy="7093551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6CFABF-CDF2-1C2E-52F2-F9A729EF5F52}"/>
              </a:ext>
            </a:extLst>
          </p:cNvPr>
          <p:cNvSpPr txBox="1"/>
          <p:nvPr/>
        </p:nvSpPr>
        <p:spPr>
          <a:xfrm rot="16200000">
            <a:off x="4086646" y="4771509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7B8743E-43EB-7875-8A78-9B8645436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970" y="5071250"/>
            <a:ext cx="411480" cy="4114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C17EF53-971A-97FD-8FAF-EC76764D98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8807" y="5074298"/>
            <a:ext cx="408432" cy="4084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CA4B3D7-5B01-4697-5E54-0EA63A732FD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596" y="5071250"/>
            <a:ext cx="411480" cy="4114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1E1A82-5848-3D60-D5B2-7EDD1BA1B9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9433" y="5071250"/>
            <a:ext cx="411480" cy="41148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66599AF2-489E-0AAB-0CE0-3F06D2902902}"/>
              </a:ext>
            </a:extLst>
          </p:cNvPr>
          <p:cNvSpPr txBox="1">
            <a:spLocks/>
          </p:cNvSpPr>
          <p:nvPr/>
        </p:nvSpPr>
        <p:spPr>
          <a:xfrm>
            <a:off x="1130016" y="2873040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Thank you</a:t>
            </a:r>
            <a:b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Merci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5573725-FCAF-34D0-E085-FD7BC2C9BFFC}"/>
              </a:ext>
            </a:extLst>
          </p:cNvPr>
          <p:cNvSpPr txBox="1">
            <a:spLocks/>
          </p:cNvSpPr>
          <p:nvPr/>
        </p:nvSpPr>
        <p:spPr>
          <a:xfrm>
            <a:off x="1130261" y="4616740"/>
            <a:ext cx="3938587" cy="304113"/>
          </a:xfrm>
          <a:prstGeom prst="rect">
            <a:avLst/>
          </a:prstGeom>
        </p:spPr>
        <p:txBody>
          <a:bodyPr/>
          <a:lstStyle>
            <a:lvl1pPr marL="0" indent="0" algn="l" defTabSz="914411" rtl="0" eaLnBrk="1" latinLnBrk="0" hangingPunct="1">
              <a:lnSpc>
                <a:spcPct val="90000"/>
              </a:lnSpc>
              <a:spcBef>
                <a:spcPts val="1001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Follow us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@TRIUMFLab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DE1CD4DC-B643-6654-696C-5A18C5712862}"/>
              </a:ext>
            </a:extLst>
          </p:cNvPr>
          <p:cNvSpPr txBox="1">
            <a:spLocks/>
          </p:cNvSpPr>
          <p:nvPr/>
        </p:nvSpPr>
        <p:spPr>
          <a:xfrm>
            <a:off x="1130016" y="4242120"/>
            <a:ext cx="3938587" cy="374620"/>
          </a:xfrm>
          <a:prstGeom prst="rect">
            <a:avLst/>
          </a:prstGeom>
        </p:spPr>
        <p:txBody>
          <a:bodyPr/>
          <a:lstStyle>
            <a:lvl1pPr marL="0" indent="0" algn="l" defTabSz="914411" rtl="0" eaLnBrk="1" latinLnBrk="0" hangingPunct="1">
              <a:lnSpc>
                <a:spcPct val="90000"/>
              </a:lnSpc>
              <a:spcBef>
                <a:spcPts val="1001"/>
              </a:spcBef>
              <a:buFontTx/>
              <a:buNone/>
              <a:defRPr sz="2000" b="1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1pPr>
            <a:lvl2pPr marL="68580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www.triumf.ca</a:t>
            </a:r>
          </a:p>
        </p:txBody>
      </p:sp>
    </p:spTree>
    <p:extLst>
      <p:ext uri="{BB962C8B-B14F-4D97-AF65-F5344CB8AC3E}">
        <p14:creationId xmlns:p14="http://schemas.microsoft.com/office/powerpoint/2010/main" val="4227756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F5D2946-03A6-4BF0-92CB-9BFD33239FF7}">
  <we:reference id="4b785c87-866c-4bad-85d8-5d1ae467ac9a" version="3.1.0.0" store="EXCatalog" storeType="EXCatalog"/>
  <we:alternateReferences>
    <we:reference id="WA104381909" version="3.1.0.0" store="en-CA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C2989382E91746962F0C859D7503F4" ma:contentTypeVersion="14" ma:contentTypeDescription="Create a new document." ma:contentTypeScope="" ma:versionID="280bc818a00337e3dfd90a7a870ad8f4">
  <xsd:schema xmlns:xsd="http://www.w3.org/2001/XMLSchema" xmlns:xs="http://www.w3.org/2001/XMLSchema" xmlns:p="http://schemas.microsoft.com/office/2006/metadata/properties" xmlns:ns2="dce16e73-9ace-4c75-91da-503e8264b7ea" xmlns:ns3="eda07789-38b1-46ee-8bcf-54016269a503" targetNamespace="http://schemas.microsoft.com/office/2006/metadata/properties" ma:root="true" ma:fieldsID="beec9bd2d011451d93bda488f06933f4" ns2:_="" ns3:_="">
    <xsd:import namespace="dce16e73-9ace-4c75-91da-503e8264b7ea"/>
    <xsd:import namespace="eda07789-38b1-46ee-8bcf-54016269a5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16e73-9ace-4c75-91da-503e8264b7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e3b54c-c226-4f74-9573-cd9558e4d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07789-38b1-46ee-8bcf-54016269a50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01ab4e39-232e-4db6-8478-c775f95c62d5}" ma:internalName="TaxCatchAll" ma:showField="CatchAllData" ma:web="eda07789-38b1-46ee-8bcf-54016269a5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da07789-38b1-46ee-8bcf-54016269a503">
      <UserInfo>
        <DisplayName>Peter Bayliss</DisplayName>
        <AccountId>12</AccountId>
        <AccountType/>
      </UserInfo>
      <UserInfo>
        <DisplayName>Sam McEwen</DisplayName>
        <AccountId>78</AccountId>
        <AccountType/>
      </UserInfo>
      <UserInfo>
        <DisplayName>Adam Newsome</DisplayName>
        <AccountId>20</AccountId>
        <AccountType/>
      </UserInfo>
      <UserInfo>
        <DisplayName>Luca Egoriti</DisplayName>
        <AccountId>194</AccountId>
        <AccountType/>
      </UserInfo>
      <UserInfo>
        <DisplayName>Trian Groumoutis</DisplayName>
        <AccountId>68</AccountId>
        <AccountType/>
      </UserInfo>
      <UserInfo>
        <DisplayName>Yuri Bylinskii</DisplayName>
        <AccountId>37</AccountId>
        <AccountType/>
      </UserInfo>
      <UserInfo>
        <DisplayName>Chad Fisher</DisplayName>
        <AccountId>33</AccountId>
        <AccountType/>
      </UserInfo>
      <UserInfo>
        <DisplayName>Asita Perera</DisplayName>
        <AccountId>21</AccountId>
        <AccountType/>
      </UserInfo>
      <UserInfo>
        <DisplayName>Alexander Gottberg</DisplayName>
        <AccountId>10</AccountId>
        <AccountType/>
      </UserInfo>
      <UserInfo>
        <DisplayName>Michael Vogel</DisplayName>
        <AccountId>92</AccountId>
        <AccountType/>
      </UserInfo>
    </SharedWithUsers>
    <TaxCatchAll xmlns="eda07789-38b1-46ee-8bcf-54016269a503" xsi:nil="true"/>
    <lcf76f155ced4ddcb4097134ff3c332f xmlns="dce16e73-9ace-4c75-91da-503e8264b7e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23753D-8367-4653-AE3A-7955607A6389}">
  <ds:schemaRefs>
    <ds:schemaRef ds:uri="dce16e73-9ace-4c75-91da-503e8264b7ea"/>
    <ds:schemaRef ds:uri="eda07789-38b1-46ee-8bcf-54016269a5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F22FD6E-DC23-4753-90AB-83564AE2DF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EF0098-8D15-4C54-89BD-E641737C3864}">
  <ds:schemaRefs>
    <ds:schemaRef ds:uri="dce16e73-9ace-4c75-91da-503e8264b7ea"/>
    <ds:schemaRef ds:uri="eda07789-38b1-46ee-8bcf-54016269a50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1493</Words>
  <Application>Microsoft Office PowerPoint</Application>
  <PresentationFormat>Widescreen</PresentationFormat>
  <Paragraphs>316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Courier New</vt:lpstr>
      <vt:lpstr>Office Theme</vt:lpstr>
      <vt:lpstr>P355 ARIEL Laboratories  ASSC Fall 2026</vt:lpstr>
      <vt:lpstr>Intro: P355</vt:lpstr>
      <vt:lpstr>Accomplishments Since Last ASSC Meeting: Procurement</vt:lpstr>
      <vt:lpstr>Accomplishments Since Last ASSC Meeting: Procurement</vt:lpstr>
      <vt:lpstr>Accomplishments Since Last ASSC Meeting: ISAC Cold Lab Renovations</vt:lpstr>
      <vt:lpstr>Accomplishments Since Last ASSC Meeting: ISAC Cold Lab Renovations</vt:lpstr>
      <vt:lpstr>Accomplishments Since Last ASSC Meeting: ISAC Cold Lab Renovations</vt:lpstr>
      <vt:lpstr>Accomplishments Since Last ASSC Meeting: ISAC Cold Lab Renovations</vt:lpstr>
      <vt:lpstr>Accomplishments Since Last ASSC Meeting: ISAC Cold Lab Renovations</vt:lpstr>
      <vt:lpstr>Accomplishments Since Last ASSC Meeting: ISAC Cold Lab Renovations</vt:lpstr>
      <vt:lpstr>Accomplishments Since Last ASSC Meeting: Assembly Lab Set-up</vt:lpstr>
      <vt:lpstr>Accomplishments Since Last ASSC Meeting: ARIEL Labs Current State</vt:lpstr>
      <vt:lpstr>Accomplishments Since Last ASSC Meeting: ARIEL Labs Current State</vt:lpstr>
      <vt:lpstr>Accomplishments Since Last ASSC Meeting: ARIEL Labs Current State</vt:lpstr>
      <vt:lpstr>Accomplishments Since Last ASSC Meeting: ARIEL Labs Documents</vt:lpstr>
      <vt:lpstr>Progress on Plans Presented at previous ASSC Meeting</vt:lpstr>
      <vt:lpstr>MTA Update</vt:lpstr>
      <vt:lpstr>Major Risks, Issues, Concerns</vt:lpstr>
      <vt:lpstr>LS 26</vt:lpstr>
      <vt:lpstr>Gate 3 Readiness</vt:lpstr>
      <vt:lpstr>Plans and Objectives for the Next 6 Months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ALM  Nov. 27, 2020</dc:title>
  <dc:creator>Bob Laxdal</dc:creator>
  <cp:lastModifiedBy>Keyur Chauhan</cp:lastModifiedBy>
  <cp:revision>145</cp:revision>
  <dcterms:created xsi:type="dcterms:W3CDTF">2020-11-27T23:42:20Z</dcterms:created>
  <dcterms:modified xsi:type="dcterms:W3CDTF">2026-09-29T01:22:50Z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0x0101005BC2989382E91746962F0C859D7503F4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MediaServiceImageTags">
    <vt:lpwstr/>
  </property>
</Properties>
</file>