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1" r:id="rId5"/>
    <p:sldId id="275" r:id="rId6"/>
    <p:sldId id="260" r:id="rId7"/>
    <p:sldId id="280" r:id="rId8"/>
    <p:sldId id="272" r:id="rId9"/>
    <p:sldId id="281" r:id="rId10"/>
    <p:sldId id="273" r:id="rId11"/>
    <p:sldId id="282" r:id="rId12"/>
    <p:sldId id="274" r:id="rId13"/>
    <p:sldId id="283" r:id="rId14"/>
    <p:sldId id="279" r:id="rId15"/>
    <p:sldId id="284" r:id="rId16"/>
    <p:sldId id="263" r:id="rId17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29" autoAdjust="0"/>
  </p:normalViewPr>
  <p:slideViewPr>
    <p:cSldViewPr snapToGrid="0">
      <p:cViewPr varScale="1">
        <p:scale>
          <a:sx n="153" d="100"/>
          <a:sy n="153" d="100"/>
        </p:scale>
        <p:origin x="57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lang="en-US"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84429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0480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7744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52735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046006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23506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7577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8148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173876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404644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0">
              <a:buNone/>
            </a:pPr>
            <a:endParaRPr sz="18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 rtl="0"/>
            <a:fld id="{00000000-1234-1234-1234-123412341234}" type="slidenum">
              <a:rPr lang="en-GB" smtClean="0"/>
              <a:pPr algn="r" rtl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8120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F536FEC-C68A-46AF-B36F-F30A5F018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sz="18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Click to edit the title text format</a:t>
            </a: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A223628-B946-4CEA-B90B-007729F54CF5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32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24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/>
              <a:buChar char=""/>
            </a:pPr>
            <a:r>
              <a:rPr sz="20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/>
              <a:buChar char=""/>
            </a:pPr>
            <a:r>
              <a:rPr sz="2000" b="0" u="none" strike="noStrike">
                <a:solidFill>
                  <a:schemeClr val="dk1"/>
                </a:solidFill>
                <a:latin typeface="Arial"/>
                <a:ea typeface="Arial"/>
                <a:cs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1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">
            <a:extLst>
              <a:ext uri="{FF2B5EF4-FFF2-40B4-BE49-F238E27FC236}">
                <a16:creationId xmlns:a16="http://schemas.microsoft.com/office/drawing/2014/main" id="{7361098E-6E6A-46DE-9B5B-0423BF0B10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747840" cy="6857640"/>
          </a:xfrm>
          <a:prstGeom prst="rect">
            <a:avLst/>
          </a:prstGeom>
          <a:solidFill>
            <a:srgbClr val="002145"/>
          </a:solidFill>
          <a:ln w="12700">
            <a:solidFill>
              <a:srgbClr val="002145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1" name="Shape 2">
            <a:extLst>
              <a:ext uri="{FF2B5EF4-FFF2-40B4-BE49-F238E27FC236}">
                <a16:creationId xmlns:a16="http://schemas.microsoft.com/office/drawing/2014/main" id="{6E6D846C-0C14-4BB4-863F-E66CFF4122A2}"/>
              </a:ext>
            </a:extLst>
          </p:cNvPr>
          <p:cNvSpPr>
            <a:spLocks noGrp="1"/>
          </p:cNvSpPr>
          <p:nvPr/>
        </p:nvSpPr>
        <p:spPr>
          <a:xfrm>
            <a:off x="567000" y="951120"/>
            <a:ext cx="100080" cy="12981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B4ABBC77-0D20-4568-9DC1-290AC1640DD9}"/>
              </a:ext>
            </a:extLst>
          </p:cNvPr>
          <p:cNvSpPr>
            <a:spLocks noGrp="1"/>
          </p:cNvSpPr>
          <p:nvPr/>
        </p:nvSpPr>
        <p:spPr>
          <a:xfrm>
            <a:off x="841320" y="896040"/>
            <a:ext cx="5074560" cy="712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4400" b="1" u="none" strike="noStrike" spc="51">
                <a:solidFill>
                  <a:srgbClr val="FFFFFF"/>
                </a:solidFill>
                <a:latin typeface="Arial"/>
                <a:ea typeface="Arial"/>
                <a:cs typeface="Arial"/>
              </a:rPr>
              <a:t>HAICU</a:t>
            </a:r>
            <a:endParaRPr sz="44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Text 4">
            <a:extLst>
              <a:ext uri="{FF2B5EF4-FFF2-40B4-BE49-F238E27FC236}">
                <a16:creationId xmlns:a16="http://schemas.microsoft.com/office/drawing/2014/main" id="{0C5FA6D3-6024-46F3-92B3-59FD6EFFD8A9}"/>
              </a:ext>
            </a:extLst>
          </p:cNvPr>
          <p:cNvSpPr>
            <a:spLocks noGrp="1"/>
          </p:cNvSpPr>
          <p:nvPr/>
        </p:nvSpPr>
        <p:spPr>
          <a:xfrm>
            <a:off x="850320" y="1682640"/>
            <a:ext cx="49831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400" b="0" u="none" strike="noStrike">
                <a:solidFill>
                  <a:srgbClr val="FFFFFF"/>
                </a:solidFill>
                <a:latin typeface="Arial"/>
                <a:ea typeface="Arial"/>
                <a:cs typeface="Arial"/>
              </a:rPr>
              <a:t>UBC Research Update</a:t>
            </a: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8342511B-80AA-4B74-A764-E580098FDAED}"/>
              </a:ext>
            </a:extLst>
          </p:cNvPr>
          <p:cNvSpPr>
            <a:spLocks noGrp="1"/>
          </p:cNvSpPr>
          <p:nvPr/>
        </p:nvSpPr>
        <p:spPr>
          <a:xfrm>
            <a:off x="859680" y="2267640"/>
            <a:ext cx="452592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100" b="1" u="none" strike="noStrike" spc="99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UBC  ×  TRIUMF</a:t>
            </a:r>
            <a:endParaRPr sz="1100" b="0" u="none" strike="noStrik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5" name="Shape 6">
            <a:extLst>
              <a:ext uri="{FF2B5EF4-FFF2-40B4-BE49-F238E27FC236}">
                <a16:creationId xmlns:a16="http://schemas.microsoft.com/office/drawing/2014/main" id="{119F8C97-0224-4A67-A7C5-BD3407941A5F}"/>
              </a:ext>
            </a:extLst>
          </p:cNvPr>
          <p:cNvSpPr>
            <a:spLocks noGrp="1"/>
          </p:cNvSpPr>
          <p:nvPr/>
        </p:nvSpPr>
        <p:spPr>
          <a:xfrm>
            <a:off x="868680" y="2944080"/>
            <a:ext cx="4498560" cy="360"/>
          </a:xfrm>
          <a:prstGeom prst="line">
            <a:avLst/>
          </a:prstGeom>
          <a:ln w="20320">
            <a:solidFill>
              <a:srgbClr val="00A7E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" name="Shape 7">
            <a:extLst>
              <a:ext uri="{FF2B5EF4-FFF2-40B4-BE49-F238E27FC236}">
                <a16:creationId xmlns:a16="http://schemas.microsoft.com/office/drawing/2014/main" id="{948AD023-0561-49D4-A28F-B0BA0F444B75}"/>
              </a:ext>
            </a:extLst>
          </p:cNvPr>
          <p:cNvSpPr>
            <a:spLocks noGrp="1"/>
          </p:cNvSpPr>
          <p:nvPr/>
        </p:nvSpPr>
        <p:spPr>
          <a:xfrm>
            <a:off x="822960" y="2898720"/>
            <a:ext cx="91080" cy="91080"/>
          </a:xfrm>
          <a:prstGeom prst="ellipse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A27909E4-622E-4E2A-8FE2-F08214925E13}"/>
              </a:ext>
            </a:extLst>
          </p:cNvPr>
          <p:cNvSpPr>
            <a:spLocks noGrp="1"/>
          </p:cNvSpPr>
          <p:nvPr/>
        </p:nvSpPr>
        <p:spPr>
          <a:xfrm>
            <a:off x="2082600" y="2898720"/>
            <a:ext cx="91080" cy="91080"/>
          </a:xfrm>
          <a:prstGeom prst="ellipse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" name="Shape 9">
            <a:extLst>
              <a:ext uri="{FF2B5EF4-FFF2-40B4-BE49-F238E27FC236}">
                <a16:creationId xmlns:a16="http://schemas.microsoft.com/office/drawing/2014/main" id="{BDB99824-F0D9-4064-AA6A-D5553E09719B}"/>
              </a:ext>
            </a:extLst>
          </p:cNvPr>
          <p:cNvSpPr>
            <a:spLocks noGrp="1"/>
          </p:cNvSpPr>
          <p:nvPr/>
        </p:nvSpPr>
        <p:spPr>
          <a:xfrm>
            <a:off x="3233880" y="2880360"/>
            <a:ext cx="127800" cy="127800"/>
          </a:xfrm>
          <a:prstGeom prst="ellipse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Shape 10">
            <a:extLst>
              <a:ext uri="{FF2B5EF4-FFF2-40B4-BE49-F238E27FC236}">
                <a16:creationId xmlns:a16="http://schemas.microsoft.com/office/drawing/2014/main" id="{1A850862-36A5-414C-82DF-7C7B4DFDBD48}"/>
              </a:ext>
            </a:extLst>
          </p:cNvPr>
          <p:cNvSpPr>
            <a:spLocks noGrp="1"/>
          </p:cNvSpPr>
          <p:nvPr/>
        </p:nvSpPr>
        <p:spPr>
          <a:xfrm>
            <a:off x="4332240" y="2898720"/>
            <a:ext cx="91080" cy="91080"/>
          </a:xfrm>
          <a:prstGeom prst="ellipse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A875EA4D-0B6C-4D4A-8564-A0363AA19EE1}"/>
              </a:ext>
            </a:extLst>
          </p:cNvPr>
          <p:cNvSpPr>
            <a:spLocks noGrp="1"/>
          </p:cNvSpPr>
          <p:nvPr/>
        </p:nvSpPr>
        <p:spPr>
          <a:xfrm>
            <a:off x="5321880" y="2898720"/>
            <a:ext cx="91080" cy="91080"/>
          </a:xfrm>
          <a:prstGeom prst="ellipse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19440" rIns="90000" bIns="1944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Text 12">
            <a:extLst>
              <a:ext uri="{FF2B5EF4-FFF2-40B4-BE49-F238E27FC236}">
                <a16:creationId xmlns:a16="http://schemas.microsoft.com/office/drawing/2014/main" id="{87F6911B-FAE1-46D9-9391-92727887EFD6}"/>
              </a:ext>
            </a:extLst>
          </p:cNvPr>
          <p:cNvSpPr>
            <a:spLocks noGrp="1"/>
          </p:cNvSpPr>
          <p:nvPr/>
        </p:nvSpPr>
        <p:spPr>
          <a:xfrm>
            <a:off x="859680" y="3191400"/>
            <a:ext cx="2102760" cy="310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300" b="1" u="none" strike="noStrike">
                <a:solidFill>
                  <a:srgbClr val="BFD5E3"/>
                </a:solidFill>
                <a:latin typeface="Arial"/>
                <a:ea typeface="Arial"/>
                <a:cs typeface="Arial"/>
              </a:rPr>
              <a:t>20 OCTOBER 2026</a:t>
            </a:r>
            <a:endParaRPr sz="13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096BFB67-037B-4A55-8B34-6B59810DAB5C}"/>
              </a:ext>
            </a:extLst>
          </p:cNvPr>
          <p:cNvSpPr>
            <a:spLocks noGrp="1"/>
          </p:cNvSpPr>
          <p:nvPr/>
        </p:nvSpPr>
        <p:spPr>
          <a:xfrm>
            <a:off x="855010" y="3554142"/>
            <a:ext cx="4525899" cy="2762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u="none" strike="noStrike" dirty="0">
                <a:solidFill>
                  <a:srgbClr val="BFD5E3"/>
                </a:solidFill>
                <a:latin typeface="Arial"/>
                <a:ea typeface="Arial"/>
                <a:cs typeface="Arial"/>
              </a:rPr>
              <a:t>Colin Noort, Giulia Marcoux, &amp; Takamasa Momose</a:t>
            </a:r>
            <a:endParaRPr sz="1100" b="0" u="none" strike="noStrik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276E379A-B038-46DE-AAE7-4564D63B0191}"/>
              </a:ext>
            </a:extLst>
          </p:cNvPr>
          <p:cNvSpPr>
            <a:spLocks noGrp="1"/>
          </p:cNvSpPr>
          <p:nvPr/>
        </p:nvSpPr>
        <p:spPr>
          <a:xfrm>
            <a:off x="0" y="5925240"/>
            <a:ext cx="12191400" cy="9324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4" name="Image 1">
            <a:extLst>
              <a:ext uri="{FF2B5EF4-FFF2-40B4-BE49-F238E27FC236}">
                <a16:creationId xmlns:a16="http://schemas.microsoft.com/office/drawing/2014/main" id="{7BDA2E4A-F09A-47D3-B713-1040A24D75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7440" y="6176160"/>
            <a:ext cx="2834280" cy="376200"/>
          </a:xfrm>
          <a:prstGeom prst="rect">
            <a:avLst/>
          </a:prstGeom>
          <a:ln w="0">
            <a:noFill/>
          </a:ln>
        </p:spPr>
      </p:pic>
      <p:pic>
        <p:nvPicPr>
          <p:cNvPr id="25" name="Image 2">
            <a:extLst>
              <a:ext uri="{FF2B5EF4-FFF2-40B4-BE49-F238E27FC236}">
                <a16:creationId xmlns:a16="http://schemas.microsoft.com/office/drawing/2014/main" id="{713BB9E1-70DC-4F47-926D-88B0AB6E1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9429120" y="6181200"/>
            <a:ext cx="2007720" cy="365400"/>
          </a:xfrm>
          <a:prstGeom prst="rect">
            <a:avLst/>
          </a:prstGeom>
          <a:ln w="0">
            <a:noFill/>
          </a:ln>
        </p:spPr>
      </p:pic>
      <p:sp>
        <p:nvSpPr>
          <p:cNvPr id="26" name="Text 15">
            <a:extLst>
              <a:ext uri="{FF2B5EF4-FFF2-40B4-BE49-F238E27FC236}">
                <a16:creationId xmlns:a16="http://schemas.microsoft.com/office/drawing/2014/main" id="{5A58E4D2-C9C6-40BF-AE11-F446A0DEE7F1}"/>
              </a:ext>
            </a:extLst>
          </p:cNvPr>
          <p:cNvSpPr>
            <a:spLocks noGrp="1"/>
          </p:cNvSpPr>
          <p:nvPr/>
        </p:nvSpPr>
        <p:spPr>
          <a:xfrm>
            <a:off x="5050860" y="6181200"/>
            <a:ext cx="24318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1000" b="1" u="none" strike="noStrike" spc="7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HAICU</a:t>
            </a:r>
            <a:endParaRPr sz="1000" b="0" u="none" strike="noStrike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9628FCB-E072-415A-9735-A873B04E3E2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66760" y="0"/>
            <a:ext cx="5925240" cy="5925240"/>
          </a:xfrm>
          <a:prstGeom prst="rect">
            <a:avLst/>
          </a:prstGeom>
        </p:spPr>
      </p:pic>
      <p:sp>
        <p:nvSpPr>
          <p:cNvPr id="1027" name="reporting-period">
            <a:extLst>
              <a:ext uri="{FF2B5EF4-FFF2-40B4-BE49-F238E27FC236}">
                <a16:creationId xmlns:a16="http://schemas.microsoft.com/office/drawing/2014/main" id="{E1C17E16-E9BB-455D-8736-F611497A7392}"/>
              </a:ext>
            </a:extLst>
          </p:cNvPr>
          <p:cNvSpPr>
            <a:spLocks noGrp="1"/>
          </p:cNvSpPr>
          <p:nvPr/>
        </p:nvSpPr>
        <p:spPr>
          <a:xfrm>
            <a:off x="859727" y="3671888"/>
            <a:ext cx="4525899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defPPr>
            <a:lvl1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1pPr>
            <a:lvl2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2pPr>
            <a:lvl3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3pPr>
            <a:lvl4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4pPr>
            <a:lvl5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5pPr>
            <a:lvl6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6pPr>
            <a:lvl7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7pPr>
            <a:lvl8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8pPr>
            <a:lvl9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102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pPr>
            <a:endParaRPr sz="1102" b="0" dirty="0">
              <a:solidFill>
                <a:srgbClr val="BFD5E3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28" name="cover-subject">
            <a:extLst>
              <a:ext uri="{FF2B5EF4-FFF2-40B4-BE49-F238E27FC236}">
                <a16:creationId xmlns:a16="http://schemas.microsoft.com/office/drawing/2014/main" id="{56483ADD-F9BA-4125-8608-F94EA219AF38}"/>
              </a:ext>
            </a:extLst>
          </p:cNvPr>
          <p:cNvSpPr>
            <a:spLocks noGrp="1"/>
          </p:cNvSpPr>
          <p:nvPr/>
        </p:nvSpPr>
        <p:spPr>
          <a:xfrm>
            <a:off x="850320" y="3936069"/>
            <a:ext cx="4667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defPPr>
            <a:lvl1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1pPr>
            <a:lvl2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2pPr>
            <a:lvl3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3pPr>
            <a:lvl4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4pPr>
            <a:lvl5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5pPr>
            <a:lvl6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6pPr>
            <a:lvl7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7pPr>
            <a:lvl8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8pPr>
            <a:lvl9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98" b="0">
                <a:solidFill>
                  <a:srgbClr val="BFD5E3"/>
                </a:solidFill>
                <a:latin typeface="Arial"/>
                <a:ea typeface="Arial"/>
                <a:cs typeface="Arial"/>
              </a:defRPr>
            </a:pPr>
            <a:r>
              <a:rPr sz="1298" b="0" dirty="0">
                <a:solidFill>
                  <a:srgbClr val="BFD5E3"/>
                </a:solidFill>
                <a:latin typeface="Arial"/>
                <a:ea typeface="Arial"/>
                <a:cs typeface="Arial"/>
              </a:rPr>
              <a:t>Experimental progress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444097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01   PROJECT CONTEXT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Progress Update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project-position">
            <a:extLst>
              <a:ext uri="{FF2B5EF4-FFF2-40B4-BE49-F238E27FC236}">
                <a16:creationId xmlns:a16="http://schemas.microsoft.com/office/drawing/2014/main" id="{BAEC8F1D-253E-4636-8E4F-BFC5DCAB22DC}"/>
              </a:ext>
            </a:extLst>
          </p:cNvPr>
          <p:cNvSpPr>
            <a:spLocks noGrp="1"/>
          </p:cNvSpPr>
          <p:nvPr/>
        </p:nvSpPr>
        <p:spPr>
          <a:xfrm>
            <a:off x="609600" y="1476375"/>
            <a:ext cx="10972800" cy="1095375"/>
          </a:xfrm>
          <a:prstGeom prst="roundRect">
            <a:avLst>
              <a:gd name="adj" fmla="val 608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38" name="position-label">
            <a:extLst>
              <a:ext uri="{FF2B5EF4-FFF2-40B4-BE49-F238E27FC236}">
                <a16:creationId xmlns:a16="http://schemas.microsoft.com/office/drawing/2014/main" id="{395B2315-C3C0-4214-975A-B8AFEB2D1BB6}"/>
              </a:ext>
            </a:extLst>
          </p:cNvPr>
          <p:cNvSpPr>
            <a:spLocks noGrp="1"/>
          </p:cNvSpPr>
          <p:nvPr/>
        </p:nvSpPr>
        <p:spPr>
          <a:xfrm>
            <a:off x="857250" y="1615096"/>
            <a:ext cx="10287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PROJECT POSITION</a:t>
            </a:r>
          </a:p>
        </p:txBody>
      </p:sp>
      <p:sp>
        <p:nvSpPr>
          <p:cNvPr id="39" name="position-summary">
            <a:extLst>
              <a:ext uri="{FF2B5EF4-FFF2-40B4-BE49-F238E27FC236}">
                <a16:creationId xmlns:a16="http://schemas.microsoft.com/office/drawing/2014/main" id="{750ABD5D-4B2B-4012-ADAD-E70B3DF5BCE0}"/>
              </a:ext>
            </a:extLst>
          </p:cNvPr>
          <p:cNvSpPr>
            <a:spLocks noGrp="1"/>
          </p:cNvSpPr>
          <p:nvPr/>
        </p:nvSpPr>
        <p:spPr>
          <a:xfrm>
            <a:off x="857250" y="1803042"/>
            <a:ext cx="10673190" cy="6606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20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Short decelerator section (96 traps / 480 mm length) set up for testing</a:t>
            </a:r>
          </a:p>
          <a:p>
            <a:pPr algn="l"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Focused on detecting decelerated atomic H with 243 nm laser and MCP detector</a:t>
            </a:r>
            <a:endParaRPr sz="20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overview-label-0">
            <a:extLst>
              <a:ext uri="{FF2B5EF4-FFF2-40B4-BE49-F238E27FC236}">
                <a16:creationId xmlns:a16="http://schemas.microsoft.com/office/drawing/2014/main" id="{BB8A3422-0CD1-43C8-B207-D3FD8092484F}"/>
              </a:ext>
            </a:extLst>
          </p:cNvPr>
          <p:cNvSpPr>
            <a:spLocks noGrp="1"/>
          </p:cNvSpPr>
          <p:nvPr/>
        </p:nvSpPr>
        <p:spPr>
          <a:xfrm>
            <a:off x="609600" y="3168406"/>
            <a:ext cx="2714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PROGRESS THIS PERIOD</a:t>
            </a:r>
          </a:p>
        </p:txBody>
      </p:sp>
      <p:sp>
        <p:nvSpPr>
          <p:cNvPr id="41" name="overview-value-0">
            <a:extLst>
              <a:ext uri="{FF2B5EF4-FFF2-40B4-BE49-F238E27FC236}">
                <a16:creationId xmlns:a16="http://schemas.microsoft.com/office/drawing/2014/main" id="{04574F81-156E-4616-A22E-DA0718192C26}"/>
              </a:ext>
            </a:extLst>
          </p:cNvPr>
          <p:cNvSpPr>
            <a:spLocks noGrp="1"/>
          </p:cNvSpPr>
          <p:nvPr/>
        </p:nvSpPr>
        <p:spPr>
          <a:xfrm>
            <a:off x="2634847" y="2872099"/>
            <a:ext cx="9271807" cy="79453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7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Showed that nozzle, decelerator and detection scheme are all working by using O2</a:t>
            </a:r>
          </a:p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Confirmed transmission of atomic H beam through short decelerator section</a:t>
            </a:r>
            <a:endParaRPr sz="17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overview-rule-0">
            <a:extLst>
              <a:ext uri="{FF2B5EF4-FFF2-40B4-BE49-F238E27FC236}">
                <a16:creationId xmlns:a16="http://schemas.microsoft.com/office/drawing/2014/main" id="{6423C25D-C1D4-42DE-B1E4-379AABDBC20F}"/>
              </a:ext>
            </a:extLst>
          </p:cNvPr>
          <p:cNvSpPr>
            <a:spLocks noGrp="1"/>
          </p:cNvSpPr>
          <p:nvPr/>
        </p:nvSpPr>
        <p:spPr>
          <a:xfrm>
            <a:off x="609600" y="3867150"/>
            <a:ext cx="10972800" cy="9525"/>
          </a:xfrm>
          <a:prstGeom prst="rect">
            <a:avLst/>
          </a:prstGeom>
          <a:solidFill>
            <a:srgbClr val="DCE5EC"/>
          </a:solidFill>
          <a:ln w="0">
            <a:noFill/>
            <a:prstDash val="solid"/>
          </a:ln>
        </p:spPr>
      </p:sp>
      <p:sp>
        <p:nvSpPr>
          <p:cNvPr id="43" name="overview-label-1">
            <a:extLst>
              <a:ext uri="{FF2B5EF4-FFF2-40B4-BE49-F238E27FC236}">
                <a16:creationId xmlns:a16="http://schemas.microsoft.com/office/drawing/2014/main" id="{394CC272-B633-4CE6-8E88-29332EC9B6DE}"/>
              </a:ext>
            </a:extLst>
          </p:cNvPr>
          <p:cNvSpPr>
            <a:spLocks noGrp="1"/>
          </p:cNvSpPr>
          <p:nvPr/>
        </p:nvSpPr>
        <p:spPr>
          <a:xfrm>
            <a:off x="609600" y="4298565"/>
            <a:ext cx="2714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CURRENT LIMITATION</a:t>
            </a:r>
          </a:p>
        </p:txBody>
      </p:sp>
      <p:sp>
        <p:nvSpPr>
          <p:cNvPr id="44" name="overview-value-1">
            <a:extLst>
              <a:ext uri="{FF2B5EF4-FFF2-40B4-BE49-F238E27FC236}">
                <a16:creationId xmlns:a16="http://schemas.microsoft.com/office/drawing/2014/main" id="{B22DCA79-F87F-44C7-83E2-D38656BB8C5D}"/>
              </a:ext>
            </a:extLst>
          </p:cNvPr>
          <p:cNvSpPr>
            <a:spLocks noGrp="1"/>
          </p:cNvSpPr>
          <p:nvPr/>
        </p:nvSpPr>
        <p:spPr>
          <a:xfrm>
            <a:off x="2646608" y="3987854"/>
            <a:ext cx="8640517" cy="8102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7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Low signal to noise ratio (SNR) of detected signal</a:t>
            </a:r>
          </a:p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7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Inconsistent H signal at detection point</a:t>
            </a:r>
          </a:p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7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Unsuccessful in decelerating or guiding H thus far</a:t>
            </a:r>
            <a:endParaRPr sz="17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5" name="overview-rule-1">
            <a:extLst>
              <a:ext uri="{FF2B5EF4-FFF2-40B4-BE49-F238E27FC236}">
                <a16:creationId xmlns:a16="http://schemas.microsoft.com/office/drawing/2014/main" id="{6EFAB96B-6151-475E-89A6-323E6EB4C36C}"/>
              </a:ext>
            </a:extLst>
          </p:cNvPr>
          <p:cNvSpPr>
            <a:spLocks noGrp="1"/>
          </p:cNvSpPr>
          <p:nvPr/>
        </p:nvSpPr>
        <p:spPr>
          <a:xfrm>
            <a:off x="609600" y="4933950"/>
            <a:ext cx="10972800" cy="9525"/>
          </a:xfrm>
          <a:prstGeom prst="rect">
            <a:avLst/>
          </a:prstGeom>
          <a:solidFill>
            <a:srgbClr val="DCE5EC"/>
          </a:solidFill>
          <a:ln w="0">
            <a:noFill/>
            <a:prstDash val="solid"/>
          </a:ln>
        </p:spPr>
      </p:sp>
      <p:sp>
        <p:nvSpPr>
          <p:cNvPr id="46" name="overview-label-2">
            <a:extLst>
              <a:ext uri="{FF2B5EF4-FFF2-40B4-BE49-F238E27FC236}">
                <a16:creationId xmlns:a16="http://schemas.microsoft.com/office/drawing/2014/main" id="{90E34DF7-CE3B-40C7-82BD-EF68A9C19C36}"/>
              </a:ext>
            </a:extLst>
          </p:cNvPr>
          <p:cNvSpPr>
            <a:spLocks noGrp="1"/>
          </p:cNvSpPr>
          <p:nvPr/>
        </p:nvSpPr>
        <p:spPr>
          <a:xfrm>
            <a:off x="609600" y="5613644"/>
            <a:ext cx="27146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NEXT OBJECTIVE</a:t>
            </a:r>
          </a:p>
        </p:txBody>
      </p:sp>
      <p:sp>
        <p:nvSpPr>
          <p:cNvPr id="47" name="overview-value-2">
            <a:extLst>
              <a:ext uri="{FF2B5EF4-FFF2-40B4-BE49-F238E27FC236}">
                <a16:creationId xmlns:a16="http://schemas.microsoft.com/office/drawing/2014/main" id="{D2F56D62-0D6A-46BD-8DD8-0A21C1C5EC01}"/>
              </a:ext>
            </a:extLst>
          </p:cNvPr>
          <p:cNvSpPr>
            <a:spLocks noGrp="1"/>
          </p:cNvSpPr>
          <p:nvPr/>
        </p:nvSpPr>
        <p:spPr>
          <a:xfrm>
            <a:off x="2634848" y="5313144"/>
            <a:ext cx="8640517" cy="8171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Obtain a repeatable and consistent free flight H signal (no magnetic trap interaction)</a:t>
            </a:r>
          </a:p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7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Obtain a repeatable and consistent guided H signal (constant trap velocity)</a:t>
            </a:r>
          </a:p>
          <a:p>
            <a:pPr marL="342900" indent="-342900" algn="l">
              <a:buFont typeface="+mj-lt"/>
              <a:buAutoNum type="arabicPeriod"/>
              <a:defRPr sz="17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Obtain a repeatable and consistent decelerated H signal (constant trap deceleration)</a:t>
            </a:r>
            <a:endParaRPr sz="17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107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A6526E77-CE0D-4EE0-8158-763E11A997B6}"/>
              </a:ext>
            </a:extLst>
          </p:cNvPr>
          <p:cNvCxnSpPr>
            <a:cxnSpLocks/>
            <a:stCxn id="41" idx="2"/>
            <a:endCxn id="50" idx="0"/>
          </p:cNvCxnSpPr>
          <p:nvPr/>
        </p:nvCxnSpPr>
        <p:spPr>
          <a:xfrm rot="5400000">
            <a:off x="4656165" y="3635348"/>
            <a:ext cx="760358" cy="1033463"/>
          </a:xfrm>
          <a:prstGeom prst="bentConnector3">
            <a:avLst>
              <a:gd name="adj1" fmla="val 50000"/>
            </a:avLst>
          </a:prstGeom>
          <a:ln w="14288">
            <a:solidFill>
              <a:srgbClr val="7A8D9A"/>
            </a:solidFill>
            <a:prstDash val="dash"/>
          </a:ln>
        </p:spPr>
      </p:cxnSp>
      <p:cxnSp>
        <p:nvCxnSpPr>
          <p:cNvPr id="51" name="Connector: Elbow 50">
            <a:extLst>
              <a:ext uri="{FF2B5EF4-FFF2-40B4-BE49-F238E27FC236}">
                <a16:creationId xmlns:a16="http://schemas.microsoft.com/office/drawing/2014/main" id="{ADCCD807-347A-4382-84B2-54A61252A8B6}"/>
              </a:ext>
            </a:extLst>
          </p:cNvPr>
          <p:cNvCxnSpPr>
            <a:cxnSpLocks/>
            <a:stCxn id="40" idx="2"/>
            <a:endCxn id="50" idx="0"/>
          </p:cNvCxnSpPr>
          <p:nvPr/>
        </p:nvCxnSpPr>
        <p:spPr>
          <a:xfrm rot="16200000" flipH="1">
            <a:off x="3622702" y="3635348"/>
            <a:ext cx="760358" cy="1033462"/>
          </a:xfrm>
          <a:prstGeom prst="bentConnector3">
            <a:avLst>
              <a:gd name="adj1" fmla="val 50000"/>
            </a:avLst>
          </a:prstGeom>
          <a:ln w="14288">
            <a:solidFill>
              <a:srgbClr val="7A8D9A"/>
            </a:solidFill>
            <a:prstDash val="dash"/>
          </a:ln>
        </p:spPr>
      </p:cxnSp>
      <p:cxnSp>
        <p:nvCxnSpPr>
          <p:cNvPr id="49" name="Connector: Elbow 48">
            <a:extLst>
              <a:ext uri="{FF2B5EF4-FFF2-40B4-BE49-F238E27FC236}">
                <a16:creationId xmlns:a16="http://schemas.microsoft.com/office/drawing/2014/main" id="{9E0E78E8-393F-4E2F-93B3-C7C60EEEF710}"/>
              </a:ext>
            </a:extLst>
          </p:cNvPr>
          <p:cNvCxnSpPr>
            <a:cxnSpLocks/>
            <a:stCxn id="48" idx="2"/>
            <a:endCxn id="42" idx="0"/>
          </p:cNvCxnSpPr>
          <p:nvPr/>
        </p:nvCxnSpPr>
        <p:spPr>
          <a:xfrm rot="16200000" flipH="1">
            <a:off x="7111781" y="2349280"/>
            <a:ext cx="561975" cy="454464"/>
          </a:xfrm>
          <a:prstGeom prst="bentConnector3">
            <a:avLst>
              <a:gd name="adj1" fmla="val 50000"/>
            </a:avLst>
          </a:prstGeom>
          <a:ln w="14288">
            <a:solidFill>
              <a:srgbClr val="7A8D9A"/>
            </a:solidFill>
            <a:prstDash val="dash"/>
          </a:ln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59D77B6-49FA-477B-8AB2-313245EB2B1B}"/>
              </a:ext>
            </a:extLst>
          </p:cNvPr>
          <p:cNvCxnSpPr>
            <a:stCxn id="46" idx="2"/>
            <a:endCxn id="39" idx="0"/>
          </p:cNvCxnSpPr>
          <p:nvPr/>
        </p:nvCxnSpPr>
        <p:spPr>
          <a:xfrm>
            <a:off x="1419225" y="2295525"/>
            <a:ext cx="0" cy="561975"/>
          </a:xfrm>
          <a:prstGeom prst="straightConnector1">
            <a:avLst/>
          </a:prstGeom>
          <a:ln w="19050">
            <a:solidFill>
              <a:srgbClr val="00A7E1"/>
            </a:solidFill>
            <a:prstDash val="solid"/>
            <a:tailEnd type="triangle" w="sm" len="sm"/>
          </a:ln>
        </p:spPr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E82DD82-D0A1-426C-9FAB-C141D0EF58D4}"/>
              </a:ext>
            </a:extLst>
          </p:cNvPr>
          <p:cNvCxnSpPr>
            <a:stCxn id="41" idx="3"/>
            <a:endCxn id="42" idx="1"/>
          </p:cNvCxnSpPr>
          <p:nvPr/>
        </p:nvCxnSpPr>
        <p:spPr>
          <a:xfrm>
            <a:off x="6362700" y="3314700"/>
            <a:ext cx="447675" cy="0"/>
          </a:xfrm>
          <a:prstGeom prst="straightConnector1">
            <a:avLst/>
          </a:prstGeom>
          <a:ln w="28575">
            <a:solidFill>
              <a:srgbClr val="00A7E1"/>
            </a:solidFill>
            <a:prstDash val="solid"/>
            <a:tailEnd type="triangle" w="med" len="med"/>
          </a:ln>
        </p:spPr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B2C98AF5-B7BC-45B3-B3D9-81EEBD9A61D8}"/>
              </a:ext>
            </a:extLst>
          </p:cNvPr>
          <p:cNvCxnSpPr>
            <a:stCxn id="40" idx="3"/>
            <a:endCxn id="41" idx="1"/>
          </p:cNvCxnSpPr>
          <p:nvPr/>
        </p:nvCxnSpPr>
        <p:spPr>
          <a:xfrm>
            <a:off x="4295775" y="3314700"/>
            <a:ext cx="447675" cy="0"/>
          </a:xfrm>
          <a:prstGeom prst="straightConnector1">
            <a:avLst/>
          </a:prstGeom>
          <a:ln w="28575">
            <a:solidFill>
              <a:srgbClr val="00A7E1"/>
            </a:solidFill>
            <a:prstDash val="solid"/>
            <a:tailEnd type="triangle" w="med" len="med"/>
          </a:ln>
        </p:spPr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DE2086D-37BD-4238-BF0F-9EE0DF1A7601}"/>
              </a:ext>
            </a:extLst>
          </p:cNvPr>
          <p:cNvCxnSpPr>
            <a:stCxn id="39" idx="3"/>
            <a:endCxn id="40" idx="1"/>
          </p:cNvCxnSpPr>
          <p:nvPr/>
        </p:nvCxnSpPr>
        <p:spPr>
          <a:xfrm>
            <a:off x="2228850" y="3314700"/>
            <a:ext cx="447675" cy="0"/>
          </a:xfrm>
          <a:prstGeom prst="straightConnector1">
            <a:avLst/>
          </a:prstGeom>
          <a:ln w="28575">
            <a:solidFill>
              <a:srgbClr val="00A7E1"/>
            </a:solidFill>
            <a:prstDash val="solid"/>
            <a:tailEnd type="triangle" w="med" len="med"/>
          </a:ln>
        </p:spPr>
      </p:cxnSp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01   PROJECT CONTEXT</a:t>
            </a:r>
            <a:endParaRPr sz="85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Current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S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etup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" name="diagram-source">
            <a:extLst>
              <a:ext uri="{FF2B5EF4-FFF2-40B4-BE49-F238E27FC236}">
                <a16:creationId xmlns:a16="http://schemas.microsoft.com/office/drawing/2014/main" id="{23D9A1A8-5B41-4F15-8805-917FC01269FD}"/>
              </a:ext>
            </a:extLst>
          </p:cNvPr>
          <p:cNvSpPr>
            <a:spLocks noGrp="1"/>
          </p:cNvSpPr>
          <p:nvPr/>
        </p:nvSpPr>
        <p:spPr>
          <a:xfrm>
            <a:off x="609600" y="2857500"/>
            <a:ext cx="1619250" cy="914400"/>
          </a:xfrm>
          <a:prstGeom prst="roundRect">
            <a:avLst>
              <a:gd name="adj" fmla="val 5208"/>
            </a:avLst>
          </a:prstGeom>
          <a:solidFill>
            <a:srgbClr val="002145"/>
          </a:solidFill>
          <a:ln w="0">
            <a:noFill/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Source / DBD</a:t>
            </a:r>
            <a:endParaRPr sz="14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" name="diagram-interaction">
            <a:extLst>
              <a:ext uri="{FF2B5EF4-FFF2-40B4-BE49-F238E27FC236}">
                <a16:creationId xmlns:a16="http://schemas.microsoft.com/office/drawing/2014/main" id="{2D279CBF-64B4-4DA3-A0F7-9CD3FDF6BB52}"/>
              </a:ext>
            </a:extLst>
          </p:cNvPr>
          <p:cNvSpPr>
            <a:spLocks noGrp="1"/>
          </p:cNvSpPr>
          <p:nvPr/>
        </p:nvSpPr>
        <p:spPr>
          <a:xfrm>
            <a:off x="2676525" y="2857500"/>
            <a:ext cx="1619250" cy="914400"/>
          </a:xfrm>
          <a:prstGeom prst="roundRect">
            <a:avLst>
              <a:gd name="adj" fmla="val 5208"/>
            </a:avLst>
          </a:prstGeom>
          <a:solidFill>
            <a:srgbClr val="002145"/>
          </a:solidFill>
          <a:ln w="0">
            <a:noFill/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Entry to Beamline</a:t>
            </a:r>
            <a:endParaRPr sz="14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" name="diagram-transport">
            <a:extLst>
              <a:ext uri="{FF2B5EF4-FFF2-40B4-BE49-F238E27FC236}">
                <a16:creationId xmlns:a16="http://schemas.microsoft.com/office/drawing/2014/main" id="{7534251F-D598-4C97-9AD5-73DC1C0A1675}"/>
              </a:ext>
            </a:extLst>
          </p:cNvPr>
          <p:cNvSpPr>
            <a:spLocks noGrp="1"/>
          </p:cNvSpPr>
          <p:nvPr/>
        </p:nvSpPr>
        <p:spPr>
          <a:xfrm>
            <a:off x="4743450" y="2857500"/>
            <a:ext cx="1619250" cy="914400"/>
          </a:xfrm>
          <a:prstGeom prst="roundRect">
            <a:avLst>
              <a:gd name="adj" fmla="val 5208"/>
            </a:avLst>
          </a:prstGeom>
          <a:solidFill>
            <a:srgbClr val="002145"/>
          </a:solidFill>
          <a:ln w="0">
            <a:noFill/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Short Decelerator</a:t>
            </a:r>
            <a:endParaRPr sz="14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2" name="diagram-detector">
            <a:extLst>
              <a:ext uri="{FF2B5EF4-FFF2-40B4-BE49-F238E27FC236}">
                <a16:creationId xmlns:a16="http://schemas.microsoft.com/office/drawing/2014/main" id="{2C3D9686-1833-4232-BD5A-6A78A159B060}"/>
              </a:ext>
            </a:extLst>
          </p:cNvPr>
          <p:cNvSpPr>
            <a:spLocks noGrp="1"/>
          </p:cNvSpPr>
          <p:nvPr/>
        </p:nvSpPr>
        <p:spPr>
          <a:xfrm>
            <a:off x="6810375" y="2857500"/>
            <a:ext cx="1619250" cy="914400"/>
          </a:xfrm>
          <a:prstGeom prst="roundRect">
            <a:avLst>
              <a:gd name="adj" fmla="val 5208"/>
            </a:avLst>
          </a:prstGeom>
          <a:solidFill>
            <a:srgbClr val="002145"/>
          </a:solidFill>
          <a:ln w="0">
            <a:noFill/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Detection Chamber</a:t>
            </a:r>
            <a:r>
              <a:rPr lang="en-US" dirty="0"/>
              <a:t> (MCP)</a:t>
            </a:r>
            <a:endParaRPr sz="1425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diagram-gas">
            <a:extLst>
              <a:ext uri="{FF2B5EF4-FFF2-40B4-BE49-F238E27FC236}">
                <a16:creationId xmlns:a16="http://schemas.microsoft.com/office/drawing/2014/main" id="{B1AB78B6-278B-4604-BE30-E3545710AFCB}"/>
              </a:ext>
            </a:extLst>
          </p:cNvPr>
          <p:cNvSpPr>
            <a:spLocks noGrp="1"/>
          </p:cNvSpPr>
          <p:nvPr/>
        </p:nvSpPr>
        <p:spPr>
          <a:xfrm>
            <a:off x="609600" y="1781175"/>
            <a:ext cx="1619250" cy="514350"/>
          </a:xfrm>
          <a:prstGeom prst="roundRect">
            <a:avLst>
              <a:gd name="adj" fmla="val 9259"/>
            </a:avLst>
          </a:prstGeom>
          <a:solidFill>
            <a:srgbClr val="EAF6FB"/>
          </a:solidFill>
          <a:ln w="9525">
            <a:solidFill>
              <a:srgbClr val="C9E7F3"/>
            </a:solidFill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Gas Supply</a:t>
            </a:r>
            <a:endParaRPr sz="1425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diagram-timing">
            <a:extLst>
              <a:ext uri="{FF2B5EF4-FFF2-40B4-BE49-F238E27FC236}">
                <a16:creationId xmlns:a16="http://schemas.microsoft.com/office/drawing/2014/main" id="{B5A07BCF-E69E-4506-B838-F9560CC557FB}"/>
              </a:ext>
            </a:extLst>
          </p:cNvPr>
          <p:cNvSpPr>
            <a:spLocks noGrp="1"/>
          </p:cNvSpPr>
          <p:nvPr/>
        </p:nvSpPr>
        <p:spPr>
          <a:xfrm>
            <a:off x="5901447" y="1781175"/>
            <a:ext cx="2528178" cy="514350"/>
          </a:xfrm>
          <a:prstGeom prst="roundRect">
            <a:avLst>
              <a:gd name="adj" fmla="val 9259"/>
            </a:avLst>
          </a:prstGeom>
          <a:solidFill>
            <a:srgbClr val="EAF6FB"/>
          </a:solidFill>
          <a:ln w="9525">
            <a:solidFill>
              <a:srgbClr val="C9E7F3"/>
            </a:solidFill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BNC Pulse Generator</a:t>
            </a:r>
          </a:p>
          <a:p>
            <a: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Python / LabView / Scopes</a:t>
            </a:r>
            <a:endParaRPr sz="1425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0" name="diagram-vacuum">
            <a:extLst>
              <a:ext uri="{FF2B5EF4-FFF2-40B4-BE49-F238E27FC236}">
                <a16:creationId xmlns:a16="http://schemas.microsoft.com/office/drawing/2014/main" id="{B5AB8169-B6C0-4108-B892-7152F28AA913}"/>
              </a:ext>
            </a:extLst>
          </p:cNvPr>
          <p:cNvSpPr>
            <a:spLocks noGrp="1"/>
          </p:cNvSpPr>
          <p:nvPr/>
        </p:nvSpPr>
        <p:spPr>
          <a:xfrm>
            <a:off x="3338410" y="4532258"/>
            <a:ext cx="2362403" cy="542925"/>
          </a:xfrm>
          <a:prstGeom prst="roundRect">
            <a:avLst>
              <a:gd name="adj" fmla="val 8772"/>
            </a:avLst>
          </a:prstGeom>
          <a:solidFill>
            <a:srgbClr val="EAF6FB"/>
          </a:solidFill>
          <a:ln w="9525">
            <a:solidFill>
              <a:srgbClr val="C9E7F3"/>
            </a:solidFill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Scroll + Turbo pumping</a:t>
            </a:r>
            <a:endParaRPr sz="1425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" name="setup-column-rule">
            <a:extLst>
              <a:ext uri="{FF2B5EF4-FFF2-40B4-BE49-F238E27FC236}">
                <a16:creationId xmlns:a16="http://schemas.microsoft.com/office/drawing/2014/main" id="{D9AA7BD2-EBC7-4EFE-B64E-D2AD0128D21F}"/>
              </a:ext>
            </a:extLst>
          </p:cNvPr>
          <p:cNvSpPr>
            <a:spLocks noGrp="1"/>
          </p:cNvSpPr>
          <p:nvPr/>
        </p:nvSpPr>
        <p:spPr>
          <a:xfrm>
            <a:off x="8801100" y="1781175"/>
            <a:ext cx="9525" cy="9525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54" name="measurement-label">
            <a:extLst>
              <a:ext uri="{FF2B5EF4-FFF2-40B4-BE49-F238E27FC236}">
                <a16:creationId xmlns:a16="http://schemas.microsoft.com/office/drawing/2014/main" id="{24AFD053-ABC8-48E0-8E13-A1298DE0B750}"/>
              </a:ext>
            </a:extLst>
          </p:cNvPr>
          <p:cNvSpPr>
            <a:spLocks noGrp="1"/>
          </p:cNvSpPr>
          <p:nvPr/>
        </p:nvSpPr>
        <p:spPr>
          <a:xfrm>
            <a:off x="9096375" y="18478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MEASUREMENT</a:t>
            </a:r>
          </a:p>
        </p:txBody>
      </p:sp>
      <p:sp>
        <p:nvSpPr>
          <p:cNvPr id="55" name="measurement-value">
            <a:extLst>
              <a:ext uri="{FF2B5EF4-FFF2-40B4-BE49-F238E27FC236}">
                <a16:creationId xmlns:a16="http://schemas.microsoft.com/office/drawing/2014/main" id="{98E51311-7C67-4BA0-BB44-9FD87EDF97E6}"/>
              </a:ext>
            </a:extLst>
          </p:cNvPr>
          <p:cNvSpPr>
            <a:spLocks noGrp="1"/>
          </p:cNvSpPr>
          <p:nvPr/>
        </p:nvSpPr>
        <p:spPr>
          <a:xfrm>
            <a:off x="9096375" y="2143125"/>
            <a:ext cx="2476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H ion flux at detection point using MCP</a:t>
            </a:r>
            <a:endParaRPr sz="14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recent-change-label">
            <a:extLst>
              <a:ext uri="{FF2B5EF4-FFF2-40B4-BE49-F238E27FC236}">
                <a16:creationId xmlns:a16="http://schemas.microsoft.com/office/drawing/2014/main" id="{6FE29C12-08BB-49EC-BB91-85C002D7F6FA}"/>
              </a:ext>
            </a:extLst>
          </p:cNvPr>
          <p:cNvSpPr>
            <a:spLocks noGrp="1"/>
          </p:cNvSpPr>
          <p:nvPr/>
        </p:nvSpPr>
        <p:spPr>
          <a:xfrm>
            <a:off x="9096375" y="327660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RECENT CHANGES</a:t>
            </a:r>
          </a:p>
        </p:txBody>
      </p:sp>
      <p:sp>
        <p:nvSpPr>
          <p:cNvPr id="57" name="recent-change-value">
            <a:extLst>
              <a:ext uri="{FF2B5EF4-FFF2-40B4-BE49-F238E27FC236}">
                <a16:creationId xmlns:a16="http://schemas.microsoft.com/office/drawing/2014/main" id="{1FEF2C09-62E8-4FB5-8E10-E4F7CC75FA73}"/>
              </a:ext>
            </a:extLst>
          </p:cNvPr>
          <p:cNvSpPr>
            <a:spLocks noGrp="1"/>
          </p:cNvSpPr>
          <p:nvPr/>
        </p:nvSpPr>
        <p:spPr>
          <a:xfrm>
            <a:off x="9096375" y="3571875"/>
            <a:ext cx="2476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4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Moved from 121 nm to 243 nm</a:t>
            </a: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Changed from PMT to MCP</a:t>
            </a: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4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Moved from O2 to CH4</a:t>
            </a:r>
            <a:endParaRPr sz="14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8" name="operating-point-label">
            <a:extLst>
              <a:ext uri="{FF2B5EF4-FFF2-40B4-BE49-F238E27FC236}">
                <a16:creationId xmlns:a16="http://schemas.microsoft.com/office/drawing/2014/main" id="{500EB978-F9E0-4B8D-A369-5127E09A2A3F}"/>
              </a:ext>
            </a:extLst>
          </p:cNvPr>
          <p:cNvSpPr>
            <a:spLocks noGrp="1"/>
          </p:cNvSpPr>
          <p:nvPr/>
        </p:nvSpPr>
        <p:spPr>
          <a:xfrm>
            <a:off x="9096375" y="47053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OPERATING POINT</a:t>
            </a:r>
          </a:p>
        </p:txBody>
      </p:sp>
      <p:sp>
        <p:nvSpPr>
          <p:cNvPr id="59" name="operating-point-value">
            <a:extLst>
              <a:ext uri="{FF2B5EF4-FFF2-40B4-BE49-F238E27FC236}">
                <a16:creationId xmlns:a16="http://schemas.microsoft.com/office/drawing/2014/main" id="{E5A2F75F-DABF-4457-9C4C-FB93B96327E9}"/>
              </a:ext>
            </a:extLst>
          </p:cNvPr>
          <p:cNvSpPr>
            <a:spLocks noGrp="1"/>
          </p:cNvSpPr>
          <p:nvPr/>
        </p:nvSpPr>
        <p:spPr>
          <a:xfrm>
            <a:off x="9096374" y="5000625"/>
            <a:ext cx="2589585" cy="71401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120</a:t>
            </a:r>
            <a:r>
              <a:rPr lang="en-US" sz="142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 PSI gas supply pressure</a:t>
            </a: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10</a:t>
            </a:r>
            <a:r>
              <a:rPr lang="en-US" baseline="30000" dirty="0"/>
              <a:t>-7</a:t>
            </a:r>
            <a:r>
              <a:rPr lang="en-US" dirty="0"/>
              <a:t> torr vacuum pressure</a:t>
            </a: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50 us gas pulse width</a:t>
            </a: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endParaRPr lang="en-US" sz="14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  <a:p>
            <a:pPr algn="l">
              <a:defRPr sz="142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endParaRPr sz="142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2" name="diagram-timing">
            <a:extLst>
              <a:ext uri="{FF2B5EF4-FFF2-40B4-BE49-F238E27FC236}">
                <a16:creationId xmlns:a16="http://schemas.microsoft.com/office/drawing/2014/main" id="{42C59ED6-3C66-4069-B98D-D7A0AF92FFA3}"/>
              </a:ext>
            </a:extLst>
          </p:cNvPr>
          <p:cNvSpPr>
            <a:spLocks noGrp="1"/>
          </p:cNvSpPr>
          <p:nvPr/>
        </p:nvSpPr>
        <p:spPr>
          <a:xfrm>
            <a:off x="6810376" y="4133850"/>
            <a:ext cx="1619249" cy="514350"/>
          </a:xfrm>
          <a:prstGeom prst="roundRect">
            <a:avLst>
              <a:gd name="adj" fmla="val 9259"/>
            </a:avLst>
          </a:prstGeom>
          <a:solidFill>
            <a:srgbClr val="EAF6FB"/>
          </a:solidFill>
          <a:ln w="9525">
            <a:solidFill>
              <a:srgbClr val="C9E7F3"/>
            </a:solidFill>
            <a:prstDash val="solid"/>
          </a:ln>
        </p:spPr>
        <p:txBody>
          <a:bodyPr wrap="square" lIns="95250" tIns="95250" rIns="95250" bIns="95250" anchor="ctr">
            <a:noAutofit/>
          </a:bodyPr>
          <a:lstStyle>
            <a:def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defPPr>
            <a:lvl1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1pPr>
            <a:lvl2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2pPr>
            <a:lvl3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3pPr>
            <a:lvl4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4pPr>
            <a:lvl5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5pPr>
            <a:lvl6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6pPr>
            <a:lvl7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7pPr>
            <a:lvl8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8pPr>
            <a:lvl9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lvl9pPr>
          </a:lstStyle>
          <a:p>
            <a:pPr algn="ctr">
              <a:defRPr sz="1425" b="1">
                <a:solidFill>
                  <a:srgbClr val="002145"/>
                </a:solidFill>
                <a:latin typeface="Arial"/>
                <a:ea typeface="Arial"/>
                <a:cs typeface="Arial"/>
              </a:defRPr>
            </a:pPr>
            <a:r>
              <a:rPr lang="en-US" sz="1425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10 Hz / 243 nm Laser</a:t>
            </a:r>
            <a:endParaRPr sz="1425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325E9B-8498-4798-ACE6-814FD1D98E15}"/>
              </a:ext>
            </a:extLst>
          </p:cNvPr>
          <p:cNvCxnSpPr>
            <a:cxnSpLocks/>
            <a:stCxn id="62" idx="0"/>
            <a:endCxn id="42" idx="2"/>
          </p:cNvCxnSpPr>
          <p:nvPr/>
        </p:nvCxnSpPr>
        <p:spPr>
          <a:xfrm flipH="1" flipV="1">
            <a:off x="7620000" y="3771900"/>
            <a:ext cx="1" cy="361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074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Google Shape;58;p13"/>
          <p:cNvCxnSpPr/>
          <p:nvPr/>
        </p:nvCxnSpPr>
        <p:spPr>
          <a:xfrm>
            <a:off x="3048000" y="2387600"/>
            <a:ext cx="0" cy="1202400"/>
          </a:xfrm>
          <a:prstGeom prst="straightConnector1">
            <a:avLst/>
          </a:prstGeom>
          <a:noFill/>
          <a:ln w="8900" cap="flat" cmpd="sng">
            <a:solidFill>
              <a:srgbClr val="BBC7D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9" name="Google Shape;59;p13"/>
          <p:cNvCxnSpPr/>
          <p:nvPr/>
        </p:nvCxnSpPr>
        <p:spPr>
          <a:xfrm>
            <a:off x="5334000" y="2387600"/>
            <a:ext cx="0" cy="897600"/>
          </a:xfrm>
          <a:prstGeom prst="straightConnector1">
            <a:avLst/>
          </a:prstGeom>
          <a:noFill/>
          <a:ln w="8900" cap="flat" cmpd="sng">
            <a:solidFill>
              <a:srgbClr val="BBC7D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0" name="Google Shape;60;p13"/>
          <p:cNvCxnSpPr/>
          <p:nvPr/>
        </p:nvCxnSpPr>
        <p:spPr>
          <a:xfrm>
            <a:off x="9398000" y="2387600"/>
            <a:ext cx="0" cy="897600"/>
          </a:xfrm>
          <a:prstGeom prst="straightConnector1">
            <a:avLst/>
          </a:prstGeom>
          <a:noFill/>
          <a:ln w="8900" cap="flat" cmpd="sng">
            <a:solidFill>
              <a:srgbClr val="BBC7D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2" name="Google Shape;62;p13"/>
          <p:cNvCxnSpPr/>
          <p:nvPr/>
        </p:nvCxnSpPr>
        <p:spPr>
          <a:xfrm>
            <a:off x="3048000" y="2353733"/>
            <a:ext cx="2286000" cy="0"/>
          </a:xfrm>
          <a:prstGeom prst="straightConnector1">
            <a:avLst/>
          </a:prstGeom>
          <a:noFill/>
          <a:ln w="11425" cap="flat" cmpd="sng">
            <a:solidFill>
              <a:srgbClr val="617488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63" name="Google Shape;63;p13"/>
          <p:cNvCxnSpPr/>
          <p:nvPr/>
        </p:nvCxnSpPr>
        <p:spPr>
          <a:xfrm>
            <a:off x="3048000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13"/>
          <p:cNvCxnSpPr/>
          <p:nvPr/>
        </p:nvCxnSpPr>
        <p:spPr>
          <a:xfrm>
            <a:off x="5334000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5" name="Google Shape;65;p13"/>
          <p:cNvSpPr txBox="1"/>
          <p:nvPr/>
        </p:nvSpPr>
        <p:spPr>
          <a:xfrm>
            <a:off x="3048000" y="1507067"/>
            <a:ext cx="2286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2000" b="1" dirty="0">
                <a:solidFill>
                  <a:srgbClr val="17334D"/>
                </a:solidFill>
              </a:rPr>
              <a:t>270 mm</a:t>
            </a:r>
            <a:endParaRPr sz="2000" b="1" dirty="0">
              <a:solidFill>
                <a:srgbClr val="17334D"/>
              </a:solidFill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3048000" y="1879600"/>
            <a:ext cx="2286000" cy="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>
                <a:solidFill>
                  <a:srgbClr val="637486"/>
                </a:solidFill>
              </a:rPr>
              <a:t>Free flight</a:t>
            </a:r>
            <a:endParaRPr sz="1333">
              <a:solidFill>
                <a:srgbClr val="637486"/>
              </a:solidFill>
            </a:endParaRPr>
          </a:p>
        </p:txBody>
      </p:sp>
      <p:cxnSp>
        <p:nvCxnSpPr>
          <p:cNvPr id="67" name="Google Shape;67;p13"/>
          <p:cNvCxnSpPr/>
          <p:nvPr/>
        </p:nvCxnSpPr>
        <p:spPr>
          <a:xfrm>
            <a:off x="5334000" y="2353733"/>
            <a:ext cx="4064000" cy="0"/>
          </a:xfrm>
          <a:prstGeom prst="straightConnector1">
            <a:avLst/>
          </a:prstGeom>
          <a:noFill/>
          <a:ln w="11425" cap="flat" cmpd="sng">
            <a:solidFill>
              <a:srgbClr val="617488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68" name="Google Shape;68;p13"/>
          <p:cNvCxnSpPr/>
          <p:nvPr/>
        </p:nvCxnSpPr>
        <p:spPr>
          <a:xfrm>
            <a:off x="5334000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9" name="Google Shape;69;p13"/>
          <p:cNvCxnSpPr/>
          <p:nvPr/>
        </p:nvCxnSpPr>
        <p:spPr>
          <a:xfrm>
            <a:off x="9398000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0" name="Google Shape;70;p13"/>
          <p:cNvSpPr txBox="1"/>
          <p:nvPr/>
        </p:nvSpPr>
        <p:spPr>
          <a:xfrm>
            <a:off x="5334000" y="1507067"/>
            <a:ext cx="4064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2000" b="1" dirty="0">
                <a:solidFill>
                  <a:srgbClr val="17334D"/>
                </a:solidFill>
              </a:rPr>
              <a:t>480 mm</a:t>
            </a:r>
            <a:endParaRPr sz="2000" b="1" dirty="0">
              <a:solidFill>
                <a:srgbClr val="17334D"/>
              </a:solidFill>
            </a:endParaRPr>
          </a:p>
        </p:txBody>
      </p:sp>
      <p:sp>
        <p:nvSpPr>
          <p:cNvPr id="71" name="Google Shape;71;p13"/>
          <p:cNvSpPr txBox="1"/>
          <p:nvPr/>
        </p:nvSpPr>
        <p:spPr>
          <a:xfrm>
            <a:off x="5334000" y="1879600"/>
            <a:ext cx="4064000" cy="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 dirty="0">
                <a:solidFill>
                  <a:srgbClr val="637486"/>
                </a:solidFill>
              </a:rPr>
              <a:t>96 traps</a:t>
            </a:r>
            <a:endParaRPr sz="1333" dirty="0">
              <a:solidFill>
                <a:srgbClr val="637486"/>
              </a:solidFill>
            </a:endParaRPr>
          </a:p>
        </p:txBody>
      </p:sp>
      <p:cxnSp>
        <p:nvCxnSpPr>
          <p:cNvPr id="72" name="Google Shape;72;p13"/>
          <p:cNvCxnSpPr>
            <a:cxnSpLocks/>
          </p:cNvCxnSpPr>
          <p:nvPr/>
        </p:nvCxnSpPr>
        <p:spPr>
          <a:xfrm>
            <a:off x="9398000" y="2353733"/>
            <a:ext cx="1640368" cy="0"/>
          </a:xfrm>
          <a:prstGeom prst="straightConnector1">
            <a:avLst/>
          </a:prstGeom>
          <a:noFill/>
          <a:ln w="11425" cap="flat" cmpd="sng">
            <a:solidFill>
              <a:srgbClr val="617488"/>
            </a:solidFill>
            <a:prstDash val="solid"/>
            <a:round/>
            <a:headEnd type="triangle" w="med" len="med"/>
            <a:tailEnd type="triangle" w="med" len="med"/>
          </a:ln>
        </p:spPr>
      </p:cxnSp>
      <p:cxnSp>
        <p:nvCxnSpPr>
          <p:cNvPr id="73" name="Google Shape;73;p13"/>
          <p:cNvCxnSpPr/>
          <p:nvPr/>
        </p:nvCxnSpPr>
        <p:spPr>
          <a:xfrm>
            <a:off x="9398000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4" name="Google Shape;74;p13"/>
          <p:cNvCxnSpPr/>
          <p:nvPr/>
        </p:nvCxnSpPr>
        <p:spPr>
          <a:xfrm>
            <a:off x="11038368" y="2269067"/>
            <a:ext cx="0" cy="169200"/>
          </a:xfrm>
          <a:prstGeom prst="straightConnector1">
            <a:avLst/>
          </a:prstGeom>
          <a:noFill/>
          <a:ln w="8900" cap="flat" cmpd="sng">
            <a:solidFill>
              <a:srgbClr val="61748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5" name="Google Shape;75;p13"/>
          <p:cNvSpPr txBox="1"/>
          <p:nvPr/>
        </p:nvSpPr>
        <p:spPr>
          <a:xfrm>
            <a:off x="9495275" y="1507067"/>
            <a:ext cx="1439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2000" b="1" dirty="0">
                <a:solidFill>
                  <a:srgbClr val="17334D"/>
                </a:solidFill>
              </a:rPr>
              <a:t>170 mm</a:t>
            </a:r>
            <a:endParaRPr sz="2000" b="1" dirty="0">
              <a:solidFill>
                <a:srgbClr val="17334D"/>
              </a:solidFill>
            </a:endParaRPr>
          </a:p>
        </p:txBody>
      </p:sp>
      <p:sp>
        <p:nvSpPr>
          <p:cNvPr id="76" name="Google Shape;76;p13"/>
          <p:cNvSpPr txBox="1"/>
          <p:nvPr/>
        </p:nvSpPr>
        <p:spPr>
          <a:xfrm>
            <a:off x="9495275" y="1879600"/>
            <a:ext cx="1439200" cy="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 dirty="0">
                <a:solidFill>
                  <a:srgbClr val="637486"/>
                </a:solidFill>
              </a:rPr>
              <a:t>Free flight</a:t>
            </a:r>
            <a:endParaRPr sz="1333" dirty="0">
              <a:solidFill>
                <a:srgbClr val="637486"/>
              </a:solidFill>
            </a:endParaRPr>
          </a:p>
        </p:txBody>
      </p:sp>
      <p:sp>
        <p:nvSpPr>
          <p:cNvPr id="77" name="Google Shape;77;p13"/>
          <p:cNvSpPr/>
          <p:nvPr/>
        </p:nvSpPr>
        <p:spPr>
          <a:xfrm>
            <a:off x="541867" y="2912533"/>
            <a:ext cx="4792000" cy="1727200"/>
          </a:xfrm>
          <a:prstGeom prst="rect">
            <a:avLst/>
          </a:prstGeom>
          <a:solidFill>
            <a:srgbClr val="F6F9FB"/>
          </a:solidFill>
          <a:ln w="2540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78" name="Google Shape;78;p13"/>
          <p:cNvSpPr/>
          <p:nvPr/>
        </p:nvSpPr>
        <p:spPr>
          <a:xfrm>
            <a:off x="9398000" y="2912533"/>
            <a:ext cx="2523200" cy="1727200"/>
          </a:xfrm>
          <a:prstGeom prst="rect">
            <a:avLst/>
          </a:prstGeom>
          <a:solidFill>
            <a:srgbClr val="F6F9FB"/>
          </a:solidFill>
          <a:ln w="2540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79" name="Google Shape;79;p13"/>
          <p:cNvSpPr/>
          <p:nvPr/>
        </p:nvSpPr>
        <p:spPr>
          <a:xfrm>
            <a:off x="5334000" y="3285067"/>
            <a:ext cx="4064000" cy="982000"/>
          </a:xfrm>
          <a:prstGeom prst="rect">
            <a:avLst/>
          </a:prstGeom>
          <a:solidFill>
            <a:srgbClr val="EAF0F4"/>
          </a:solidFill>
          <a:ln w="1905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0" name="Google Shape;80;p13"/>
          <p:cNvSpPr/>
          <p:nvPr/>
        </p:nvSpPr>
        <p:spPr>
          <a:xfrm>
            <a:off x="5345853" y="3369733"/>
            <a:ext cx="4040400" cy="812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1" name="Google Shape;81;p13"/>
          <p:cNvSpPr/>
          <p:nvPr/>
        </p:nvSpPr>
        <p:spPr>
          <a:xfrm>
            <a:off x="537125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2" name="Google Shape;82;p13"/>
          <p:cNvSpPr/>
          <p:nvPr/>
        </p:nvSpPr>
        <p:spPr>
          <a:xfrm>
            <a:off x="541281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3" name="Google Shape;83;p13"/>
          <p:cNvSpPr/>
          <p:nvPr/>
        </p:nvSpPr>
        <p:spPr>
          <a:xfrm>
            <a:off x="545436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4" name="Google Shape;84;p13"/>
          <p:cNvSpPr/>
          <p:nvPr/>
        </p:nvSpPr>
        <p:spPr>
          <a:xfrm>
            <a:off x="549592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5" name="Google Shape;85;p13"/>
          <p:cNvSpPr/>
          <p:nvPr/>
        </p:nvSpPr>
        <p:spPr>
          <a:xfrm>
            <a:off x="553748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6" name="Google Shape;86;p13"/>
          <p:cNvSpPr/>
          <p:nvPr/>
        </p:nvSpPr>
        <p:spPr>
          <a:xfrm>
            <a:off x="557904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7" name="Google Shape;87;p13"/>
          <p:cNvSpPr/>
          <p:nvPr/>
        </p:nvSpPr>
        <p:spPr>
          <a:xfrm>
            <a:off x="562059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8" name="Google Shape;88;p13"/>
          <p:cNvSpPr/>
          <p:nvPr/>
        </p:nvSpPr>
        <p:spPr>
          <a:xfrm>
            <a:off x="566215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89" name="Google Shape;89;p13"/>
          <p:cNvSpPr/>
          <p:nvPr/>
        </p:nvSpPr>
        <p:spPr>
          <a:xfrm>
            <a:off x="570371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0" name="Google Shape;90;p13"/>
          <p:cNvSpPr/>
          <p:nvPr/>
        </p:nvSpPr>
        <p:spPr>
          <a:xfrm>
            <a:off x="574526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1" name="Google Shape;91;p13"/>
          <p:cNvSpPr/>
          <p:nvPr/>
        </p:nvSpPr>
        <p:spPr>
          <a:xfrm>
            <a:off x="578682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2" name="Google Shape;92;p13"/>
          <p:cNvSpPr/>
          <p:nvPr/>
        </p:nvSpPr>
        <p:spPr>
          <a:xfrm>
            <a:off x="582838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3" name="Google Shape;93;p13"/>
          <p:cNvSpPr/>
          <p:nvPr/>
        </p:nvSpPr>
        <p:spPr>
          <a:xfrm>
            <a:off x="586994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4" name="Google Shape;94;p13"/>
          <p:cNvSpPr/>
          <p:nvPr/>
        </p:nvSpPr>
        <p:spPr>
          <a:xfrm>
            <a:off x="591149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5" name="Google Shape;95;p13"/>
          <p:cNvSpPr/>
          <p:nvPr/>
        </p:nvSpPr>
        <p:spPr>
          <a:xfrm>
            <a:off x="595305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6" name="Google Shape;96;p13"/>
          <p:cNvSpPr/>
          <p:nvPr/>
        </p:nvSpPr>
        <p:spPr>
          <a:xfrm>
            <a:off x="599461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7" name="Google Shape;97;p13"/>
          <p:cNvSpPr/>
          <p:nvPr/>
        </p:nvSpPr>
        <p:spPr>
          <a:xfrm>
            <a:off x="603616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8" name="Google Shape;98;p13"/>
          <p:cNvSpPr/>
          <p:nvPr/>
        </p:nvSpPr>
        <p:spPr>
          <a:xfrm>
            <a:off x="607772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99" name="Google Shape;99;p13"/>
          <p:cNvSpPr/>
          <p:nvPr/>
        </p:nvSpPr>
        <p:spPr>
          <a:xfrm>
            <a:off x="611928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0" name="Google Shape;100;p13"/>
          <p:cNvSpPr/>
          <p:nvPr/>
        </p:nvSpPr>
        <p:spPr>
          <a:xfrm>
            <a:off x="616084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1" name="Google Shape;101;p13"/>
          <p:cNvSpPr/>
          <p:nvPr/>
        </p:nvSpPr>
        <p:spPr>
          <a:xfrm>
            <a:off x="620239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2" name="Google Shape;102;p13"/>
          <p:cNvSpPr/>
          <p:nvPr/>
        </p:nvSpPr>
        <p:spPr>
          <a:xfrm>
            <a:off x="624395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3" name="Google Shape;103;p13"/>
          <p:cNvSpPr/>
          <p:nvPr/>
        </p:nvSpPr>
        <p:spPr>
          <a:xfrm>
            <a:off x="628551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4" name="Google Shape;104;p13"/>
          <p:cNvSpPr/>
          <p:nvPr/>
        </p:nvSpPr>
        <p:spPr>
          <a:xfrm>
            <a:off x="632706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5" name="Google Shape;105;p13"/>
          <p:cNvSpPr/>
          <p:nvPr/>
        </p:nvSpPr>
        <p:spPr>
          <a:xfrm>
            <a:off x="636862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6" name="Google Shape;106;p13"/>
          <p:cNvSpPr/>
          <p:nvPr/>
        </p:nvSpPr>
        <p:spPr>
          <a:xfrm>
            <a:off x="641018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7" name="Google Shape;107;p13"/>
          <p:cNvSpPr/>
          <p:nvPr/>
        </p:nvSpPr>
        <p:spPr>
          <a:xfrm>
            <a:off x="645174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8" name="Google Shape;108;p13"/>
          <p:cNvSpPr/>
          <p:nvPr/>
        </p:nvSpPr>
        <p:spPr>
          <a:xfrm>
            <a:off x="649329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09" name="Google Shape;109;p13"/>
          <p:cNvSpPr/>
          <p:nvPr/>
        </p:nvSpPr>
        <p:spPr>
          <a:xfrm>
            <a:off x="6534856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0" name="Google Shape;110;p13"/>
          <p:cNvSpPr/>
          <p:nvPr/>
        </p:nvSpPr>
        <p:spPr>
          <a:xfrm>
            <a:off x="657641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1" name="Google Shape;111;p13"/>
          <p:cNvSpPr/>
          <p:nvPr/>
        </p:nvSpPr>
        <p:spPr>
          <a:xfrm>
            <a:off x="661797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2" name="Google Shape;112;p13"/>
          <p:cNvSpPr/>
          <p:nvPr/>
        </p:nvSpPr>
        <p:spPr>
          <a:xfrm>
            <a:off x="665952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3" name="Google Shape;113;p13"/>
          <p:cNvSpPr/>
          <p:nvPr/>
        </p:nvSpPr>
        <p:spPr>
          <a:xfrm>
            <a:off x="670108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4" name="Google Shape;114;p13"/>
          <p:cNvSpPr/>
          <p:nvPr/>
        </p:nvSpPr>
        <p:spPr>
          <a:xfrm>
            <a:off x="674264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5" name="Google Shape;115;p13"/>
          <p:cNvSpPr/>
          <p:nvPr/>
        </p:nvSpPr>
        <p:spPr>
          <a:xfrm>
            <a:off x="678419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6" name="Google Shape;116;p13"/>
          <p:cNvSpPr/>
          <p:nvPr/>
        </p:nvSpPr>
        <p:spPr>
          <a:xfrm>
            <a:off x="6825756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7" name="Google Shape;117;p13"/>
          <p:cNvSpPr/>
          <p:nvPr/>
        </p:nvSpPr>
        <p:spPr>
          <a:xfrm>
            <a:off x="686731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8" name="Google Shape;118;p13"/>
          <p:cNvSpPr/>
          <p:nvPr/>
        </p:nvSpPr>
        <p:spPr>
          <a:xfrm>
            <a:off x="690887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19" name="Google Shape;119;p13"/>
          <p:cNvSpPr/>
          <p:nvPr/>
        </p:nvSpPr>
        <p:spPr>
          <a:xfrm>
            <a:off x="695042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0" name="Google Shape;120;p13"/>
          <p:cNvSpPr/>
          <p:nvPr/>
        </p:nvSpPr>
        <p:spPr>
          <a:xfrm>
            <a:off x="699198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1" name="Google Shape;121;p13"/>
          <p:cNvSpPr/>
          <p:nvPr/>
        </p:nvSpPr>
        <p:spPr>
          <a:xfrm>
            <a:off x="703354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2" name="Google Shape;122;p13"/>
          <p:cNvSpPr/>
          <p:nvPr/>
        </p:nvSpPr>
        <p:spPr>
          <a:xfrm>
            <a:off x="707510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3" name="Google Shape;123;p13"/>
          <p:cNvSpPr/>
          <p:nvPr/>
        </p:nvSpPr>
        <p:spPr>
          <a:xfrm>
            <a:off x="711665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4" name="Google Shape;124;p13"/>
          <p:cNvSpPr/>
          <p:nvPr/>
        </p:nvSpPr>
        <p:spPr>
          <a:xfrm>
            <a:off x="715821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5" name="Google Shape;125;p13"/>
          <p:cNvSpPr/>
          <p:nvPr/>
        </p:nvSpPr>
        <p:spPr>
          <a:xfrm>
            <a:off x="719977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6" name="Google Shape;126;p13"/>
          <p:cNvSpPr/>
          <p:nvPr/>
        </p:nvSpPr>
        <p:spPr>
          <a:xfrm>
            <a:off x="724132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7" name="Google Shape;127;p13"/>
          <p:cNvSpPr/>
          <p:nvPr/>
        </p:nvSpPr>
        <p:spPr>
          <a:xfrm>
            <a:off x="728288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8" name="Google Shape;128;p13"/>
          <p:cNvSpPr/>
          <p:nvPr/>
        </p:nvSpPr>
        <p:spPr>
          <a:xfrm>
            <a:off x="732444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29" name="Google Shape;129;p13"/>
          <p:cNvSpPr/>
          <p:nvPr/>
        </p:nvSpPr>
        <p:spPr>
          <a:xfrm>
            <a:off x="736600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0" name="Google Shape;130;p13"/>
          <p:cNvSpPr/>
          <p:nvPr/>
        </p:nvSpPr>
        <p:spPr>
          <a:xfrm>
            <a:off x="740755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1" name="Google Shape;131;p13"/>
          <p:cNvSpPr/>
          <p:nvPr/>
        </p:nvSpPr>
        <p:spPr>
          <a:xfrm>
            <a:off x="744911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2" name="Google Shape;132;p13"/>
          <p:cNvSpPr/>
          <p:nvPr/>
        </p:nvSpPr>
        <p:spPr>
          <a:xfrm>
            <a:off x="749067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3" name="Google Shape;133;p13"/>
          <p:cNvSpPr/>
          <p:nvPr/>
        </p:nvSpPr>
        <p:spPr>
          <a:xfrm>
            <a:off x="753222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4" name="Google Shape;134;p13"/>
          <p:cNvSpPr/>
          <p:nvPr/>
        </p:nvSpPr>
        <p:spPr>
          <a:xfrm>
            <a:off x="757378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5" name="Google Shape;135;p13"/>
          <p:cNvSpPr/>
          <p:nvPr/>
        </p:nvSpPr>
        <p:spPr>
          <a:xfrm>
            <a:off x="761534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6" name="Google Shape;136;p13"/>
          <p:cNvSpPr/>
          <p:nvPr/>
        </p:nvSpPr>
        <p:spPr>
          <a:xfrm>
            <a:off x="765690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7" name="Google Shape;137;p13"/>
          <p:cNvSpPr/>
          <p:nvPr/>
        </p:nvSpPr>
        <p:spPr>
          <a:xfrm>
            <a:off x="769845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8" name="Google Shape;138;p13"/>
          <p:cNvSpPr/>
          <p:nvPr/>
        </p:nvSpPr>
        <p:spPr>
          <a:xfrm>
            <a:off x="774001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39" name="Google Shape;139;p13"/>
          <p:cNvSpPr/>
          <p:nvPr/>
        </p:nvSpPr>
        <p:spPr>
          <a:xfrm>
            <a:off x="778157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0" name="Google Shape;140;p13"/>
          <p:cNvSpPr/>
          <p:nvPr/>
        </p:nvSpPr>
        <p:spPr>
          <a:xfrm>
            <a:off x="782312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1" name="Google Shape;141;p13"/>
          <p:cNvSpPr/>
          <p:nvPr/>
        </p:nvSpPr>
        <p:spPr>
          <a:xfrm>
            <a:off x="786468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2" name="Google Shape;142;p13"/>
          <p:cNvSpPr/>
          <p:nvPr/>
        </p:nvSpPr>
        <p:spPr>
          <a:xfrm>
            <a:off x="790624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3" name="Google Shape;143;p13"/>
          <p:cNvSpPr/>
          <p:nvPr/>
        </p:nvSpPr>
        <p:spPr>
          <a:xfrm>
            <a:off x="794780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4" name="Google Shape;144;p13"/>
          <p:cNvSpPr/>
          <p:nvPr/>
        </p:nvSpPr>
        <p:spPr>
          <a:xfrm>
            <a:off x="798935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5" name="Google Shape;145;p13"/>
          <p:cNvSpPr/>
          <p:nvPr/>
        </p:nvSpPr>
        <p:spPr>
          <a:xfrm>
            <a:off x="8030916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6" name="Google Shape;146;p13"/>
          <p:cNvSpPr/>
          <p:nvPr/>
        </p:nvSpPr>
        <p:spPr>
          <a:xfrm>
            <a:off x="807247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7" name="Google Shape;147;p13"/>
          <p:cNvSpPr/>
          <p:nvPr/>
        </p:nvSpPr>
        <p:spPr>
          <a:xfrm>
            <a:off x="811403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8" name="Google Shape;148;p13"/>
          <p:cNvSpPr/>
          <p:nvPr/>
        </p:nvSpPr>
        <p:spPr>
          <a:xfrm>
            <a:off x="815558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49" name="Google Shape;149;p13"/>
          <p:cNvSpPr/>
          <p:nvPr/>
        </p:nvSpPr>
        <p:spPr>
          <a:xfrm>
            <a:off x="8197144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0" name="Google Shape;150;p13"/>
          <p:cNvSpPr/>
          <p:nvPr/>
        </p:nvSpPr>
        <p:spPr>
          <a:xfrm>
            <a:off x="823870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1" name="Google Shape;151;p13"/>
          <p:cNvSpPr/>
          <p:nvPr/>
        </p:nvSpPr>
        <p:spPr>
          <a:xfrm>
            <a:off x="828025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2" name="Google Shape;152;p13"/>
          <p:cNvSpPr/>
          <p:nvPr/>
        </p:nvSpPr>
        <p:spPr>
          <a:xfrm>
            <a:off x="8321816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3" name="Google Shape;153;p13"/>
          <p:cNvSpPr/>
          <p:nvPr/>
        </p:nvSpPr>
        <p:spPr>
          <a:xfrm>
            <a:off x="836337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4" name="Google Shape;154;p13"/>
          <p:cNvSpPr/>
          <p:nvPr/>
        </p:nvSpPr>
        <p:spPr>
          <a:xfrm>
            <a:off x="840493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5" name="Google Shape;155;p13"/>
          <p:cNvSpPr/>
          <p:nvPr/>
        </p:nvSpPr>
        <p:spPr>
          <a:xfrm>
            <a:off x="844648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6" name="Google Shape;156;p13"/>
          <p:cNvSpPr/>
          <p:nvPr/>
        </p:nvSpPr>
        <p:spPr>
          <a:xfrm>
            <a:off x="848804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7" name="Google Shape;157;p13"/>
          <p:cNvSpPr/>
          <p:nvPr/>
        </p:nvSpPr>
        <p:spPr>
          <a:xfrm>
            <a:off x="852960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8" name="Google Shape;158;p13"/>
          <p:cNvSpPr/>
          <p:nvPr/>
        </p:nvSpPr>
        <p:spPr>
          <a:xfrm>
            <a:off x="857116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59" name="Google Shape;159;p13"/>
          <p:cNvSpPr/>
          <p:nvPr/>
        </p:nvSpPr>
        <p:spPr>
          <a:xfrm>
            <a:off x="861271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0" name="Google Shape;160;p13"/>
          <p:cNvSpPr/>
          <p:nvPr/>
        </p:nvSpPr>
        <p:spPr>
          <a:xfrm>
            <a:off x="865427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1" name="Google Shape;161;p13"/>
          <p:cNvSpPr/>
          <p:nvPr/>
        </p:nvSpPr>
        <p:spPr>
          <a:xfrm>
            <a:off x="8695831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2" name="Google Shape;162;p13"/>
          <p:cNvSpPr/>
          <p:nvPr/>
        </p:nvSpPr>
        <p:spPr>
          <a:xfrm>
            <a:off x="8737388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3" name="Google Shape;163;p13"/>
          <p:cNvSpPr/>
          <p:nvPr/>
        </p:nvSpPr>
        <p:spPr>
          <a:xfrm>
            <a:off x="877894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4" name="Google Shape;164;p13"/>
          <p:cNvSpPr/>
          <p:nvPr/>
        </p:nvSpPr>
        <p:spPr>
          <a:xfrm>
            <a:off x="882050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5" name="Google Shape;165;p13"/>
          <p:cNvSpPr/>
          <p:nvPr/>
        </p:nvSpPr>
        <p:spPr>
          <a:xfrm>
            <a:off x="886206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6" name="Google Shape;166;p13"/>
          <p:cNvSpPr/>
          <p:nvPr/>
        </p:nvSpPr>
        <p:spPr>
          <a:xfrm>
            <a:off x="890361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7" name="Google Shape;167;p13"/>
          <p:cNvSpPr/>
          <p:nvPr/>
        </p:nvSpPr>
        <p:spPr>
          <a:xfrm>
            <a:off x="894517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8" name="Google Shape;168;p13"/>
          <p:cNvSpPr/>
          <p:nvPr/>
        </p:nvSpPr>
        <p:spPr>
          <a:xfrm>
            <a:off x="898673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69" name="Google Shape;169;p13"/>
          <p:cNvSpPr/>
          <p:nvPr/>
        </p:nvSpPr>
        <p:spPr>
          <a:xfrm>
            <a:off x="902828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0" name="Google Shape;170;p13"/>
          <p:cNvSpPr/>
          <p:nvPr/>
        </p:nvSpPr>
        <p:spPr>
          <a:xfrm>
            <a:off x="906984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1" name="Google Shape;171;p13"/>
          <p:cNvSpPr/>
          <p:nvPr/>
        </p:nvSpPr>
        <p:spPr>
          <a:xfrm>
            <a:off x="9111403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2" name="Google Shape;172;p13"/>
          <p:cNvSpPr/>
          <p:nvPr/>
        </p:nvSpPr>
        <p:spPr>
          <a:xfrm>
            <a:off x="9152960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3" name="Google Shape;173;p13"/>
          <p:cNvSpPr/>
          <p:nvPr/>
        </p:nvSpPr>
        <p:spPr>
          <a:xfrm>
            <a:off x="9194517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4" name="Google Shape;174;p13"/>
          <p:cNvSpPr/>
          <p:nvPr/>
        </p:nvSpPr>
        <p:spPr>
          <a:xfrm>
            <a:off x="9236075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5" name="Google Shape;175;p13"/>
          <p:cNvSpPr/>
          <p:nvPr/>
        </p:nvSpPr>
        <p:spPr>
          <a:xfrm>
            <a:off x="9277632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6" name="Google Shape;176;p13"/>
          <p:cNvSpPr/>
          <p:nvPr/>
        </p:nvSpPr>
        <p:spPr>
          <a:xfrm>
            <a:off x="9319189" y="3420533"/>
            <a:ext cx="25600" cy="711200"/>
          </a:xfrm>
          <a:prstGeom prst="rect">
            <a:avLst/>
          </a:prstGeom>
          <a:solidFill>
            <a:srgbClr val="C8874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77" name="Google Shape;177;p13"/>
          <p:cNvSpPr/>
          <p:nvPr/>
        </p:nvSpPr>
        <p:spPr>
          <a:xfrm>
            <a:off x="5334000" y="3699933"/>
            <a:ext cx="40640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178" name="Google Shape;178;p13"/>
          <p:cNvCxnSpPr/>
          <p:nvPr/>
        </p:nvCxnSpPr>
        <p:spPr>
          <a:xfrm>
            <a:off x="5334000" y="3699933"/>
            <a:ext cx="4064000" cy="0"/>
          </a:xfrm>
          <a:prstGeom prst="straightConnector1">
            <a:avLst/>
          </a:prstGeom>
          <a:noFill/>
          <a:ln w="8250" cap="flat" cmpd="sng">
            <a:solidFill>
              <a:srgbClr val="CBD4DC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13"/>
          <p:cNvCxnSpPr/>
          <p:nvPr/>
        </p:nvCxnSpPr>
        <p:spPr>
          <a:xfrm>
            <a:off x="5334000" y="3852333"/>
            <a:ext cx="4064000" cy="0"/>
          </a:xfrm>
          <a:prstGeom prst="straightConnector1">
            <a:avLst/>
          </a:prstGeom>
          <a:noFill/>
          <a:ln w="8250" cap="flat" cmpd="sng">
            <a:solidFill>
              <a:srgbClr val="CBD4D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13"/>
          <p:cNvSpPr/>
          <p:nvPr/>
        </p:nvSpPr>
        <p:spPr>
          <a:xfrm>
            <a:off x="5279813" y="2912533"/>
            <a:ext cx="108400" cy="762000"/>
          </a:xfrm>
          <a:prstGeom prst="rect">
            <a:avLst/>
          </a:prstGeom>
          <a:solidFill>
            <a:srgbClr val="8A9BA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81" name="Google Shape;181;p13"/>
          <p:cNvSpPr/>
          <p:nvPr/>
        </p:nvSpPr>
        <p:spPr>
          <a:xfrm>
            <a:off x="5279813" y="3877733"/>
            <a:ext cx="108400" cy="762000"/>
          </a:xfrm>
          <a:prstGeom prst="rect">
            <a:avLst/>
          </a:prstGeom>
          <a:solidFill>
            <a:srgbClr val="8A9BA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82" name="Google Shape;182;p13"/>
          <p:cNvSpPr/>
          <p:nvPr/>
        </p:nvSpPr>
        <p:spPr>
          <a:xfrm>
            <a:off x="9372600" y="3378200"/>
            <a:ext cx="50800" cy="79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183" name="Google Shape;183;p13"/>
          <p:cNvCxnSpPr/>
          <p:nvPr/>
        </p:nvCxnSpPr>
        <p:spPr>
          <a:xfrm>
            <a:off x="9372600" y="3285067"/>
            <a:ext cx="50800" cy="0"/>
          </a:xfrm>
          <a:prstGeom prst="straightConnector1">
            <a:avLst/>
          </a:prstGeom>
          <a:noFill/>
          <a:ln w="1905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4" name="Google Shape;184;p13"/>
          <p:cNvCxnSpPr/>
          <p:nvPr/>
        </p:nvCxnSpPr>
        <p:spPr>
          <a:xfrm>
            <a:off x="9372600" y="4267200"/>
            <a:ext cx="50800" cy="0"/>
          </a:xfrm>
          <a:prstGeom prst="straightConnector1">
            <a:avLst/>
          </a:prstGeom>
          <a:noFill/>
          <a:ln w="1905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" name="Google Shape;185;p13"/>
          <p:cNvCxnSpPr/>
          <p:nvPr/>
        </p:nvCxnSpPr>
        <p:spPr>
          <a:xfrm>
            <a:off x="118533" y="3776133"/>
            <a:ext cx="2218400" cy="0"/>
          </a:xfrm>
          <a:prstGeom prst="straightConnector1">
            <a:avLst/>
          </a:prstGeom>
          <a:noFill/>
          <a:ln w="31750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" name="Google Shape;186;p13"/>
          <p:cNvSpPr/>
          <p:nvPr/>
        </p:nvSpPr>
        <p:spPr>
          <a:xfrm>
            <a:off x="474133" y="3691467"/>
            <a:ext cx="135600" cy="169200"/>
          </a:xfrm>
          <a:prstGeom prst="rect">
            <a:avLst/>
          </a:prstGeom>
          <a:solidFill>
            <a:srgbClr val="F6F9FB"/>
          </a:solidFill>
          <a:ln w="1270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187" name="Google Shape;187;p13"/>
          <p:cNvCxnSpPr/>
          <p:nvPr/>
        </p:nvCxnSpPr>
        <p:spPr>
          <a:xfrm>
            <a:off x="457200" y="3776133"/>
            <a:ext cx="1879600" cy="0"/>
          </a:xfrm>
          <a:prstGeom prst="straightConnector1">
            <a:avLst/>
          </a:prstGeom>
          <a:noFill/>
          <a:ln w="31750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p13"/>
          <p:cNvCxnSpPr/>
          <p:nvPr/>
        </p:nvCxnSpPr>
        <p:spPr>
          <a:xfrm>
            <a:off x="1625600" y="3776133"/>
            <a:ext cx="389600" cy="0"/>
          </a:xfrm>
          <a:prstGeom prst="straightConnector1">
            <a:avLst/>
          </a:prstGeom>
          <a:noFill/>
          <a:ln w="19050" cap="flat" cmpd="sng">
            <a:solidFill>
              <a:srgbClr val="17334D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89" name="Google Shape;189;p13"/>
          <p:cNvSpPr/>
          <p:nvPr/>
        </p:nvSpPr>
        <p:spPr>
          <a:xfrm>
            <a:off x="2336800" y="3488267"/>
            <a:ext cx="355600" cy="575600"/>
          </a:xfrm>
          <a:prstGeom prst="rect">
            <a:avLst/>
          </a:prstGeom>
          <a:solidFill>
            <a:srgbClr val="DCE6EC"/>
          </a:solidFill>
          <a:ln w="12700" cap="flat" cmpd="sng">
            <a:solidFill>
              <a:srgbClr val="1733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0" name="Google Shape;190;p13"/>
          <p:cNvSpPr/>
          <p:nvPr/>
        </p:nvSpPr>
        <p:spPr>
          <a:xfrm>
            <a:off x="2269067" y="3589867"/>
            <a:ext cx="67600" cy="372400"/>
          </a:xfrm>
          <a:prstGeom prst="rect">
            <a:avLst/>
          </a:prstGeom>
          <a:solidFill>
            <a:srgbClr val="17334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1" name="Google Shape;191;p13"/>
          <p:cNvSpPr/>
          <p:nvPr/>
        </p:nvSpPr>
        <p:spPr>
          <a:xfrm>
            <a:off x="2421467" y="3488267"/>
            <a:ext cx="84800" cy="575600"/>
          </a:xfrm>
          <a:prstGeom prst="rect">
            <a:avLst/>
          </a:prstGeom>
          <a:solidFill>
            <a:srgbClr val="008E99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2" name="Google Shape;192;p13"/>
          <p:cNvSpPr/>
          <p:nvPr/>
        </p:nvSpPr>
        <p:spPr>
          <a:xfrm>
            <a:off x="2692400" y="3640667"/>
            <a:ext cx="84800" cy="270800"/>
          </a:xfrm>
          <a:prstGeom prst="rect">
            <a:avLst/>
          </a:prstGeom>
          <a:solidFill>
            <a:srgbClr val="DCE6EC"/>
          </a:solidFill>
          <a:ln w="11425" cap="flat" cmpd="sng">
            <a:solidFill>
              <a:srgbClr val="1733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3" name="Google Shape;193;p13"/>
          <p:cNvSpPr/>
          <p:nvPr/>
        </p:nvSpPr>
        <p:spPr>
          <a:xfrm>
            <a:off x="2777067" y="3623733"/>
            <a:ext cx="270800" cy="304800"/>
          </a:xfrm>
          <a:prstGeom prst="rect">
            <a:avLst/>
          </a:prstGeom>
          <a:solidFill>
            <a:srgbClr val="FFF1DE"/>
          </a:solidFill>
          <a:ln w="12700" cap="flat" cmpd="sng">
            <a:solidFill>
              <a:srgbClr val="C875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4" name="Google Shape;194;p13"/>
          <p:cNvSpPr/>
          <p:nvPr/>
        </p:nvSpPr>
        <p:spPr>
          <a:xfrm>
            <a:off x="2777067" y="3623733"/>
            <a:ext cx="270800" cy="50800"/>
          </a:xfrm>
          <a:prstGeom prst="rect">
            <a:avLst/>
          </a:prstGeom>
          <a:solidFill>
            <a:srgbClr val="C875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5" name="Google Shape;195;p13"/>
          <p:cNvSpPr/>
          <p:nvPr/>
        </p:nvSpPr>
        <p:spPr>
          <a:xfrm>
            <a:off x="2777067" y="3877733"/>
            <a:ext cx="270800" cy="50800"/>
          </a:xfrm>
          <a:prstGeom prst="rect">
            <a:avLst/>
          </a:prstGeom>
          <a:solidFill>
            <a:srgbClr val="C8753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196" name="Google Shape;196;p13"/>
          <p:cNvSpPr/>
          <p:nvPr/>
        </p:nvSpPr>
        <p:spPr>
          <a:xfrm>
            <a:off x="2771987" y="3725333"/>
            <a:ext cx="276000" cy="101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197" name="Google Shape;197;p13"/>
          <p:cNvCxnSpPr/>
          <p:nvPr/>
        </p:nvCxnSpPr>
        <p:spPr>
          <a:xfrm>
            <a:off x="3048000" y="3572933"/>
            <a:ext cx="0" cy="406400"/>
          </a:xfrm>
          <a:prstGeom prst="straightConnector1">
            <a:avLst/>
          </a:prstGeom>
          <a:noFill/>
          <a:ln w="13975" cap="flat" cmpd="sng">
            <a:solidFill>
              <a:srgbClr val="C875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Google Shape;207;p13"/>
          <p:cNvSpPr/>
          <p:nvPr/>
        </p:nvSpPr>
        <p:spPr>
          <a:xfrm>
            <a:off x="1456267" y="4614333"/>
            <a:ext cx="2708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208" name="Google Shape;208;p13"/>
          <p:cNvCxnSpPr/>
          <p:nvPr/>
        </p:nvCxnSpPr>
        <p:spPr>
          <a:xfrm>
            <a:off x="1456267" y="4639733"/>
            <a:ext cx="0" cy="423200"/>
          </a:xfrm>
          <a:prstGeom prst="straightConnector1">
            <a:avLst/>
          </a:prstGeom>
          <a:noFill/>
          <a:ln w="1650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9" name="Google Shape;209;p13"/>
          <p:cNvCxnSpPr/>
          <p:nvPr/>
        </p:nvCxnSpPr>
        <p:spPr>
          <a:xfrm>
            <a:off x="1727200" y="4639733"/>
            <a:ext cx="0" cy="423200"/>
          </a:xfrm>
          <a:prstGeom prst="straightConnector1">
            <a:avLst/>
          </a:prstGeom>
          <a:noFill/>
          <a:ln w="1650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0" name="Google Shape;210;p13"/>
          <p:cNvSpPr/>
          <p:nvPr/>
        </p:nvSpPr>
        <p:spPr>
          <a:xfrm>
            <a:off x="1337733" y="5046133"/>
            <a:ext cx="508000" cy="67600"/>
          </a:xfrm>
          <a:prstGeom prst="rect">
            <a:avLst/>
          </a:prstGeom>
          <a:solidFill>
            <a:srgbClr val="DCE5EB"/>
          </a:solidFill>
          <a:ln w="1015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211" name="Google Shape;211;p13"/>
          <p:cNvSpPr/>
          <p:nvPr/>
        </p:nvSpPr>
        <p:spPr>
          <a:xfrm>
            <a:off x="1219200" y="5147733"/>
            <a:ext cx="745200" cy="745200"/>
          </a:xfrm>
          <a:prstGeom prst="ellipse">
            <a:avLst/>
          </a:prstGeom>
          <a:solidFill>
            <a:srgbClr val="FFFFFF"/>
          </a:solidFill>
          <a:ln w="17775" cap="flat" cmpd="sng">
            <a:solidFill>
              <a:srgbClr val="1733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212" name="Google Shape;212;p13"/>
          <p:cNvCxnSpPr/>
          <p:nvPr/>
        </p:nvCxnSpPr>
        <p:spPr>
          <a:xfrm>
            <a:off x="1591733" y="5232400"/>
            <a:ext cx="0" cy="558800"/>
          </a:xfrm>
          <a:prstGeom prst="straightConnector1">
            <a:avLst/>
          </a:prstGeom>
          <a:noFill/>
          <a:ln w="11425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3" name="Google Shape;213;p13"/>
          <p:cNvCxnSpPr/>
          <p:nvPr/>
        </p:nvCxnSpPr>
        <p:spPr>
          <a:xfrm>
            <a:off x="1405467" y="53001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4" name="Google Shape;214;p13"/>
          <p:cNvCxnSpPr/>
          <p:nvPr/>
        </p:nvCxnSpPr>
        <p:spPr>
          <a:xfrm>
            <a:off x="1405467" y="54017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5" name="Google Shape;215;p13"/>
          <p:cNvCxnSpPr/>
          <p:nvPr/>
        </p:nvCxnSpPr>
        <p:spPr>
          <a:xfrm>
            <a:off x="1405467" y="55033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6" name="Google Shape;216;p13"/>
          <p:cNvCxnSpPr/>
          <p:nvPr/>
        </p:nvCxnSpPr>
        <p:spPr>
          <a:xfrm>
            <a:off x="1405467" y="56049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" name="Google Shape;217;p13"/>
          <p:cNvCxnSpPr/>
          <p:nvPr/>
        </p:nvCxnSpPr>
        <p:spPr>
          <a:xfrm>
            <a:off x="1591733" y="4775200"/>
            <a:ext cx="0" cy="237200"/>
          </a:xfrm>
          <a:prstGeom prst="straightConnector1">
            <a:avLst/>
          </a:prstGeom>
          <a:noFill/>
          <a:ln w="15250" cap="flat" cmpd="sng">
            <a:solidFill>
              <a:srgbClr val="008E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8" name="Google Shape;218;p13"/>
          <p:cNvSpPr/>
          <p:nvPr/>
        </p:nvSpPr>
        <p:spPr>
          <a:xfrm>
            <a:off x="9855200" y="4614333"/>
            <a:ext cx="270800" cy="45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219" name="Google Shape;219;p13"/>
          <p:cNvCxnSpPr/>
          <p:nvPr/>
        </p:nvCxnSpPr>
        <p:spPr>
          <a:xfrm>
            <a:off x="9855200" y="4639733"/>
            <a:ext cx="0" cy="423200"/>
          </a:xfrm>
          <a:prstGeom prst="straightConnector1">
            <a:avLst/>
          </a:prstGeom>
          <a:noFill/>
          <a:ln w="1650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0" name="Google Shape;220;p13"/>
          <p:cNvCxnSpPr/>
          <p:nvPr/>
        </p:nvCxnSpPr>
        <p:spPr>
          <a:xfrm>
            <a:off x="10126133" y="4639733"/>
            <a:ext cx="0" cy="423200"/>
          </a:xfrm>
          <a:prstGeom prst="straightConnector1">
            <a:avLst/>
          </a:prstGeom>
          <a:noFill/>
          <a:ln w="1650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1" name="Google Shape;221;p13"/>
          <p:cNvSpPr/>
          <p:nvPr/>
        </p:nvSpPr>
        <p:spPr>
          <a:xfrm>
            <a:off x="9736667" y="5046133"/>
            <a:ext cx="508000" cy="67600"/>
          </a:xfrm>
          <a:prstGeom prst="rect">
            <a:avLst/>
          </a:prstGeom>
          <a:solidFill>
            <a:srgbClr val="DCE5EB"/>
          </a:solidFill>
          <a:ln w="1015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222" name="Google Shape;222;p13"/>
          <p:cNvSpPr/>
          <p:nvPr/>
        </p:nvSpPr>
        <p:spPr>
          <a:xfrm>
            <a:off x="9618133" y="5147733"/>
            <a:ext cx="745200" cy="745200"/>
          </a:xfrm>
          <a:prstGeom prst="ellipse">
            <a:avLst/>
          </a:prstGeom>
          <a:solidFill>
            <a:srgbClr val="FFFFFF"/>
          </a:solidFill>
          <a:ln w="17775" cap="flat" cmpd="sng">
            <a:solidFill>
              <a:srgbClr val="17334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223" name="Google Shape;223;p13"/>
          <p:cNvCxnSpPr/>
          <p:nvPr/>
        </p:nvCxnSpPr>
        <p:spPr>
          <a:xfrm>
            <a:off x="9990667" y="5232400"/>
            <a:ext cx="0" cy="558800"/>
          </a:xfrm>
          <a:prstGeom prst="straightConnector1">
            <a:avLst/>
          </a:prstGeom>
          <a:noFill/>
          <a:ln w="11425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" name="Google Shape;224;p13"/>
          <p:cNvCxnSpPr/>
          <p:nvPr/>
        </p:nvCxnSpPr>
        <p:spPr>
          <a:xfrm>
            <a:off x="9804400" y="53001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5" name="Google Shape;225;p13"/>
          <p:cNvCxnSpPr/>
          <p:nvPr/>
        </p:nvCxnSpPr>
        <p:spPr>
          <a:xfrm>
            <a:off x="9804400" y="54017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6" name="Google Shape;226;p13"/>
          <p:cNvCxnSpPr/>
          <p:nvPr/>
        </p:nvCxnSpPr>
        <p:spPr>
          <a:xfrm>
            <a:off x="9804400" y="55033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" name="Google Shape;227;p13"/>
          <p:cNvCxnSpPr/>
          <p:nvPr/>
        </p:nvCxnSpPr>
        <p:spPr>
          <a:xfrm>
            <a:off x="9804400" y="5604933"/>
            <a:ext cx="372400" cy="118400"/>
          </a:xfrm>
          <a:prstGeom prst="straightConnector1">
            <a:avLst/>
          </a:prstGeom>
          <a:noFill/>
          <a:ln w="13975" cap="flat" cmpd="sng">
            <a:solidFill>
              <a:srgbClr val="17334D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" name="Google Shape;228;p13"/>
          <p:cNvCxnSpPr/>
          <p:nvPr/>
        </p:nvCxnSpPr>
        <p:spPr>
          <a:xfrm>
            <a:off x="9990667" y="4775200"/>
            <a:ext cx="0" cy="237200"/>
          </a:xfrm>
          <a:prstGeom prst="straightConnector1">
            <a:avLst/>
          </a:prstGeom>
          <a:noFill/>
          <a:ln w="15250" cap="flat" cmpd="sng">
            <a:solidFill>
              <a:srgbClr val="008E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29" name="Google Shape;229;p13"/>
          <p:cNvSpPr txBox="1"/>
          <p:nvPr/>
        </p:nvSpPr>
        <p:spPr>
          <a:xfrm>
            <a:off x="677333" y="2506133"/>
            <a:ext cx="2353600" cy="3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0"/>
            <a:r>
              <a:rPr lang="en-GB" sz="1133" b="1">
                <a:solidFill>
                  <a:srgbClr val="637486"/>
                </a:solidFill>
              </a:rPr>
              <a:t>SOURCE CHAMBER</a:t>
            </a:r>
            <a:endParaRPr sz="1133" b="1">
              <a:solidFill>
                <a:srgbClr val="637486"/>
              </a:solidFill>
            </a:endParaRPr>
          </a:p>
        </p:txBody>
      </p:sp>
      <p:sp>
        <p:nvSpPr>
          <p:cNvPr id="230" name="Google Shape;230;p13"/>
          <p:cNvSpPr txBox="1"/>
          <p:nvPr/>
        </p:nvSpPr>
        <p:spPr>
          <a:xfrm>
            <a:off x="5842000" y="2506133"/>
            <a:ext cx="3048000" cy="3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133" b="1">
                <a:solidFill>
                  <a:srgbClr val="637486"/>
                </a:solidFill>
              </a:rPr>
              <a:t>ZEEMAN DECELERATOR</a:t>
            </a:r>
            <a:endParaRPr sz="1133" b="1">
              <a:solidFill>
                <a:srgbClr val="637486"/>
              </a:solidFill>
            </a:endParaRPr>
          </a:p>
        </p:txBody>
      </p:sp>
      <p:sp>
        <p:nvSpPr>
          <p:cNvPr id="231" name="Google Shape;231;p13"/>
          <p:cNvSpPr txBox="1"/>
          <p:nvPr/>
        </p:nvSpPr>
        <p:spPr>
          <a:xfrm>
            <a:off x="9414933" y="2506133"/>
            <a:ext cx="1439199" cy="37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093" b="1" dirty="0">
                <a:solidFill>
                  <a:srgbClr val="637486"/>
                </a:solidFill>
              </a:rPr>
              <a:t>DETECTION CHAMBER</a:t>
            </a:r>
            <a:endParaRPr sz="1093" b="1" dirty="0">
              <a:solidFill>
                <a:srgbClr val="637486"/>
              </a:solidFill>
            </a:endParaRPr>
          </a:p>
        </p:txBody>
      </p:sp>
      <p:sp>
        <p:nvSpPr>
          <p:cNvPr id="232" name="Google Shape;232;p13"/>
          <p:cNvSpPr txBox="1"/>
          <p:nvPr/>
        </p:nvSpPr>
        <p:spPr>
          <a:xfrm>
            <a:off x="728133" y="3098800"/>
            <a:ext cx="1490000" cy="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0"/>
            <a:r>
              <a:rPr lang="en-GB" sz="1333">
                <a:solidFill>
                  <a:srgbClr val="637486"/>
                </a:solidFill>
              </a:rPr>
              <a:t>Gas supply</a:t>
            </a:r>
            <a:endParaRPr sz="1333">
              <a:solidFill>
                <a:srgbClr val="637486"/>
              </a:solidFill>
            </a:endParaRPr>
          </a:p>
        </p:txBody>
      </p:sp>
      <p:sp>
        <p:nvSpPr>
          <p:cNvPr id="233" name="Google Shape;233;p13"/>
          <p:cNvSpPr txBox="1"/>
          <p:nvPr/>
        </p:nvSpPr>
        <p:spPr>
          <a:xfrm>
            <a:off x="728133" y="3386667"/>
            <a:ext cx="1490000" cy="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0"/>
            <a:r>
              <a:rPr lang="en-GB" sz="1733" b="1" dirty="0">
                <a:solidFill>
                  <a:srgbClr val="17334D"/>
                </a:solidFill>
              </a:rPr>
              <a:t>120 psi</a:t>
            </a:r>
            <a:endParaRPr sz="1733" b="1" dirty="0">
              <a:solidFill>
                <a:srgbClr val="17334D"/>
              </a:solidFill>
            </a:endParaRPr>
          </a:p>
        </p:txBody>
      </p:sp>
      <p:sp>
        <p:nvSpPr>
          <p:cNvPr id="234" name="Google Shape;234;p13"/>
          <p:cNvSpPr txBox="1"/>
          <p:nvPr/>
        </p:nvSpPr>
        <p:spPr>
          <a:xfrm>
            <a:off x="2167467" y="3031067"/>
            <a:ext cx="745200" cy="3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400" b="1">
                <a:solidFill>
                  <a:srgbClr val="17334D"/>
                </a:solidFill>
              </a:rPr>
              <a:t>Valve</a:t>
            </a:r>
            <a:endParaRPr sz="1400" b="1">
              <a:solidFill>
                <a:srgbClr val="17334D"/>
              </a:solidFill>
            </a:endParaRPr>
          </a:p>
        </p:txBody>
      </p:sp>
      <p:cxnSp>
        <p:nvCxnSpPr>
          <p:cNvPr id="235" name="Google Shape;235;p13"/>
          <p:cNvCxnSpPr/>
          <p:nvPr/>
        </p:nvCxnSpPr>
        <p:spPr>
          <a:xfrm>
            <a:off x="2523067" y="3369733"/>
            <a:ext cx="0" cy="101600"/>
          </a:xfrm>
          <a:prstGeom prst="straightConnector1">
            <a:avLst/>
          </a:prstGeom>
          <a:noFill/>
          <a:ln w="8900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13"/>
          <p:cNvSpPr txBox="1"/>
          <p:nvPr/>
        </p:nvSpPr>
        <p:spPr>
          <a:xfrm>
            <a:off x="2556933" y="4148667"/>
            <a:ext cx="8804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467" b="1">
                <a:solidFill>
                  <a:srgbClr val="C87532"/>
                </a:solidFill>
              </a:rPr>
              <a:t>DBD</a:t>
            </a:r>
            <a:endParaRPr sz="1467" b="1">
              <a:solidFill>
                <a:srgbClr val="C87532"/>
              </a:solidFill>
            </a:endParaRPr>
          </a:p>
        </p:txBody>
      </p:sp>
      <p:cxnSp>
        <p:nvCxnSpPr>
          <p:cNvPr id="237" name="Google Shape;237;p13"/>
          <p:cNvCxnSpPr/>
          <p:nvPr/>
        </p:nvCxnSpPr>
        <p:spPr>
          <a:xfrm>
            <a:off x="2912533" y="3962400"/>
            <a:ext cx="0" cy="203200"/>
          </a:xfrm>
          <a:prstGeom prst="straightConnector1">
            <a:avLst/>
          </a:prstGeom>
          <a:noFill/>
          <a:ln w="9525" cap="flat" cmpd="sng">
            <a:solidFill>
              <a:srgbClr val="C8753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8" name="Google Shape;238;p13"/>
          <p:cNvSpPr txBox="1"/>
          <p:nvPr/>
        </p:nvSpPr>
        <p:spPr>
          <a:xfrm>
            <a:off x="4453467" y="4758267"/>
            <a:ext cx="1761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 dirty="0">
                <a:solidFill>
                  <a:srgbClr val="17334D"/>
                </a:solidFill>
              </a:rPr>
              <a:t>Beamline orifice</a:t>
            </a:r>
            <a:endParaRPr sz="1333" dirty="0">
              <a:solidFill>
                <a:srgbClr val="17334D"/>
              </a:solidFill>
            </a:endParaRPr>
          </a:p>
        </p:txBody>
      </p:sp>
      <p:cxnSp>
        <p:nvCxnSpPr>
          <p:cNvPr id="239" name="Google Shape;239;p13"/>
          <p:cNvCxnSpPr/>
          <p:nvPr/>
        </p:nvCxnSpPr>
        <p:spPr>
          <a:xfrm>
            <a:off x="5334000" y="4656667"/>
            <a:ext cx="0" cy="152400"/>
          </a:xfrm>
          <a:prstGeom prst="straightConnector1">
            <a:avLst/>
          </a:prstGeom>
          <a:noFill/>
          <a:ln w="9525" cap="flat" cmpd="sng">
            <a:solidFill>
              <a:srgbClr val="8A9BA9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2" name="Google Shape;242;p13"/>
          <p:cNvSpPr txBox="1"/>
          <p:nvPr/>
        </p:nvSpPr>
        <p:spPr>
          <a:xfrm>
            <a:off x="575733" y="5909733"/>
            <a:ext cx="2066000" cy="3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 b="1">
                <a:solidFill>
                  <a:srgbClr val="17334D"/>
                </a:solidFill>
              </a:rPr>
              <a:t>Source turbopump</a:t>
            </a:r>
            <a:endParaRPr sz="1333" b="1">
              <a:solidFill>
                <a:srgbClr val="17334D"/>
              </a:solidFill>
            </a:endParaRPr>
          </a:p>
        </p:txBody>
      </p:sp>
      <p:sp>
        <p:nvSpPr>
          <p:cNvPr id="243" name="Google Shape;243;p13"/>
          <p:cNvSpPr txBox="1"/>
          <p:nvPr/>
        </p:nvSpPr>
        <p:spPr>
          <a:xfrm>
            <a:off x="8822267" y="5909733"/>
            <a:ext cx="2336800" cy="3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r>
              <a:rPr lang="en-GB" sz="1333" b="1">
                <a:solidFill>
                  <a:srgbClr val="17334D"/>
                </a:solidFill>
              </a:rPr>
              <a:t>Detection turbopump</a:t>
            </a:r>
            <a:endParaRPr sz="1333" b="1">
              <a:solidFill>
                <a:srgbClr val="17334D"/>
              </a:solidFill>
            </a:endParaRPr>
          </a:p>
        </p:txBody>
      </p:sp>
      <p:sp>
        <p:nvSpPr>
          <p:cNvPr id="245" name="Google Shape;245;p13"/>
          <p:cNvSpPr txBox="1"/>
          <p:nvPr/>
        </p:nvSpPr>
        <p:spPr>
          <a:xfrm>
            <a:off x="3527099" y="3549877"/>
            <a:ext cx="1347281" cy="211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0"/>
            <a:r>
              <a:rPr lang="en-GB" sz="1333" b="1" dirty="0">
                <a:solidFill>
                  <a:srgbClr val="008E99"/>
                </a:solidFill>
              </a:rPr>
              <a:t>Particle beam</a:t>
            </a:r>
            <a:endParaRPr sz="1333" b="1" dirty="0">
              <a:solidFill>
                <a:srgbClr val="008E99"/>
              </a:solidFill>
            </a:endParaRPr>
          </a:p>
        </p:txBody>
      </p:sp>
      <p:sp>
        <p:nvSpPr>
          <p:cNvPr id="247" name="Google Shape;247;p13"/>
          <p:cNvSpPr txBox="1"/>
          <p:nvPr/>
        </p:nvSpPr>
        <p:spPr>
          <a:xfrm>
            <a:off x="488884" y="1063745"/>
            <a:ext cx="11260800" cy="3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rtl="0"/>
            <a:r>
              <a:rPr lang="en-GB" sz="1173" dirty="0">
                <a:solidFill>
                  <a:srgbClr val="637486"/>
                </a:solidFill>
              </a:rPr>
              <a:t>Axial distances as specified.  Chamber sizes and component cross sections are schematic.</a:t>
            </a:r>
            <a:endParaRPr sz="1173" dirty="0">
              <a:solidFill>
                <a:srgbClr val="637486"/>
              </a:solidFill>
            </a:endParaRPr>
          </a:p>
        </p:txBody>
      </p:sp>
      <p:sp>
        <p:nvSpPr>
          <p:cNvPr id="248" name="Google Shape;248;p13"/>
          <p:cNvSpPr/>
          <p:nvPr/>
        </p:nvSpPr>
        <p:spPr>
          <a:xfrm>
            <a:off x="5278120" y="3677920"/>
            <a:ext cx="111600" cy="196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249" name="Google Shape;249;p13"/>
          <p:cNvSpPr/>
          <p:nvPr/>
        </p:nvSpPr>
        <p:spPr>
          <a:xfrm>
            <a:off x="1490133" y="5113867"/>
            <a:ext cx="203200" cy="67600"/>
          </a:xfrm>
          <a:prstGeom prst="rect">
            <a:avLst/>
          </a:prstGeom>
          <a:solidFill>
            <a:srgbClr val="F6F9FB"/>
          </a:solidFill>
          <a:ln w="1015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sp>
        <p:nvSpPr>
          <p:cNvPr id="250" name="Google Shape;250;p13"/>
          <p:cNvSpPr/>
          <p:nvPr/>
        </p:nvSpPr>
        <p:spPr>
          <a:xfrm>
            <a:off x="9889067" y="5113867"/>
            <a:ext cx="203200" cy="67600"/>
          </a:xfrm>
          <a:prstGeom prst="rect">
            <a:avLst/>
          </a:prstGeom>
          <a:solidFill>
            <a:srgbClr val="F6F9FB"/>
          </a:solidFill>
          <a:ln w="10150" cap="flat" cmpd="sng">
            <a:solidFill>
              <a:srgbClr val="8A9BA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rtl="0"/>
            <a:endParaRPr sz="2400"/>
          </a:p>
        </p:txBody>
      </p:sp>
      <p:cxnSp>
        <p:nvCxnSpPr>
          <p:cNvPr id="251" name="Google Shape;251;p13"/>
          <p:cNvCxnSpPr>
            <a:cxnSpLocks/>
          </p:cNvCxnSpPr>
          <p:nvPr/>
        </p:nvCxnSpPr>
        <p:spPr>
          <a:xfrm>
            <a:off x="3056467" y="3776133"/>
            <a:ext cx="8381968" cy="0"/>
          </a:xfrm>
          <a:prstGeom prst="straightConnector1">
            <a:avLst/>
          </a:prstGeom>
          <a:noFill/>
          <a:ln w="22850" cap="flat" cmpd="sng">
            <a:solidFill>
              <a:srgbClr val="008E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52" name="Shape 5">
            <a:extLst>
              <a:ext uri="{FF2B5EF4-FFF2-40B4-BE49-F238E27FC236}">
                <a16:creationId xmlns:a16="http://schemas.microsoft.com/office/drawing/2014/main" id="{BA3D1FB7-C70B-4A2F-AA14-5B948A1A916D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3" name="Text 6">
            <a:extLst>
              <a:ext uri="{FF2B5EF4-FFF2-40B4-BE49-F238E27FC236}">
                <a16:creationId xmlns:a16="http://schemas.microsoft.com/office/drawing/2014/main" id="{51C601D1-5EFC-4021-81B8-B8C0120A318B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4" name="Text 7">
            <a:extLst>
              <a:ext uri="{FF2B5EF4-FFF2-40B4-BE49-F238E27FC236}">
                <a16:creationId xmlns:a16="http://schemas.microsoft.com/office/drawing/2014/main" id="{4543E2D7-F251-4731-A11D-49A110EC9035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5" name="Text 1">
            <a:extLst>
              <a:ext uri="{FF2B5EF4-FFF2-40B4-BE49-F238E27FC236}">
                <a16:creationId xmlns:a16="http://schemas.microsoft.com/office/drawing/2014/main" id="{7176E135-9985-4CC5-868D-7B6F3BD677DC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01   PROJECT CONTEXT</a:t>
            </a:r>
            <a:endParaRPr sz="85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6" name="Text 2">
            <a:extLst>
              <a:ext uri="{FF2B5EF4-FFF2-40B4-BE49-F238E27FC236}">
                <a16:creationId xmlns:a16="http://schemas.microsoft.com/office/drawing/2014/main" id="{EFCE49C2-8F48-42FD-8233-DAE7DAB676AA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Current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S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etup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 (Schematic Diagram)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7" name="Shape 3">
            <a:extLst>
              <a:ext uri="{FF2B5EF4-FFF2-40B4-BE49-F238E27FC236}">
                <a16:creationId xmlns:a16="http://schemas.microsoft.com/office/drawing/2014/main" id="{241D98DA-281F-4055-A929-6960AD367E28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58" name="Shape 4">
            <a:extLst>
              <a:ext uri="{FF2B5EF4-FFF2-40B4-BE49-F238E27FC236}">
                <a16:creationId xmlns:a16="http://schemas.microsoft.com/office/drawing/2014/main" id="{42206E33-3436-446F-A355-C2562CB58BEE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F70E4C-6E91-4A4C-AEA6-F1C0CB2DDCE8}"/>
              </a:ext>
            </a:extLst>
          </p:cNvPr>
          <p:cNvCxnSpPr>
            <a:cxnSpLocks/>
          </p:cNvCxnSpPr>
          <p:nvPr/>
        </p:nvCxnSpPr>
        <p:spPr>
          <a:xfrm flipV="1">
            <a:off x="11073658" y="3507002"/>
            <a:ext cx="7412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0" name="Straight Connector 259">
            <a:extLst>
              <a:ext uri="{FF2B5EF4-FFF2-40B4-BE49-F238E27FC236}">
                <a16:creationId xmlns:a16="http://schemas.microsoft.com/office/drawing/2014/main" id="{AA17A4F7-5366-4192-9C5D-2D0E3C6DDE74}"/>
              </a:ext>
            </a:extLst>
          </p:cNvPr>
          <p:cNvCxnSpPr>
            <a:cxnSpLocks/>
          </p:cNvCxnSpPr>
          <p:nvPr/>
        </p:nvCxnSpPr>
        <p:spPr>
          <a:xfrm flipV="1">
            <a:off x="11077288" y="4057019"/>
            <a:ext cx="74124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A93CA678-C773-469D-8D8A-ED2A9BEFD920}"/>
              </a:ext>
            </a:extLst>
          </p:cNvPr>
          <p:cNvSpPr/>
          <p:nvPr/>
        </p:nvSpPr>
        <p:spPr>
          <a:xfrm>
            <a:off x="11127187" y="2332998"/>
            <a:ext cx="622497" cy="5588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MCP</a:t>
            </a:r>
            <a:endParaRPr lang="en-CA" b="1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32F3671-4B18-435A-9487-29B4FAB4EC00}"/>
              </a:ext>
            </a:extLst>
          </p:cNvPr>
          <p:cNvCxnSpPr>
            <a:cxnSpLocks/>
          </p:cNvCxnSpPr>
          <p:nvPr/>
        </p:nvCxnSpPr>
        <p:spPr>
          <a:xfrm flipV="1">
            <a:off x="11438435" y="2898350"/>
            <a:ext cx="9473" cy="5964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716CBF4-8140-43A0-B0E1-E485FF68ABB9}"/>
              </a:ext>
            </a:extLst>
          </p:cNvPr>
          <p:cNvCxnSpPr/>
          <p:nvPr/>
        </p:nvCxnSpPr>
        <p:spPr>
          <a:xfrm flipH="1" flipV="1">
            <a:off x="11438435" y="3814977"/>
            <a:ext cx="9473" cy="140540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Rectangle 260">
            <a:extLst>
              <a:ext uri="{FF2B5EF4-FFF2-40B4-BE49-F238E27FC236}">
                <a16:creationId xmlns:a16="http://schemas.microsoft.com/office/drawing/2014/main" id="{F4ACE09C-7855-47DE-98CD-641145765421}"/>
              </a:ext>
            </a:extLst>
          </p:cNvPr>
          <p:cNvSpPr/>
          <p:nvPr/>
        </p:nvSpPr>
        <p:spPr>
          <a:xfrm>
            <a:off x="11080044" y="5221507"/>
            <a:ext cx="735727" cy="5588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</a:rPr>
              <a:t>243 nm</a:t>
            </a:r>
            <a:endParaRPr lang="en-CA" b="1" dirty="0">
              <a:solidFill>
                <a:schemeClr val="tx1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069C8E9-5EA0-4673-8C3D-9841DCAC0DE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1441644" y="6436731"/>
            <a:ext cx="731600" cy="524800"/>
          </a:xfrm>
        </p:spPr>
        <p:txBody>
          <a:bodyPr/>
          <a:lstStyle/>
          <a:p>
            <a:pPr algn="r" rtl="0"/>
            <a:fld id="{00000000-1234-1234-1234-123412341234}" type="slidenum">
              <a:rPr lang="en-GB" smtClean="0"/>
              <a:pPr algn="r" rtl="0"/>
              <a:t>4</a:t>
            </a:fld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Tests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ompleted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completed-period">
            <a:extLst>
              <a:ext uri="{FF2B5EF4-FFF2-40B4-BE49-F238E27FC236}">
                <a16:creationId xmlns:a16="http://schemas.microsoft.com/office/drawing/2014/main" id="{2AE52E06-E831-4B30-942C-44C963E2339B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August 1</a:t>
            </a:r>
            <a:r>
              <a:rPr lang="en-US" baseline="30000" dirty="0"/>
              <a:t>st</a:t>
            </a:r>
            <a:r>
              <a:rPr lang="en-US" dirty="0"/>
              <a:t> – October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endParaRPr sz="1275" b="0" dirty="0">
              <a:solidFill>
                <a:srgbClr val="7A8D9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" name="completed-tests">
            <a:extLst>
              <a:ext uri="{FF2B5EF4-FFF2-40B4-BE49-F238E27FC236}">
                <a16:creationId xmlns:a16="http://schemas.microsoft.com/office/drawing/2014/main" id="{D7F325F3-CA93-4303-B05A-D534FE3E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3524599"/>
              </p:ext>
            </p:extLst>
          </p:nvPr>
        </p:nvGraphicFramePr>
        <p:xfrm>
          <a:off x="609600" y="1714500"/>
          <a:ext cx="10972800" cy="4686300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CAMPAIGN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CONDITIONS VARIED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RESULT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Valve to Beamline Offset Tests (O2)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Optimal orifice position WRT valve?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Offset from valve to beamline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that optimal offset distance is about 28 cm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Control System Timing Optimization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What are the timings required to guide, and decelerate effectively?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to trap 1 delay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96 to MCP delay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exact distance between valve, TW, and detection point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Deceleration / Trap Functionality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Are the electronics and controls systems working as expected?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overlap and velocity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Coil voltage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pickup time for first trap, trap overlap, trap velocity, and coil voltage for guiding / deceleration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Valve / DBD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valve producing a beam and is DBD producing H?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Valve Voltage and PW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DBD Voltage and # of pulses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valve is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producing a detectable hydrogen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beam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Frequency Scan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signal we’re seeing H?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Laser frequency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signal being detected is in fact H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179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D513453-15EB-4A2A-9A36-9B2FDE1DD95D}"/>
              </a:ext>
            </a:extLst>
          </p:cNvPr>
          <p:cNvSpPr/>
          <p:nvPr/>
        </p:nvSpPr>
        <p:spPr>
          <a:xfrm>
            <a:off x="606822" y="2217108"/>
            <a:ext cx="10972800" cy="814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8213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758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Key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esult</a:t>
            </a:r>
            <a:endParaRPr lang="en-US" sz="25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  <a:p>
            <a:pPr algn="l"/>
            <a:r>
              <a:rPr lang="en-US" sz="1400" b="1" dirty="0">
                <a:solidFill>
                  <a:srgbClr val="002145"/>
                </a:solidFill>
                <a:latin typeface="+mn-lt"/>
                <a:ea typeface="Arial"/>
                <a:cs typeface="Arial"/>
              </a:rPr>
              <a:t>Valve to Beamline Offset Tests (O2)</a:t>
            </a: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key-result-frame">
            <a:extLst>
              <a:ext uri="{FF2B5EF4-FFF2-40B4-BE49-F238E27FC236}">
                <a16:creationId xmlns:a16="http://schemas.microsoft.com/office/drawing/2014/main" id="{BE2000BC-37FB-441C-B5A7-C49D9CFE754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7096125" cy="3857625"/>
          </a:xfrm>
          <a:prstGeom prst="roundRect">
            <a:avLst>
              <a:gd name="adj" fmla="val 1728"/>
            </a:avLst>
          </a:prstGeom>
          <a:solidFill>
            <a:srgbClr val="F5F8FB"/>
          </a:solidFill>
          <a:ln w="9525">
            <a:solidFill>
              <a:srgbClr val="DCE5EC"/>
            </a:solidFill>
            <a:prstDash val="solid"/>
          </a:ln>
        </p:spPr>
      </p:sp>
      <p:sp>
        <p:nvSpPr>
          <p:cNvPr id="41" name="key-finding-background">
            <a:extLst>
              <a:ext uri="{FF2B5EF4-FFF2-40B4-BE49-F238E27FC236}">
                <a16:creationId xmlns:a16="http://schemas.microsoft.com/office/drawing/2014/main" id="{980D2D6A-3C4D-4357-846F-913A57064C21}"/>
              </a:ext>
            </a:extLst>
          </p:cNvPr>
          <p:cNvSpPr>
            <a:spLocks noGrp="1"/>
          </p:cNvSpPr>
          <p:nvPr/>
        </p:nvSpPr>
        <p:spPr>
          <a:xfrm>
            <a:off x="8048625" y="1581150"/>
            <a:ext cx="3533775" cy="1428750"/>
          </a:xfrm>
          <a:prstGeom prst="roundRect">
            <a:avLst>
              <a:gd name="adj" fmla="val 466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42" name="key-finding-label">
            <a:extLst>
              <a:ext uri="{FF2B5EF4-FFF2-40B4-BE49-F238E27FC236}">
                <a16:creationId xmlns:a16="http://schemas.microsoft.com/office/drawing/2014/main" id="{4D019F81-35DE-4E89-AD34-9BBBD506541C}"/>
              </a:ext>
            </a:extLst>
          </p:cNvPr>
          <p:cNvSpPr>
            <a:spLocks noGrp="1"/>
          </p:cNvSpPr>
          <p:nvPr/>
        </p:nvSpPr>
        <p:spPr>
          <a:xfrm>
            <a:off x="8296275" y="1809750"/>
            <a:ext cx="30384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KEY FINDING</a:t>
            </a:r>
          </a:p>
        </p:txBody>
      </p:sp>
      <p:sp>
        <p:nvSpPr>
          <p:cNvPr id="43" name="key-finding">
            <a:extLst>
              <a:ext uri="{FF2B5EF4-FFF2-40B4-BE49-F238E27FC236}">
                <a16:creationId xmlns:a16="http://schemas.microsoft.com/office/drawing/2014/main" id="{735D262C-93FD-43E3-A7A9-1BE8254FE36F}"/>
              </a:ext>
            </a:extLst>
          </p:cNvPr>
          <p:cNvSpPr>
            <a:spLocks noGrp="1"/>
          </p:cNvSpPr>
          <p:nvPr/>
        </p:nvSpPr>
        <p:spPr>
          <a:xfrm>
            <a:off x="8296275" y="2038351"/>
            <a:ext cx="3038475" cy="660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Determined that optimal offset distance is about 28 cm</a:t>
            </a:r>
          </a:p>
        </p:txBody>
      </p:sp>
      <p:sp>
        <p:nvSpPr>
          <p:cNvPr id="44" name="result-evidence-label">
            <a:extLst>
              <a:ext uri="{FF2B5EF4-FFF2-40B4-BE49-F238E27FC236}">
                <a16:creationId xmlns:a16="http://schemas.microsoft.com/office/drawing/2014/main" id="{0546F4FE-7C8D-42FF-AB4C-83CDFBB828A6}"/>
              </a:ext>
            </a:extLst>
          </p:cNvPr>
          <p:cNvSpPr>
            <a:spLocks noGrp="1"/>
          </p:cNvSpPr>
          <p:nvPr/>
        </p:nvSpPr>
        <p:spPr>
          <a:xfrm>
            <a:off x="8048625" y="3343275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5" name="result-evidence-value">
            <a:extLst>
              <a:ext uri="{FF2B5EF4-FFF2-40B4-BE49-F238E27FC236}">
                <a16:creationId xmlns:a16="http://schemas.microsoft.com/office/drawing/2014/main" id="{4ACF4045-08D1-4F8B-93A0-7DB4670342DB}"/>
              </a:ext>
            </a:extLst>
          </p:cNvPr>
          <p:cNvSpPr>
            <a:spLocks noGrp="1"/>
          </p:cNvSpPr>
          <p:nvPr/>
        </p:nvSpPr>
        <p:spPr>
          <a:xfrm>
            <a:off x="8048625" y="3638550"/>
            <a:ext cx="35337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Consistently lower signal detected at all other offsets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sult-implication-label">
            <a:extLst>
              <a:ext uri="{FF2B5EF4-FFF2-40B4-BE49-F238E27FC236}">
                <a16:creationId xmlns:a16="http://schemas.microsoft.com/office/drawing/2014/main" id="{D6C16FCB-A533-4D4E-B9E0-AB248CDBE15B}"/>
              </a:ext>
            </a:extLst>
          </p:cNvPr>
          <p:cNvSpPr>
            <a:spLocks noGrp="1"/>
          </p:cNvSpPr>
          <p:nvPr/>
        </p:nvSpPr>
        <p:spPr>
          <a:xfrm>
            <a:off x="8048625" y="4371773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47" name="result-implication-value">
            <a:extLst>
              <a:ext uri="{FF2B5EF4-FFF2-40B4-BE49-F238E27FC236}">
                <a16:creationId xmlns:a16="http://schemas.microsoft.com/office/drawing/2014/main" id="{342373C3-2F99-4A8F-8E35-ACBC21E79E62}"/>
              </a:ext>
            </a:extLst>
          </p:cNvPr>
          <p:cNvSpPr>
            <a:spLocks noGrp="1"/>
          </p:cNvSpPr>
          <p:nvPr/>
        </p:nvSpPr>
        <p:spPr>
          <a:xfrm>
            <a:off x="8048625" y="4667048"/>
            <a:ext cx="35337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Leave valve location as is at 28 cm offset from beamline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AD4F31-8DC3-4AA0-AD44-9E42D04700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259" y="1684185"/>
            <a:ext cx="5966297" cy="3646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74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Tests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ompleted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completed-period">
            <a:extLst>
              <a:ext uri="{FF2B5EF4-FFF2-40B4-BE49-F238E27FC236}">
                <a16:creationId xmlns:a16="http://schemas.microsoft.com/office/drawing/2014/main" id="{2AE52E06-E831-4B30-942C-44C963E2339B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August 1</a:t>
            </a:r>
            <a:r>
              <a:rPr lang="en-US" baseline="30000" dirty="0"/>
              <a:t>st</a:t>
            </a:r>
            <a:r>
              <a:rPr lang="en-US" dirty="0"/>
              <a:t> – October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endParaRPr sz="1275" b="0" dirty="0">
              <a:solidFill>
                <a:srgbClr val="7A8D9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" name="completed-tests">
            <a:extLst>
              <a:ext uri="{FF2B5EF4-FFF2-40B4-BE49-F238E27FC236}">
                <a16:creationId xmlns:a16="http://schemas.microsoft.com/office/drawing/2014/main" id="{D7F325F3-CA93-4303-B05A-D534FE3E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8245031"/>
              </p:ext>
            </p:extLst>
          </p:nvPr>
        </p:nvGraphicFramePr>
        <p:xfrm>
          <a:off x="609600" y="1714500"/>
          <a:ext cx="10972800" cy="4686300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CAMPAIGN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CONDITIONS VARIED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RESULT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Valve to Beamline Offset Tests (O2)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Optimal orifice position WRT valve?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Offset from valve to beamline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that optimal offset distance is about 28 cm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Control System Timing Optimization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What are the timings required to guide, and decelerate effectively?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to trap 1 delay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96 to MCP delay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exact distance between valve, TW, and detection point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Deceleration / Trap Functionality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Are the electronics and controls systems working as expected?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overlap and velocity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Coil voltage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pickup time for first trap, trap overlap, trap velocity, and coil voltage for guiding / deceleration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Valve / DBD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valve producing a beam and is DBD producing H?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Valve Voltage and PW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DBD Voltage and # of pulses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valve is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producing a detectable hydrogen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beam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Frequency Scan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signal we’re seeing H?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Laser frequency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signal being detected is in fact H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179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D513453-15EB-4A2A-9A36-9B2FDE1DD95D}"/>
              </a:ext>
            </a:extLst>
          </p:cNvPr>
          <p:cNvSpPr/>
          <p:nvPr/>
        </p:nvSpPr>
        <p:spPr>
          <a:xfrm>
            <a:off x="606822" y="3062613"/>
            <a:ext cx="10972800" cy="814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6020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758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Key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esult</a:t>
            </a:r>
            <a:endParaRPr lang="en-US" sz="25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  <a:p>
            <a:pPr algn="l"/>
            <a:r>
              <a:rPr lang="en-US" sz="14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Control System Timing Optimization Tests </a:t>
            </a:r>
            <a:r>
              <a:rPr lang="en-US" sz="1400" b="1" dirty="0">
                <a:solidFill>
                  <a:srgbClr val="002145"/>
                </a:solidFill>
                <a:latin typeface="+mn-lt"/>
                <a:ea typeface="Arial"/>
                <a:cs typeface="Arial"/>
              </a:rPr>
              <a:t>(O2)</a:t>
            </a:r>
            <a:endParaRPr lang="en-US" sz="14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key-result-frame">
            <a:extLst>
              <a:ext uri="{FF2B5EF4-FFF2-40B4-BE49-F238E27FC236}">
                <a16:creationId xmlns:a16="http://schemas.microsoft.com/office/drawing/2014/main" id="{BE2000BC-37FB-441C-B5A7-C49D9CFE754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7096125" cy="3857625"/>
          </a:xfrm>
          <a:prstGeom prst="roundRect">
            <a:avLst>
              <a:gd name="adj" fmla="val 1728"/>
            </a:avLst>
          </a:prstGeom>
          <a:solidFill>
            <a:srgbClr val="F5F8FB"/>
          </a:solidFill>
          <a:ln w="9525">
            <a:solidFill>
              <a:srgbClr val="DCE5EC"/>
            </a:solidFill>
            <a:prstDash val="solid"/>
          </a:ln>
        </p:spPr>
      </p:sp>
      <p:sp>
        <p:nvSpPr>
          <p:cNvPr id="41" name="key-finding-background">
            <a:extLst>
              <a:ext uri="{FF2B5EF4-FFF2-40B4-BE49-F238E27FC236}">
                <a16:creationId xmlns:a16="http://schemas.microsoft.com/office/drawing/2014/main" id="{980D2D6A-3C4D-4357-846F-913A57064C21}"/>
              </a:ext>
            </a:extLst>
          </p:cNvPr>
          <p:cNvSpPr>
            <a:spLocks noGrp="1"/>
          </p:cNvSpPr>
          <p:nvPr/>
        </p:nvSpPr>
        <p:spPr>
          <a:xfrm>
            <a:off x="8048625" y="1581150"/>
            <a:ext cx="3533775" cy="1428750"/>
          </a:xfrm>
          <a:prstGeom prst="roundRect">
            <a:avLst>
              <a:gd name="adj" fmla="val 466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42" name="key-finding-label">
            <a:extLst>
              <a:ext uri="{FF2B5EF4-FFF2-40B4-BE49-F238E27FC236}">
                <a16:creationId xmlns:a16="http://schemas.microsoft.com/office/drawing/2014/main" id="{4D019F81-35DE-4E89-AD34-9BBBD506541C}"/>
              </a:ext>
            </a:extLst>
          </p:cNvPr>
          <p:cNvSpPr>
            <a:spLocks noGrp="1"/>
          </p:cNvSpPr>
          <p:nvPr/>
        </p:nvSpPr>
        <p:spPr>
          <a:xfrm>
            <a:off x="8296275" y="1809750"/>
            <a:ext cx="30384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KEY FINDING</a:t>
            </a:r>
          </a:p>
        </p:txBody>
      </p:sp>
      <p:sp>
        <p:nvSpPr>
          <p:cNvPr id="43" name="key-finding">
            <a:extLst>
              <a:ext uri="{FF2B5EF4-FFF2-40B4-BE49-F238E27FC236}">
                <a16:creationId xmlns:a16="http://schemas.microsoft.com/office/drawing/2014/main" id="{735D262C-93FD-43E3-A7A9-1BE8254FE36F}"/>
              </a:ext>
            </a:extLst>
          </p:cNvPr>
          <p:cNvSpPr>
            <a:spLocks noGrp="1"/>
          </p:cNvSpPr>
          <p:nvPr/>
        </p:nvSpPr>
        <p:spPr>
          <a:xfrm>
            <a:off x="8296275" y="2000772"/>
            <a:ext cx="3038475" cy="9052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Determined exact distance between valve, TW, and detection point</a:t>
            </a:r>
          </a:p>
        </p:txBody>
      </p:sp>
      <p:sp>
        <p:nvSpPr>
          <p:cNvPr id="44" name="result-evidence-label">
            <a:extLst>
              <a:ext uri="{FF2B5EF4-FFF2-40B4-BE49-F238E27FC236}">
                <a16:creationId xmlns:a16="http://schemas.microsoft.com/office/drawing/2014/main" id="{0546F4FE-7C8D-42FF-AB4C-83CDFBB828A6}"/>
              </a:ext>
            </a:extLst>
          </p:cNvPr>
          <p:cNvSpPr>
            <a:spLocks noGrp="1"/>
          </p:cNvSpPr>
          <p:nvPr/>
        </p:nvSpPr>
        <p:spPr>
          <a:xfrm>
            <a:off x="8048625" y="3343275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5" name="result-evidence-value">
            <a:extLst>
              <a:ext uri="{FF2B5EF4-FFF2-40B4-BE49-F238E27FC236}">
                <a16:creationId xmlns:a16="http://schemas.microsoft.com/office/drawing/2014/main" id="{4ACF4045-08D1-4F8B-93A0-7DB4670342DB}"/>
              </a:ext>
            </a:extLst>
          </p:cNvPr>
          <p:cNvSpPr>
            <a:spLocks noGrp="1"/>
          </p:cNvSpPr>
          <p:nvPr/>
        </p:nvSpPr>
        <p:spPr>
          <a:xfrm>
            <a:off x="8048625" y="3638550"/>
            <a:ext cx="35337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Maximum signal clearly at 1 delay time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sult-implication-label">
            <a:extLst>
              <a:ext uri="{FF2B5EF4-FFF2-40B4-BE49-F238E27FC236}">
                <a16:creationId xmlns:a16="http://schemas.microsoft.com/office/drawing/2014/main" id="{D6C16FCB-A533-4D4E-B9E0-AB248CDBE15B}"/>
              </a:ext>
            </a:extLst>
          </p:cNvPr>
          <p:cNvSpPr>
            <a:spLocks noGrp="1"/>
          </p:cNvSpPr>
          <p:nvPr/>
        </p:nvSpPr>
        <p:spPr>
          <a:xfrm>
            <a:off x="8048625" y="4371773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47" name="result-implication-value">
            <a:extLst>
              <a:ext uri="{FF2B5EF4-FFF2-40B4-BE49-F238E27FC236}">
                <a16:creationId xmlns:a16="http://schemas.microsoft.com/office/drawing/2014/main" id="{342373C3-2F99-4A8F-8E35-ACBC21E79E62}"/>
              </a:ext>
            </a:extLst>
          </p:cNvPr>
          <p:cNvSpPr>
            <a:spLocks noGrp="1"/>
          </p:cNvSpPr>
          <p:nvPr/>
        </p:nvSpPr>
        <p:spPr>
          <a:xfrm>
            <a:off x="8048625" y="4667048"/>
            <a:ext cx="35337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Clear set of timings for control system (valve, traps, detection) found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8348839-732F-448C-8C6F-081D7D6AE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34" y="1613473"/>
            <a:ext cx="6446111" cy="3792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28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Tests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ompleted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completed-period">
            <a:extLst>
              <a:ext uri="{FF2B5EF4-FFF2-40B4-BE49-F238E27FC236}">
                <a16:creationId xmlns:a16="http://schemas.microsoft.com/office/drawing/2014/main" id="{2AE52E06-E831-4B30-942C-44C963E2339B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August 1</a:t>
            </a:r>
            <a:r>
              <a:rPr lang="en-US" baseline="30000" dirty="0"/>
              <a:t>st</a:t>
            </a:r>
            <a:r>
              <a:rPr lang="en-US" dirty="0"/>
              <a:t> – October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endParaRPr sz="1275" b="0" dirty="0">
              <a:solidFill>
                <a:srgbClr val="7A8D9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" name="completed-tests">
            <a:extLst>
              <a:ext uri="{FF2B5EF4-FFF2-40B4-BE49-F238E27FC236}">
                <a16:creationId xmlns:a16="http://schemas.microsoft.com/office/drawing/2014/main" id="{D7F325F3-CA93-4303-B05A-D534FE3E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9268793"/>
              </p:ext>
            </p:extLst>
          </p:nvPr>
        </p:nvGraphicFramePr>
        <p:xfrm>
          <a:off x="609600" y="1714500"/>
          <a:ext cx="10972800" cy="4686300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CAMPAIGN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CONDITIONS VARIED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RESULT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Valve to Beamline Offset Tests (O2)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Optimal orifice position WRT valve?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Offset from valve to beamline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that optimal offset distance is about 28 cm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Control System Timing Optimization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What are the timings required to guide, and decelerate effectively?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to trap 1 delay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96 to MCP delay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exact distance between valve, TW, and detection point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Deceleration / Trap Functionality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Are the electronics and controls systems working as expected?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overlap and velocity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Coil voltage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pickup time for first trap, trap overlap, trap velocity, and coil voltage for guiding / deceleration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Valve / DBD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valve producing a beam and is DBD producing H?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Valve Voltage and PW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DBD Voltage and # of pulses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valve is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producing a detectable hydrogen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beam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Frequency Scan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signal we’re seeing H?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Laser frequency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signal being detected is in fact H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179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D513453-15EB-4A2A-9A36-9B2FDE1DD95D}"/>
              </a:ext>
            </a:extLst>
          </p:cNvPr>
          <p:cNvSpPr/>
          <p:nvPr/>
        </p:nvSpPr>
        <p:spPr>
          <a:xfrm>
            <a:off x="606822" y="3895592"/>
            <a:ext cx="10972800" cy="814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4352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758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Key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esult</a:t>
            </a:r>
            <a:endParaRPr lang="en-US" sz="25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  <a:p>
            <a:pPr algn="l"/>
            <a:r>
              <a:rPr lang="en-US" sz="14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Deceleration / Trap Functionality Tests </a:t>
            </a:r>
            <a:r>
              <a:rPr lang="en-US" sz="1400" b="1" dirty="0">
                <a:solidFill>
                  <a:srgbClr val="002145"/>
                </a:solidFill>
                <a:latin typeface="+mn-lt"/>
                <a:ea typeface="Arial"/>
                <a:cs typeface="Arial"/>
              </a:rPr>
              <a:t>(O2)</a:t>
            </a:r>
            <a:endParaRPr lang="en-US" sz="14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key-result-frame">
            <a:extLst>
              <a:ext uri="{FF2B5EF4-FFF2-40B4-BE49-F238E27FC236}">
                <a16:creationId xmlns:a16="http://schemas.microsoft.com/office/drawing/2014/main" id="{BE2000BC-37FB-441C-B5A7-C49D9CFE754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7096125" cy="3857625"/>
          </a:xfrm>
          <a:prstGeom prst="roundRect">
            <a:avLst>
              <a:gd name="adj" fmla="val 1728"/>
            </a:avLst>
          </a:prstGeom>
          <a:solidFill>
            <a:srgbClr val="F5F8FB"/>
          </a:solidFill>
          <a:ln w="9525">
            <a:solidFill>
              <a:srgbClr val="DCE5EC"/>
            </a:solidFill>
            <a:prstDash val="solid"/>
          </a:ln>
        </p:spPr>
      </p:sp>
      <p:sp>
        <p:nvSpPr>
          <p:cNvPr id="41" name="key-finding-background">
            <a:extLst>
              <a:ext uri="{FF2B5EF4-FFF2-40B4-BE49-F238E27FC236}">
                <a16:creationId xmlns:a16="http://schemas.microsoft.com/office/drawing/2014/main" id="{980D2D6A-3C4D-4357-846F-913A57064C21}"/>
              </a:ext>
            </a:extLst>
          </p:cNvPr>
          <p:cNvSpPr>
            <a:spLocks noGrp="1"/>
          </p:cNvSpPr>
          <p:nvPr/>
        </p:nvSpPr>
        <p:spPr>
          <a:xfrm>
            <a:off x="8048625" y="1581150"/>
            <a:ext cx="3533775" cy="1428750"/>
          </a:xfrm>
          <a:prstGeom prst="roundRect">
            <a:avLst>
              <a:gd name="adj" fmla="val 466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42" name="key-finding-label">
            <a:extLst>
              <a:ext uri="{FF2B5EF4-FFF2-40B4-BE49-F238E27FC236}">
                <a16:creationId xmlns:a16="http://schemas.microsoft.com/office/drawing/2014/main" id="{4D019F81-35DE-4E89-AD34-9BBBD506541C}"/>
              </a:ext>
            </a:extLst>
          </p:cNvPr>
          <p:cNvSpPr>
            <a:spLocks noGrp="1"/>
          </p:cNvSpPr>
          <p:nvPr/>
        </p:nvSpPr>
        <p:spPr>
          <a:xfrm>
            <a:off x="8296275" y="1809750"/>
            <a:ext cx="30384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KEY FINDING</a:t>
            </a:r>
          </a:p>
        </p:txBody>
      </p:sp>
      <p:sp>
        <p:nvSpPr>
          <p:cNvPr id="43" name="key-finding">
            <a:extLst>
              <a:ext uri="{FF2B5EF4-FFF2-40B4-BE49-F238E27FC236}">
                <a16:creationId xmlns:a16="http://schemas.microsoft.com/office/drawing/2014/main" id="{735D262C-93FD-43E3-A7A9-1BE8254FE36F}"/>
              </a:ext>
            </a:extLst>
          </p:cNvPr>
          <p:cNvSpPr>
            <a:spLocks noGrp="1"/>
          </p:cNvSpPr>
          <p:nvPr/>
        </p:nvSpPr>
        <p:spPr>
          <a:xfrm>
            <a:off x="8296275" y="2000772"/>
            <a:ext cx="3038475" cy="9052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4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Determined pickup time for first trap, trap overlap, trap velocity, and coil voltage for guiding / deceleration</a:t>
            </a:r>
          </a:p>
        </p:txBody>
      </p:sp>
      <p:sp>
        <p:nvSpPr>
          <p:cNvPr id="44" name="result-evidence-label">
            <a:extLst>
              <a:ext uri="{FF2B5EF4-FFF2-40B4-BE49-F238E27FC236}">
                <a16:creationId xmlns:a16="http://schemas.microsoft.com/office/drawing/2014/main" id="{0546F4FE-7C8D-42FF-AB4C-83CDFBB828A6}"/>
              </a:ext>
            </a:extLst>
          </p:cNvPr>
          <p:cNvSpPr>
            <a:spLocks noGrp="1"/>
          </p:cNvSpPr>
          <p:nvPr/>
        </p:nvSpPr>
        <p:spPr>
          <a:xfrm>
            <a:off x="8048625" y="3343275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5" name="result-evidence-value">
            <a:extLst>
              <a:ext uri="{FF2B5EF4-FFF2-40B4-BE49-F238E27FC236}">
                <a16:creationId xmlns:a16="http://schemas.microsoft.com/office/drawing/2014/main" id="{4ACF4045-08D1-4F8B-93A0-7DB4670342DB}"/>
              </a:ext>
            </a:extLst>
          </p:cNvPr>
          <p:cNvSpPr>
            <a:spLocks noGrp="1"/>
          </p:cNvSpPr>
          <p:nvPr/>
        </p:nvSpPr>
        <p:spPr>
          <a:xfrm>
            <a:off x="8048624" y="3549136"/>
            <a:ext cx="35337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Peak arrival of O2 signal changing with deceleration variation.  Clear peak retained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sult-implication-label">
            <a:extLst>
              <a:ext uri="{FF2B5EF4-FFF2-40B4-BE49-F238E27FC236}">
                <a16:creationId xmlns:a16="http://schemas.microsoft.com/office/drawing/2014/main" id="{D6C16FCB-A533-4D4E-B9E0-AB248CDBE15B}"/>
              </a:ext>
            </a:extLst>
          </p:cNvPr>
          <p:cNvSpPr>
            <a:spLocks noGrp="1"/>
          </p:cNvSpPr>
          <p:nvPr/>
        </p:nvSpPr>
        <p:spPr>
          <a:xfrm>
            <a:off x="8048625" y="4371773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47" name="result-implication-value">
            <a:extLst>
              <a:ext uri="{FF2B5EF4-FFF2-40B4-BE49-F238E27FC236}">
                <a16:creationId xmlns:a16="http://schemas.microsoft.com/office/drawing/2014/main" id="{342373C3-2F99-4A8F-8E35-ACBC21E79E62}"/>
              </a:ext>
            </a:extLst>
          </p:cNvPr>
          <p:cNvSpPr>
            <a:spLocks noGrp="1"/>
          </p:cNvSpPr>
          <p:nvPr/>
        </p:nvSpPr>
        <p:spPr>
          <a:xfrm>
            <a:off x="8048624" y="4591447"/>
            <a:ext cx="35337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Deceleration scheme (pickup time, trap overlap, trap velocity etc.) is working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3646297C-248C-4260-8C21-3BF9E67D14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24" y="1662112"/>
            <a:ext cx="6047508" cy="369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011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Tests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ompleted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completed-period">
            <a:extLst>
              <a:ext uri="{FF2B5EF4-FFF2-40B4-BE49-F238E27FC236}">
                <a16:creationId xmlns:a16="http://schemas.microsoft.com/office/drawing/2014/main" id="{2AE52E06-E831-4B30-942C-44C963E2339B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August 1</a:t>
            </a:r>
            <a:r>
              <a:rPr lang="en-US" baseline="30000" dirty="0"/>
              <a:t>st</a:t>
            </a:r>
            <a:r>
              <a:rPr lang="en-US" dirty="0"/>
              <a:t> – October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endParaRPr sz="1275" b="0" dirty="0">
              <a:solidFill>
                <a:srgbClr val="7A8D9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" name="completed-tests">
            <a:extLst>
              <a:ext uri="{FF2B5EF4-FFF2-40B4-BE49-F238E27FC236}">
                <a16:creationId xmlns:a16="http://schemas.microsoft.com/office/drawing/2014/main" id="{D7F325F3-CA93-4303-B05A-D534FE3E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6373783"/>
              </p:ext>
            </p:extLst>
          </p:nvPr>
        </p:nvGraphicFramePr>
        <p:xfrm>
          <a:off x="609600" y="1714500"/>
          <a:ext cx="10972800" cy="4686300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CAMPAIGN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CONDITIONS VARIED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RESULT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Valve to Beamline Offset Tests (O2)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Optimal orifice position WRT valve?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Offset from valve to beamline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that optimal offset distance is about 28 cm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Control System Timing Optimization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What are the timings required to guide, and decelerate effectively?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to trap 1 delay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96 to MCP delay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exact distance between valve, TW, and detection point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Deceleration / Trap Functionality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Are the electronics and controls systems working as expected?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overlap and velocity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Coil voltage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pickup time for first trap, trap overlap, trap velocity, and coil voltage for guiding / deceleration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Valve / DBD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valve producing a beam and is DBD producing H?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Voltage and PW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DBD Voltage and # of pulses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valve is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producing a detectable hydrogen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beam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Frequency Scan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signal we’re seeing H?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Laser frequency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signal being detected is in fact H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179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D513453-15EB-4A2A-9A36-9B2FDE1DD95D}"/>
              </a:ext>
            </a:extLst>
          </p:cNvPr>
          <p:cNvSpPr/>
          <p:nvPr/>
        </p:nvSpPr>
        <p:spPr>
          <a:xfrm>
            <a:off x="606822" y="4741097"/>
            <a:ext cx="10972800" cy="814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2185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758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Key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esult</a:t>
            </a:r>
            <a:endParaRPr lang="en-US" sz="25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  <a:p>
            <a:pPr algn="l"/>
            <a:r>
              <a:rPr lang="en-US" sz="14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Valve / DBD Tests (21% C2H2 Kr)</a:t>
            </a: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key-result-frame">
            <a:extLst>
              <a:ext uri="{FF2B5EF4-FFF2-40B4-BE49-F238E27FC236}">
                <a16:creationId xmlns:a16="http://schemas.microsoft.com/office/drawing/2014/main" id="{BE2000BC-37FB-441C-B5A7-C49D9CFE754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7096125" cy="3857625"/>
          </a:xfrm>
          <a:prstGeom prst="roundRect">
            <a:avLst>
              <a:gd name="adj" fmla="val 1728"/>
            </a:avLst>
          </a:prstGeom>
          <a:solidFill>
            <a:srgbClr val="F5F8FB"/>
          </a:solidFill>
          <a:ln w="9525">
            <a:solidFill>
              <a:srgbClr val="DCE5EC"/>
            </a:solidFill>
            <a:prstDash val="solid"/>
          </a:ln>
        </p:spPr>
      </p:sp>
      <p:sp>
        <p:nvSpPr>
          <p:cNvPr id="41" name="key-finding-background">
            <a:extLst>
              <a:ext uri="{FF2B5EF4-FFF2-40B4-BE49-F238E27FC236}">
                <a16:creationId xmlns:a16="http://schemas.microsoft.com/office/drawing/2014/main" id="{980D2D6A-3C4D-4357-846F-913A57064C21}"/>
              </a:ext>
            </a:extLst>
          </p:cNvPr>
          <p:cNvSpPr>
            <a:spLocks noGrp="1"/>
          </p:cNvSpPr>
          <p:nvPr/>
        </p:nvSpPr>
        <p:spPr>
          <a:xfrm>
            <a:off x="8048625" y="1581150"/>
            <a:ext cx="3533775" cy="1428750"/>
          </a:xfrm>
          <a:prstGeom prst="roundRect">
            <a:avLst>
              <a:gd name="adj" fmla="val 466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42" name="key-finding-label">
            <a:extLst>
              <a:ext uri="{FF2B5EF4-FFF2-40B4-BE49-F238E27FC236}">
                <a16:creationId xmlns:a16="http://schemas.microsoft.com/office/drawing/2014/main" id="{4D019F81-35DE-4E89-AD34-9BBBD506541C}"/>
              </a:ext>
            </a:extLst>
          </p:cNvPr>
          <p:cNvSpPr>
            <a:spLocks noGrp="1"/>
          </p:cNvSpPr>
          <p:nvPr/>
        </p:nvSpPr>
        <p:spPr>
          <a:xfrm>
            <a:off x="8296275" y="1809750"/>
            <a:ext cx="30384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KEY FINDING</a:t>
            </a:r>
          </a:p>
        </p:txBody>
      </p:sp>
      <p:sp>
        <p:nvSpPr>
          <p:cNvPr id="43" name="key-finding">
            <a:extLst>
              <a:ext uri="{FF2B5EF4-FFF2-40B4-BE49-F238E27FC236}">
                <a16:creationId xmlns:a16="http://schemas.microsoft.com/office/drawing/2014/main" id="{735D262C-93FD-43E3-A7A9-1BE8254FE36F}"/>
              </a:ext>
            </a:extLst>
          </p:cNvPr>
          <p:cNvSpPr>
            <a:spLocks noGrp="1"/>
          </p:cNvSpPr>
          <p:nvPr/>
        </p:nvSpPr>
        <p:spPr>
          <a:xfrm>
            <a:off x="8296275" y="2000772"/>
            <a:ext cx="3038475" cy="9052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Showed that valve is producing a detectable hydrogen beam</a:t>
            </a:r>
          </a:p>
        </p:txBody>
      </p:sp>
      <p:sp>
        <p:nvSpPr>
          <p:cNvPr id="44" name="result-evidence-label">
            <a:extLst>
              <a:ext uri="{FF2B5EF4-FFF2-40B4-BE49-F238E27FC236}">
                <a16:creationId xmlns:a16="http://schemas.microsoft.com/office/drawing/2014/main" id="{0546F4FE-7C8D-42FF-AB4C-83CDFBB828A6}"/>
              </a:ext>
            </a:extLst>
          </p:cNvPr>
          <p:cNvSpPr>
            <a:spLocks noGrp="1"/>
          </p:cNvSpPr>
          <p:nvPr/>
        </p:nvSpPr>
        <p:spPr>
          <a:xfrm>
            <a:off x="8048625" y="3343275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5" name="result-evidence-value">
            <a:extLst>
              <a:ext uri="{FF2B5EF4-FFF2-40B4-BE49-F238E27FC236}">
                <a16:creationId xmlns:a16="http://schemas.microsoft.com/office/drawing/2014/main" id="{4ACF4045-08D1-4F8B-93A0-7DB4670342DB}"/>
              </a:ext>
            </a:extLst>
          </p:cNvPr>
          <p:cNvSpPr>
            <a:spLocks noGrp="1"/>
          </p:cNvSpPr>
          <p:nvPr/>
        </p:nvSpPr>
        <p:spPr>
          <a:xfrm>
            <a:off x="8048624" y="3549136"/>
            <a:ext cx="35337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Signal strength with</a:t>
            </a:r>
            <a:r>
              <a:rPr lang="en-US" dirty="0"/>
              <a:t>out pulse is much lower than with pulse on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sult-implication-label">
            <a:extLst>
              <a:ext uri="{FF2B5EF4-FFF2-40B4-BE49-F238E27FC236}">
                <a16:creationId xmlns:a16="http://schemas.microsoft.com/office/drawing/2014/main" id="{D6C16FCB-A533-4D4E-B9E0-AB248CDBE15B}"/>
              </a:ext>
            </a:extLst>
          </p:cNvPr>
          <p:cNvSpPr>
            <a:spLocks noGrp="1"/>
          </p:cNvSpPr>
          <p:nvPr/>
        </p:nvSpPr>
        <p:spPr>
          <a:xfrm>
            <a:off x="8048625" y="4371773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47" name="result-implication-value">
            <a:extLst>
              <a:ext uri="{FF2B5EF4-FFF2-40B4-BE49-F238E27FC236}">
                <a16:creationId xmlns:a16="http://schemas.microsoft.com/office/drawing/2014/main" id="{342373C3-2F99-4A8F-8E35-ACBC21E79E62}"/>
              </a:ext>
            </a:extLst>
          </p:cNvPr>
          <p:cNvSpPr>
            <a:spLocks noGrp="1"/>
          </p:cNvSpPr>
          <p:nvPr/>
        </p:nvSpPr>
        <p:spPr>
          <a:xfrm>
            <a:off x="8048624" y="4591447"/>
            <a:ext cx="35337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Gas pulse increases</a:t>
            </a: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 H detection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4B2220-1E98-4072-A2AF-C27670DDA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43" y="2047744"/>
            <a:ext cx="3356585" cy="33250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8385B8-13AB-4019-8D3C-9A018ECCC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4886" y="2047744"/>
            <a:ext cx="3388605" cy="330570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75D4A5C-52B3-4538-8C9B-5DB65C25B64B}"/>
              </a:ext>
            </a:extLst>
          </p:cNvPr>
          <p:cNvSpPr txBox="1"/>
          <p:nvPr/>
        </p:nvSpPr>
        <p:spPr>
          <a:xfrm>
            <a:off x="1468650" y="1684185"/>
            <a:ext cx="1763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Nozzle Off</a:t>
            </a:r>
            <a:endParaRPr lang="en-US" sz="18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CF16FE-5EC6-4C96-8FF5-3344EBB4C9F8}"/>
              </a:ext>
            </a:extLst>
          </p:cNvPr>
          <p:cNvSpPr txBox="1"/>
          <p:nvPr/>
        </p:nvSpPr>
        <p:spPr>
          <a:xfrm>
            <a:off x="5027203" y="1684185"/>
            <a:ext cx="176396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Nozzle On</a:t>
            </a:r>
            <a:endParaRPr lang="en-US" sz="18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1200CFC-8145-4D3C-8F8A-1C3EE0A0861E}"/>
              </a:ext>
            </a:extLst>
          </p:cNvPr>
          <p:cNvCxnSpPr>
            <a:cxnSpLocks/>
          </p:cNvCxnSpPr>
          <p:nvPr/>
        </p:nvCxnSpPr>
        <p:spPr>
          <a:xfrm flipV="1">
            <a:off x="2655518" y="4355355"/>
            <a:ext cx="0" cy="128430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FF7F06C-86CE-4574-BF54-A6AD9BBA6EBF}"/>
              </a:ext>
            </a:extLst>
          </p:cNvPr>
          <p:cNvSpPr txBox="1"/>
          <p:nvPr/>
        </p:nvSpPr>
        <p:spPr>
          <a:xfrm>
            <a:off x="2165640" y="563965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200 mV</a:t>
            </a:r>
            <a:endParaRPr lang="en-CA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BF65D47F-CE1A-4C67-B164-7E6A37708788}"/>
              </a:ext>
            </a:extLst>
          </p:cNvPr>
          <p:cNvCxnSpPr>
            <a:cxnSpLocks/>
          </p:cNvCxnSpPr>
          <p:nvPr/>
        </p:nvCxnSpPr>
        <p:spPr>
          <a:xfrm flipV="1">
            <a:off x="6208735" y="4874752"/>
            <a:ext cx="0" cy="7649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6ADD1E5F-6226-4B9E-A1EE-73DD3013ABC9}"/>
              </a:ext>
            </a:extLst>
          </p:cNvPr>
          <p:cNvSpPr txBox="1"/>
          <p:nvPr/>
        </p:nvSpPr>
        <p:spPr>
          <a:xfrm>
            <a:off x="5718857" y="563965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800 mV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068257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Tests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C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ompleted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completed-period">
            <a:extLst>
              <a:ext uri="{FF2B5EF4-FFF2-40B4-BE49-F238E27FC236}">
                <a16:creationId xmlns:a16="http://schemas.microsoft.com/office/drawing/2014/main" id="{2AE52E06-E831-4B30-942C-44C963E2339B}"/>
              </a:ext>
            </a:extLst>
          </p:cNvPr>
          <p:cNvSpPr>
            <a:spLocks noGrp="1"/>
          </p:cNvSpPr>
          <p:nvPr/>
        </p:nvSpPr>
        <p:spPr>
          <a:xfrm>
            <a:off x="609600" y="1323975"/>
            <a:ext cx="109728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defPPr>
            <a:lvl1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1pPr>
            <a:lvl2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2pPr>
            <a:lvl3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3pPr>
            <a:lvl4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4pPr>
            <a:lvl5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5pPr>
            <a:lvl6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6pPr>
            <a:lvl7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7pPr>
            <a:lvl8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8pPr>
            <a:lvl9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275" b="0">
                <a:solidFill>
                  <a:srgbClr val="7A8D9A"/>
                </a:solidFill>
                <a:latin typeface="Arial"/>
                <a:ea typeface="Arial"/>
                <a:cs typeface="Arial"/>
              </a:defRPr>
            </a:pPr>
            <a:r>
              <a:rPr lang="en-US" dirty="0"/>
              <a:t>August 1</a:t>
            </a:r>
            <a:r>
              <a:rPr lang="en-US" baseline="30000" dirty="0"/>
              <a:t>st</a:t>
            </a:r>
            <a:r>
              <a:rPr lang="en-US" dirty="0"/>
              <a:t> – October 20</a:t>
            </a:r>
            <a:r>
              <a:rPr lang="en-US" baseline="30000" dirty="0"/>
              <a:t>th</a:t>
            </a:r>
            <a:r>
              <a:rPr lang="en-US" dirty="0"/>
              <a:t> </a:t>
            </a:r>
            <a:endParaRPr sz="1275" b="0" dirty="0">
              <a:solidFill>
                <a:srgbClr val="7A8D9A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8" name="completed-tests">
            <a:extLst>
              <a:ext uri="{FF2B5EF4-FFF2-40B4-BE49-F238E27FC236}">
                <a16:creationId xmlns:a16="http://schemas.microsoft.com/office/drawing/2014/main" id="{D7F325F3-CA93-4303-B05A-D534FE3E92D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99910513"/>
              </p:ext>
            </p:extLst>
          </p:nvPr>
        </p:nvGraphicFramePr>
        <p:xfrm>
          <a:off x="609600" y="1714500"/>
          <a:ext cx="10972800" cy="4686300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14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TEST CAMPAIGN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CONDITIONS VARIED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MAIN RESULT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Valve to Beamline Offset Tests (O2)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Optimal orifice position WRT valve?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Offset from valve to beamline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that optimal offset distance is about 28 cm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Control System Timing Optimization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What are the timings required to guide, and decelerate effectively?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Valve to trap 1 delay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96 to MCP delay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exact distance between valve, TW, and detection point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Deceleration / Trap Functionality Tests </a:t>
                      </a:r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+mn-lt"/>
                          <a:ea typeface="Arial"/>
                          <a:cs typeface="Arial"/>
                        </a:rPr>
                        <a:t>(O2)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Are the electronics and controls systems working as expected?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Pickup time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Trap overlap and velocity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Coil voltage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Determined pickup time for first trap, trap overlap, trap velocity, and coil voltage for guiding / deceleration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Valve / DBD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valve producing a beam and is DBD producing H?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Valve Voltage and PW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DBD Voltage and # of pulses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valve is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+mn-lt"/>
                          <a:ea typeface="Arial"/>
                          <a:cs typeface="Arial"/>
                        </a:rPr>
                        <a:t>producing a detectable hydrogen </a:t>
                      </a: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beam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Frequency Scan Tests (H)</a:t>
                      </a:r>
                      <a:endParaRPr sz="1200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Is the signal we’re seeing H?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Font typeface="+mj-lt"/>
                        <a:buAutoNum type="arabicPeriod"/>
                      </a:pPr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Laser frequency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50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Showed that signal being detected is in fact H</a:t>
                      </a:r>
                      <a:endParaRPr sz="1350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2117933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FD513453-15EB-4A2A-9A36-9B2FDE1DD95D}"/>
              </a:ext>
            </a:extLst>
          </p:cNvPr>
          <p:cNvSpPr/>
          <p:nvPr/>
        </p:nvSpPr>
        <p:spPr>
          <a:xfrm>
            <a:off x="606822" y="5574076"/>
            <a:ext cx="10972800" cy="814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65857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>
                <a:solidFill>
                  <a:srgbClr val="067AC1"/>
                </a:solidFill>
                <a:latin typeface="Arial"/>
                <a:ea typeface="Arial"/>
                <a:cs typeface="Arial"/>
              </a:rPr>
              <a:t>02   COMPLETED WORK</a:t>
            </a:r>
            <a:endParaRPr sz="8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75855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Key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xperimental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esult</a:t>
            </a:r>
            <a:endParaRPr lang="en-US" sz="2500" b="1" dirty="0">
              <a:solidFill>
                <a:srgbClr val="002145"/>
              </a:solidFill>
              <a:latin typeface="Arial"/>
              <a:ea typeface="Arial"/>
              <a:cs typeface="Arial"/>
            </a:endParaRPr>
          </a:p>
          <a:p>
            <a:pPr algn="l"/>
            <a:r>
              <a:rPr lang="en-US" sz="14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Frequency Scan Tests (21% C2H2 Kr)</a:t>
            </a: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7" name="key-result-frame">
            <a:extLst>
              <a:ext uri="{FF2B5EF4-FFF2-40B4-BE49-F238E27FC236}">
                <a16:creationId xmlns:a16="http://schemas.microsoft.com/office/drawing/2014/main" id="{BE2000BC-37FB-441C-B5A7-C49D9CFE7544}"/>
              </a:ext>
            </a:extLst>
          </p:cNvPr>
          <p:cNvSpPr>
            <a:spLocks noGrp="1"/>
          </p:cNvSpPr>
          <p:nvPr/>
        </p:nvSpPr>
        <p:spPr>
          <a:xfrm>
            <a:off x="609600" y="1581150"/>
            <a:ext cx="7096125" cy="3857625"/>
          </a:xfrm>
          <a:prstGeom prst="roundRect">
            <a:avLst>
              <a:gd name="adj" fmla="val 1728"/>
            </a:avLst>
          </a:prstGeom>
          <a:solidFill>
            <a:srgbClr val="F5F8FB"/>
          </a:solidFill>
          <a:ln w="9525">
            <a:solidFill>
              <a:srgbClr val="DCE5EC"/>
            </a:solidFill>
            <a:prstDash val="solid"/>
          </a:ln>
        </p:spPr>
      </p:sp>
      <p:sp>
        <p:nvSpPr>
          <p:cNvPr id="41" name="key-finding-background">
            <a:extLst>
              <a:ext uri="{FF2B5EF4-FFF2-40B4-BE49-F238E27FC236}">
                <a16:creationId xmlns:a16="http://schemas.microsoft.com/office/drawing/2014/main" id="{980D2D6A-3C4D-4357-846F-913A57064C21}"/>
              </a:ext>
            </a:extLst>
          </p:cNvPr>
          <p:cNvSpPr>
            <a:spLocks noGrp="1"/>
          </p:cNvSpPr>
          <p:nvPr/>
        </p:nvSpPr>
        <p:spPr>
          <a:xfrm>
            <a:off x="8048625" y="1581150"/>
            <a:ext cx="3533775" cy="1428750"/>
          </a:xfrm>
          <a:prstGeom prst="roundRect">
            <a:avLst>
              <a:gd name="adj" fmla="val 4667"/>
            </a:avLst>
          </a:prstGeom>
          <a:solidFill>
            <a:srgbClr val="002145"/>
          </a:solidFill>
          <a:ln w="0">
            <a:noFill/>
            <a:prstDash val="solid"/>
          </a:ln>
        </p:spPr>
      </p:sp>
      <p:sp>
        <p:nvSpPr>
          <p:cNvPr id="42" name="key-finding-label">
            <a:extLst>
              <a:ext uri="{FF2B5EF4-FFF2-40B4-BE49-F238E27FC236}">
                <a16:creationId xmlns:a16="http://schemas.microsoft.com/office/drawing/2014/main" id="{4D019F81-35DE-4E89-AD34-9BBBD506541C}"/>
              </a:ext>
            </a:extLst>
          </p:cNvPr>
          <p:cNvSpPr>
            <a:spLocks noGrp="1"/>
          </p:cNvSpPr>
          <p:nvPr/>
        </p:nvSpPr>
        <p:spPr>
          <a:xfrm>
            <a:off x="8296275" y="1809750"/>
            <a:ext cx="30384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0A7E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0A7E1"/>
                </a:solidFill>
                <a:latin typeface="Arial"/>
                <a:ea typeface="Arial"/>
                <a:cs typeface="Arial"/>
              </a:rPr>
              <a:t>KEY FINDING</a:t>
            </a:r>
          </a:p>
        </p:txBody>
      </p:sp>
      <p:sp>
        <p:nvSpPr>
          <p:cNvPr id="43" name="key-finding">
            <a:extLst>
              <a:ext uri="{FF2B5EF4-FFF2-40B4-BE49-F238E27FC236}">
                <a16:creationId xmlns:a16="http://schemas.microsoft.com/office/drawing/2014/main" id="{735D262C-93FD-43E3-A7A9-1BE8254FE36F}"/>
              </a:ext>
            </a:extLst>
          </p:cNvPr>
          <p:cNvSpPr>
            <a:spLocks noGrp="1"/>
          </p:cNvSpPr>
          <p:nvPr/>
        </p:nvSpPr>
        <p:spPr>
          <a:xfrm>
            <a:off x="8296275" y="2000772"/>
            <a:ext cx="3038475" cy="90526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en-US" sz="1875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Showed that signal being detected is in fact H</a:t>
            </a:r>
          </a:p>
        </p:txBody>
      </p:sp>
      <p:sp>
        <p:nvSpPr>
          <p:cNvPr id="44" name="result-evidence-label">
            <a:extLst>
              <a:ext uri="{FF2B5EF4-FFF2-40B4-BE49-F238E27FC236}">
                <a16:creationId xmlns:a16="http://schemas.microsoft.com/office/drawing/2014/main" id="{0546F4FE-7C8D-42FF-AB4C-83CDFBB828A6}"/>
              </a:ext>
            </a:extLst>
          </p:cNvPr>
          <p:cNvSpPr>
            <a:spLocks noGrp="1"/>
          </p:cNvSpPr>
          <p:nvPr/>
        </p:nvSpPr>
        <p:spPr>
          <a:xfrm>
            <a:off x="8048625" y="3343275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>
                <a:solidFill>
                  <a:srgbClr val="067AC1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45" name="result-evidence-value">
            <a:extLst>
              <a:ext uri="{FF2B5EF4-FFF2-40B4-BE49-F238E27FC236}">
                <a16:creationId xmlns:a16="http://schemas.microsoft.com/office/drawing/2014/main" id="{4ACF4045-08D1-4F8B-93A0-7DB4670342DB}"/>
              </a:ext>
            </a:extLst>
          </p:cNvPr>
          <p:cNvSpPr>
            <a:spLocks noGrp="1"/>
          </p:cNvSpPr>
          <p:nvPr/>
        </p:nvSpPr>
        <p:spPr>
          <a:xfrm>
            <a:off x="8048624" y="3549136"/>
            <a:ext cx="3876676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Clear peak at H frequency ~411.0105 THz with 64avg acquisition.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" name="result-implication-label">
            <a:extLst>
              <a:ext uri="{FF2B5EF4-FFF2-40B4-BE49-F238E27FC236}">
                <a16:creationId xmlns:a16="http://schemas.microsoft.com/office/drawing/2014/main" id="{D6C16FCB-A533-4D4E-B9E0-AB248CDBE15B}"/>
              </a:ext>
            </a:extLst>
          </p:cNvPr>
          <p:cNvSpPr>
            <a:spLocks noGrp="1"/>
          </p:cNvSpPr>
          <p:nvPr/>
        </p:nvSpPr>
        <p:spPr>
          <a:xfrm>
            <a:off x="8048625" y="4371773"/>
            <a:ext cx="35337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defPPr>
            <a:lvl1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1pPr>
            <a:lvl2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2pPr>
            <a:lvl3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3pPr>
            <a:lvl4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4pPr>
            <a:lvl5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5pPr>
            <a:lvl6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6pPr>
            <a:lvl7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7pPr>
            <a:lvl8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8pPr>
            <a:lvl9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013" b="1">
                <a:solidFill>
                  <a:srgbClr val="067AC1"/>
                </a:solidFill>
                <a:latin typeface="Arial"/>
                <a:ea typeface="Arial"/>
                <a:cs typeface="Arial"/>
              </a:defRPr>
            </a:pPr>
            <a:r>
              <a:rPr sz="1013" b="1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47" name="result-implication-value">
            <a:extLst>
              <a:ext uri="{FF2B5EF4-FFF2-40B4-BE49-F238E27FC236}">
                <a16:creationId xmlns:a16="http://schemas.microsoft.com/office/drawing/2014/main" id="{342373C3-2F99-4A8F-8E35-ACBC21E79E62}"/>
              </a:ext>
            </a:extLst>
          </p:cNvPr>
          <p:cNvSpPr>
            <a:spLocks noGrp="1"/>
          </p:cNvSpPr>
          <p:nvPr/>
        </p:nvSpPr>
        <p:spPr>
          <a:xfrm>
            <a:off x="8048624" y="4591447"/>
            <a:ext cx="353377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lvl9pPr>
          </a:lstStyle>
          <a:p>
            <a:pPr algn="l">
              <a:defRPr sz="1575" b="0">
                <a:solidFill>
                  <a:srgbClr val="526776"/>
                </a:solidFill>
                <a:latin typeface="Arial"/>
                <a:ea typeface="Arial"/>
                <a:cs typeface="Arial"/>
              </a:defRPr>
            </a:pPr>
            <a:r>
              <a:rPr lang="en-US" sz="1575" b="0" dirty="0">
                <a:solidFill>
                  <a:srgbClr val="526776"/>
                </a:solidFill>
                <a:latin typeface="Arial"/>
                <a:ea typeface="Arial"/>
                <a:cs typeface="Arial"/>
              </a:rPr>
              <a:t>H signal is frequency dependent</a:t>
            </a:r>
            <a:endParaRPr sz="1575" b="0" dirty="0">
              <a:solidFill>
                <a:srgbClr val="5267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AAD925-AA9F-4CBF-A86F-AE7C3950C6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474" y="1633861"/>
            <a:ext cx="6132375" cy="374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4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0</a:t>
            </a:r>
            <a:r>
              <a:rPr lang="en-US"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3</a:t>
            </a: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   CURRENT ISSUES</a:t>
            </a:r>
            <a:endParaRPr sz="85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Issues </a:t>
            </a: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A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ffecting 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P</a:t>
            </a:r>
            <a:r>
              <a:rPr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rogress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7" name="current-issues">
            <a:extLst>
              <a:ext uri="{FF2B5EF4-FFF2-40B4-BE49-F238E27FC236}">
                <a16:creationId xmlns:a16="http://schemas.microsoft.com/office/drawing/2014/main" id="{4C3B6B8F-1367-48A6-B011-C55EF76C9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8494597"/>
              </p:ext>
            </p:extLst>
          </p:nvPr>
        </p:nvGraphicFramePr>
        <p:xfrm>
          <a:off x="609600" y="1714500"/>
          <a:ext cx="10972800" cy="3796983"/>
        </p:xfrm>
        <a:graphic>
          <a:graphicData uri="http://schemas.openxmlformats.org/drawingml/2006/table">
            <a:tbl>
              <a:tblPr firstRow="1"/>
              <a:tblGrid>
                <a:gridCol w="207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7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/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ISSUE</a:t>
                      </a: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 dirty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EFFECT ON PROGRESS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NEXT ACTION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pPr algn="l"/>
                      <a:r>
                        <a:rPr lang="en-US" sz="1388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Sporadic H signal</a:t>
                      </a:r>
                      <a:endParaRPr sz="1388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SNR varies and H signal strength varies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Inconsistent results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Work on getting a more repeatable and consistent H signal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pPr algn="l"/>
                      <a:r>
                        <a:rPr lang="en-US" sz="1388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243 nm may be photolyzing H beam</a:t>
                      </a:r>
                      <a:endParaRPr sz="1388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H signal seen is generated via photolysis MCP, Signal increases with gas pulse with DBD. Signal appears less effected when DBD used.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Harder to optimize DBD and find best operating conditions for it (V, timing, # of pulses)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Test to see if photolysis right after valve will produce higher signal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pPr algn="l"/>
                      <a:r>
                        <a:rPr lang="en-US" sz="1388" b="1" dirty="0">
                          <a:solidFill>
                            <a:srgbClr val="002145"/>
                          </a:solidFill>
                          <a:latin typeface="Arial"/>
                          <a:ea typeface="Arial"/>
                          <a:cs typeface="Arial"/>
                        </a:rPr>
                        <a:t>Dropping signal over scan times</a:t>
                      </a:r>
                      <a:endParaRPr sz="1388" b="1" dirty="0">
                        <a:solidFill>
                          <a:srgbClr val="002145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When performing longer scans (10 – 30 mins) signal drops over time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Means we can’t perform clean scans whose results we can trust consistently 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388" b="0" dirty="0">
                          <a:solidFill>
                            <a:srgbClr val="526776"/>
                          </a:solidFill>
                          <a:latin typeface="Arial"/>
                          <a:ea typeface="Arial"/>
                          <a:cs typeface="Arial"/>
                        </a:rPr>
                        <a:t>Confirm that changes we made to gas line / valve helped with issue</a:t>
                      </a:r>
                      <a:endParaRPr sz="1388" b="0" dirty="0">
                        <a:solidFill>
                          <a:srgbClr val="526776"/>
                        </a:solidFill>
                        <a:latin typeface="Arial"/>
                        <a:ea typeface="Arial"/>
                        <a:cs typeface="Arial"/>
                      </a:endParaRPr>
                    </a:p>
                  </a:txBody>
                  <a:tcPr anchor="ctr"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5852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>
            <a:extLst>
              <a:ext uri="{FF2B5EF4-FFF2-40B4-BE49-F238E27FC236}">
                <a16:creationId xmlns:a16="http://schemas.microsoft.com/office/drawing/2014/main" id="{587E956F-B1C3-418A-B881-D05E820E4B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Text 1">
            <a:extLst>
              <a:ext uri="{FF2B5EF4-FFF2-40B4-BE49-F238E27FC236}">
                <a16:creationId xmlns:a16="http://schemas.microsoft.com/office/drawing/2014/main" id="{85EC708B-0F95-4989-A334-DE595F7B95B0}"/>
              </a:ext>
            </a:extLst>
          </p:cNvPr>
          <p:cNvSpPr>
            <a:spLocks noGrp="1"/>
          </p:cNvSpPr>
          <p:nvPr/>
        </p:nvSpPr>
        <p:spPr>
          <a:xfrm>
            <a:off x="594360" y="356760"/>
            <a:ext cx="5394600" cy="219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0</a:t>
            </a:r>
            <a:r>
              <a:rPr lang="en-US" sz="850" b="1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4</a:t>
            </a:r>
            <a:r>
              <a:rPr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   </a:t>
            </a:r>
            <a:r>
              <a:rPr lang="en-US" sz="850" b="1" u="none" strike="noStrike" spc="119" dirty="0">
                <a:solidFill>
                  <a:srgbClr val="067AC1"/>
                </a:solidFill>
                <a:latin typeface="Arial"/>
                <a:ea typeface="Arial"/>
                <a:cs typeface="Arial"/>
              </a:rPr>
              <a:t>PLANS</a:t>
            </a:r>
            <a:endParaRPr sz="85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34EE6D87-8592-445E-AC06-5F1A9644526F}"/>
              </a:ext>
            </a:extLst>
          </p:cNvPr>
          <p:cNvSpPr>
            <a:spLocks noGrp="1"/>
          </p:cNvSpPr>
          <p:nvPr/>
        </p:nvSpPr>
        <p:spPr>
          <a:xfrm>
            <a:off x="576000" y="621720"/>
            <a:ext cx="987516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500" b="1" u="none" strike="noStrike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Decelerato</a:t>
            </a:r>
            <a:r>
              <a:rPr lang="en-US" sz="2500" b="1" dirty="0">
                <a:solidFill>
                  <a:srgbClr val="002145"/>
                </a:solidFill>
                <a:latin typeface="Arial"/>
                <a:ea typeface="Arial"/>
                <a:cs typeface="Arial"/>
              </a:rPr>
              <a:t>r Electronics</a:t>
            </a:r>
            <a:endParaRPr sz="2500" b="0" u="none" strike="noStrike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1" name="Shape 3">
            <a:extLst>
              <a:ext uri="{FF2B5EF4-FFF2-40B4-BE49-F238E27FC236}">
                <a16:creationId xmlns:a16="http://schemas.microsoft.com/office/drawing/2014/main" id="{71815143-D8E8-4FCA-9C58-C6788633B856}"/>
              </a:ext>
            </a:extLst>
          </p:cNvPr>
          <p:cNvSpPr>
            <a:spLocks noGrp="1"/>
          </p:cNvSpPr>
          <p:nvPr/>
        </p:nvSpPr>
        <p:spPr>
          <a:xfrm>
            <a:off x="10808280" y="402480"/>
            <a:ext cx="722160" cy="54360"/>
          </a:xfrm>
          <a:prstGeom prst="rect">
            <a:avLst/>
          </a:prstGeom>
          <a:solidFill>
            <a:srgbClr val="00A7E1"/>
          </a:solidFill>
          <a:ln w="12700">
            <a:solidFill>
              <a:srgbClr val="00A7E1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2" name="Shape 4">
            <a:extLst>
              <a:ext uri="{FF2B5EF4-FFF2-40B4-BE49-F238E27FC236}">
                <a16:creationId xmlns:a16="http://schemas.microsoft.com/office/drawing/2014/main" id="{5E2CC0E2-4709-4399-8389-8E62A44950B8}"/>
              </a:ext>
            </a:extLst>
          </p:cNvPr>
          <p:cNvSpPr>
            <a:spLocks noGrp="1"/>
          </p:cNvSpPr>
          <p:nvPr/>
        </p:nvSpPr>
        <p:spPr>
          <a:xfrm>
            <a:off x="11192400" y="402480"/>
            <a:ext cx="338040" cy="54360"/>
          </a:xfrm>
          <a:prstGeom prst="rect">
            <a:avLst/>
          </a:prstGeom>
          <a:solidFill>
            <a:srgbClr val="FFCC00"/>
          </a:solidFill>
          <a:ln w="12700">
            <a:solidFill>
              <a:srgbClr val="FFCC00">
                <a:alpha val="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9720" rIns="90000" bIns="972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3" name="Shape 5">
            <a:extLst>
              <a:ext uri="{FF2B5EF4-FFF2-40B4-BE49-F238E27FC236}">
                <a16:creationId xmlns:a16="http://schemas.microsoft.com/office/drawing/2014/main" id="{E2DA2622-5D86-4532-A6F6-37799CD03A99}"/>
              </a:ext>
            </a:extLst>
          </p:cNvPr>
          <p:cNvSpPr>
            <a:spLocks noGrp="1"/>
          </p:cNvSpPr>
          <p:nvPr/>
        </p:nvSpPr>
        <p:spPr>
          <a:xfrm>
            <a:off x="511920" y="6546960"/>
            <a:ext cx="11174040" cy="360"/>
          </a:xfrm>
          <a:prstGeom prst="line">
            <a:avLst/>
          </a:prstGeom>
          <a:ln w="10160">
            <a:solidFill>
              <a:srgbClr val="DCE5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>
            <a:noAutofit/>
          </a:bodyPr>
          <a:lstStyle/>
          <a:p>
            <a:endParaRPr sz="180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4" name="Text 6">
            <a:extLst>
              <a:ext uri="{FF2B5EF4-FFF2-40B4-BE49-F238E27FC236}">
                <a16:creationId xmlns:a16="http://schemas.microsoft.com/office/drawing/2014/main" id="{B834545C-32D9-4957-9303-435592A64431}"/>
              </a:ext>
            </a:extLst>
          </p:cNvPr>
          <p:cNvSpPr>
            <a:spLocks noGrp="1"/>
          </p:cNvSpPr>
          <p:nvPr/>
        </p:nvSpPr>
        <p:spPr>
          <a:xfrm>
            <a:off x="567000" y="6574680"/>
            <a:ext cx="24685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1" u="none" strike="noStrike" spc="79">
                <a:solidFill>
                  <a:srgbClr val="7A8D9A"/>
                </a:solidFill>
                <a:latin typeface="Arial"/>
                <a:ea typeface="Arial"/>
                <a:cs typeface="Arial"/>
              </a:rPr>
              <a:t>UBC CHEMISTRY  ×  TRIUMF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5" name="Text 7">
            <a:extLst>
              <a:ext uri="{FF2B5EF4-FFF2-40B4-BE49-F238E27FC236}">
                <a16:creationId xmlns:a16="http://schemas.microsoft.com/office/drawing/2014/main" id="{F3695682-FB9C-4137-84F6-CF686357CFF7}"/>
              </a:ext>
            </a:extLst>
          </p:cNvPr>
          <p:cNvSpPr>
            <a:spLocks noGrp="1"/>
          </p:cNvSpPr>
          <p:nvPr/>
        </p:nvSpPr>
        <p:spPr>
          <a:xfrm>
            <a:off x="4736520" y="6574680"/>
            <a:ext cx="278856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sz="750" b="0" u="none" strike="noStrike" spc="51">
                <a:solidFill>
                  <a:srgbClr val="7A8D9A"/>
                </a:solidFill>
                <a:latin typeface="Arial"/>
                <a:ea typeface="Arial"/>
                <a:cs typeface="Arial"/>
              </a:rPr>
              <a:t>HAICU   /   UBC RESEARCH UPDATE</a:t>
            </a:r>
            <a:endParaRPr sz="750" b="0" u="none" strike="noStrik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aphicFrame>
        <p:nvGraphicFramePr>
          <p:cNvPr id="37" name="current-issues">
            <a:extLst>
              <a:ext uri="{FF2B5EF4-FFF2-40B4-BE49-F238E27FC236}">
                <a16:creationId xmlns:a16="http://schemas.microsoft.com/office/drawing/2014/main" id="{4C3B6B8F-1367-48A6-B011-C55EF76C9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4852364"/>
              </p:ext>
            </p:extLst>
          </p:nvPr>
        </p:nvGraphicFramePr>
        <p:xfrm>
          <a:off x="1202498" y="1301141"/>
          <a:ext cx="9787003" cy="4762500"/>
        </p:xfrm>
        <a:graphic>
          <a:graphicData uri="http://schemas.openxmlformats.org/drawingml/2006/table">
            <a:tbl>
              <a:tblPr firstRow="1"/>
              <a:tblGrid>
                <a:gridCol w="4025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14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ITEM</a:t>
                      </a:r>
                      <a:endParaRPr lang="en-CA" sz="105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>
                          <a:solidFill>
                            <a:schemeClr val="bg1"/>
                          </a:solidFill>
                          <a:latin typeface="+mn-lt"/>
                        </a:rPr>
                        <a:t>PURPOSE</a:t>
                      </a:r>
                      <a:endParaRPr lang="en-CA" sz="105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>
                      <a:solidFill>
                        <a:srgbClr val="DCE5EC"/>
                      </a:solidFill>
                      <a:prstDash val="soli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00214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90" dirty="0">
                          <a:latin typeface="+mn-lt"/>
                        </a:rPr>
                        <a:t>Implement charging scheme for decelerator </a:t>
                      </a:r>
                      <a:r>
                        <a:rPr lang="en-US" sz="1390" dirty="0" err="1">
                          <a:latin typeface="+mn-lt"/>
                        </a:rPr>
                        <a:t>tuneboxes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90" dirty="0">
                          <a:latin typeface="+mn-lt"/>
                        </a:rPr>
                        <a:t>Apply logic to implemented schemes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90" dirty="0">
                          <a:latin typeface="+mn-lt"/>
                        </a:rPr>
                        <a:t>Allows seamless operation when changing input/output parameters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90" dirty="0">
                          <a:latin typeface="+mn-lt"/>
                        </a:rPr>
                        <a:t>Provides a basis for future development </a:t>
                      </a:r>
                    </a:p>
                  </a:txBody>
                  <a:tcPr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r>
                        <a:rPr lang="en-US" sz="1390" dirty="0">
                          <a:latin typeface="+mn-lt"/>
                        </a:rPr>
                        <a:t>MLD Programming Procedure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90" dirty="0">
                          <a:latin typeface="+mn-lt"/>
                        </a:rPr>
                        <a:t>Create procedure for programming new MLDs and ensure all required files are accessible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r>
                        <a:rPr lang="en-US" sz="1390" dirty="0">
                          <a:latin typeface="+mn-lt"/>
                        </a:rPr>
                        <a:t>MLD SFP (Fiber) Implementation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>
                      <a:solidFill>
                        <a:srgbClr val="DCE5EC"/>
                      </a:solidFill>
                      <a:prstDash val="soli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90" dirty="0">
                          <a:latin typeface="+mn-lt"/>
                        </a:rPr>
                        <a:t>Implement changes required for SFP in case fiber is desired in the future. (Chris Pearson mentioned he got the SFP for the MLDs working.)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1390" dirty="0">
                          <a:latin typeface="+mn-lt"/>
                        </a:rPr>
                        <a:t>Close out task  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>
                      <a:solidFill>
                        <a:srgbClr val="DCE5EC"/>
                      </a:solidFill>
                      <a:prstDash val="soli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7275">
                <a:tc>
                  <a:txBody>
                    <a:bodyPr/>
                    <a:lstStyle/>
                    <a:p>
                      <a:r>
                        <a:rPr lang="en-US" sz="1390" dirty="0">
                          <a:latin typeface="+mn-lt"/>
                        </a:rPr>
                        <a:t>Software (Python, Midas)</a:t>
                      </a: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>
                      <a:solidFill>
                        <a:srgbClr val="DCE5EC"/>
                      </a:solidFill>
                      <a:prstDash val="soli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90" dirty="0">
                          <a:latin typeface="+mn-lt"/>
                        </a:rPr>
                        <a:t>Single platform for cohesive integration with complete HAICU assembly.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390" dirty="0">
                          <a:latin typeface="+mn-lt"/>
                        </a:rPr>
                        <a:t>Anyone can modify/ upgrade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CA" sz="1390" dirty="0">
                        <a:latin typeface="+mn-lt"/>
                      </a:endParaRPr>
                    </a:p>
                  </a:txBody>
                  <a:tcPr>
                    <a:lnL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CE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>
                      <a:solidFill>
                        <a:srgbClr val="DCE5E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31487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074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6350">
          <a:prstDash val="solid"/>
        </a:ln>
        <a:ln w="12700">
          <a:prstDash val="solid"/>
        </a:ln>
        <a:ln w="190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1952</Words>
  <Application>Microsoft Office PowerPoint</Application>
  <DocSecurity>0</DocSecurity>
  <PresentationFormat>Widescreen</PresentationFormat>
  <Paragraphs>340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Colin Noort</cp:lastModifiedBy>
  <cp:revision>26</cp:revision>
  <dcterms:created xsi:type="dcterms:W3CDTF">2026-10-19T21:20:34Z</dcterms:created>
  <dcterms:modified xsi:type="dcterms:W3CDTF">2026-10-20T20:26:06Z</dcterms:modified>
</cp:coreProperties>
</file>